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867" r:id="rId2"/>
    <p:sldId id="936" r:id="rId3"/>
    <p:sldId id="937" r:id="rId4"/>
    <p:sldId id="257" r:id="rId5"/>
    <p:sldId id="935" r:id="rId6"/>
    <p:sldId id="874" r:id="rId7"/>
    <p:sldId id="547" r:id="rId8"/>
    <p:sldId id="873" r:id="rId9"/>
    <p:sldId id="351" r:id="rId10"/>
    <p:sldId id="352" r:id="rId11"/>
    <p:sldId id="869" r:id="rId12"/>
    <p:sldId id="870" r:id="rId13"/>
    <p:sldId id="744" r:id="rId14"/>
    <p:sldId id="871" r:id="rId15"/>
    <p:sldId id="358" r:id="rId16"/>
    <p:sldId id="879" r:id="rId17"/>
    <p:sldId id="745" r:id="rId18"/>
    <p:sldId id="746" r:id="rId19"/>
    <p:sldId id="747" r:id="rId20"/>
    <p:sldId id="361" r:id="rId21"/>
    <p:sldId id="862" r:id="rId22"/>
    <p:sldId id="860" r:id="rId23"/>
    <p:sldId id="861" r:id="rId24"/>
    <p:sldId id="881" r:id="rId25"/>
    <p:sldId id="882" r:id="rId26"/>
    <p:sldId id="885" r:id="rId27"/>
    <p:sldId id="889" r:id="rId28"/>
    <p:sldId id="899" r:id="rId29"/>
    <p:sldId id="888" r:id="rId30"/>
    <p:sldId id="890" r:id="rId31"/>
    <p:sldId id="891" r:id="rId32"/>
    <p:sldId id="896" r:id="rId33"/>
    <p:sldId id="897" r:id="rId34"/>
    <p:sldId id="895" r:id="rId35"/>
    <p:sldId id="894" r:id="rId36"/>
    <p:sldId id="893" r:id="rId37"/>
    <p:sldId id="836" r:id="rId38"/>
    <p:sldId id="779" r:id="rId39"/>
    <p:sldId id="781" r:id="rId40"/>
    <p:sldId id="837" r:id="rId41"/>
    <p:sldId id="803" r:id="rId42"/>
    <p:sldId id="934" r:id="rId43"/>
    <p:sldId id="8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408" y="4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08T13:39:50.91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9985 6473 747 0,'0'0'127'0,"0"0"3"15,0 0 17-15,0 0-10 0,0 0-69 16,0 0-3-16,0 0-19 0,0 0 35 0,0 0 166 15,-35-12-117-15,35 12-39 16,0 0-26-16,0 0-20 0,0 0-6 0,0 0 0 16,0 0-3-16,-11 0-7 0,11 0-27 15,0 0-2-15,-6-3-1 0,6 3-15 16,0 0 16-16,0 0 29 0,0 0 0 0,-12 0 6 16,12 0 1-16,0 0-36 0,0 0-3 15,0 0-39-15,0 0 3 0,0 0 16 16,0-2 20-16,0 2-13 0,0 0 3 15,0 0 10-15,0 0-1 0,0-5 1 16,0 3 0-16,0 2 0 0,0-3-13 16,0 0-10-16,0 0 26 0,0 3 22 15,0 0 7-15,0 0-6 0,0 0-23 16,0 0-2-16,0 0-18 0,0 0 4 16,0 0 13-16,0 0-16 0,0 0-17 15,0 0-29-15,0 0-16 0,0 0-20 16,0 0-6-16,0 6-72 0,0 4-211 0,0-8-229 15,0 8-3-15,0-38 622 0</inkml:trace>
  <inkml:trace contextRef="#ctx0" brushRef="#br0" timeOffset="12981.16">18684 15430 756 0,'0'0'118'0,"0"0"178"0,0 0-266 0,0 0-30 15,0 0-79-15,0 0-149 0,0 0 13 16,0 0 36-16,0 0-23 0,0 0 94 16,-64-30 76-16,64 23 12 0,-5 4-68 15,5 3 39-15,-6-3 49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81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82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1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64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24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13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332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400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55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120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53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399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446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304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960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903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23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5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5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64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86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30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64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51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9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6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10" Type="http://schemas.openxmlformats.org/officeDocument/2006/relationships/image" Target="../media/image10.pn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31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44.png"/><Relationship Id="rId4" Type="http://schemas.openxmlformats.org/officeDocument/2006/relationships/image" Target="../media/image260.png"/><Relationship Id="rId9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8760A-5608-5203-B81E-6FD9898BF207}"/>
              </a:ext>
            </a:extLst>
          </p:cNvPr>
          <p:cNvSpPr/>
          <p:nvPr/>
        </p:nvSpPr>
        <p:spPr>
          <a:xfrm>
            <a:off x="3023088" y="2337583"/>
            <a:ext cx="738554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5EDB7-AA99-09E3-D91D-04A098B8299D}"/>
              </a:ext>
            </a:extLst>
          </p:cNvPr>
          <p:cNvSpPr/>
          <p:nvPr/>
        </p:nvSpPr>
        <p:spPr>
          <a:xfrm>
            <a:off x="3761645" y="1871591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191C9-F1DC-4E91-FA5A-4155CC7941D4}"/>
              </a:ext>
            </a:extLst>
          </p:cNvPr>
          <p:cNvSpPr/>
          <p:nvPr/>
        </p:nvSpPr>
        <p:spPr>
          <a:xfrm>
            <a:off x="4337610" y="1876470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8F2EC-0C23-4983-7BC8-2E355A0767A2}"/>
              </a:ext>
            </a:extLst>
          </p:cNvPr>
          <p:cNvSpPr/>
          <p:nvPr/>
        </p:nvSpPr>
        <p:spPr>
          <a:xfrm>
            <a:off x="3764581" y="2337583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 S 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D402EC-C45D-41FA-B400-84D012E02C0F}"/>
              </a:ext>
            </a:extLst>
          </p:cNvPr>
          <p:cNvSpPr/>
          <p:nvPr/>
        </p:nvSpPr>
        <p:spPr>
          <a:xfrm>
            <a:off x="7080398" y="1899540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AE4AB0-943C-1B43-3151-467C7079BB40}"/>
              </a:ext>
            </a:extLst>
          </p:cNvPr>
          <p:cNvSpPr/>
          <p:nvPr/>
        </p:nvSpPr>
        <p:spPr>
          <a:xfrm>
            <a:off x="7080398" y="2275888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2A3E25-2F96-634B-8F82-9D7632390553}"/>
              </a:ext>
            </a:extLst>
          </p:cNvPr>
          <p:cNvSpPr/>
          <p:nvPr/>
        </p:nvSpPr>
        <p:spPr>
          <a:xfrm>
            <a:off x="7080398" y="2652237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ABBFC0-F582-64BA-539B-B676328773EC}"/>
              </a:ext>
            </a:extLst>
          </p:cNvPr>
          <p:cNvSpPr/>
          <p:nvPr/>
        </p:nvSpPr>
        <p:spPr>
          <a:xfrm>
            <a:off x="7080398" y="3028421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7F56F-06B2-3AEA-45DD-619881CE01E4}"/>
              </a:ext>
            </a:extLst>
          </p:cNvPr>
          <p:cNvSpPr txBox="1"/>
          <p:nvPr/>
        </p:nvSpPr>
        <p:spPr>
          <a:xfrm>
            <a:off x="110344" y="1507138"/>
            <a:ext cx="298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an LL(1) parser with…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7CA96B-3658-284E-CFAF-A701C97FE448}"/>
              </a:ext>
            </a:extLst>
          </p:cNvPr>
          <p:cNvSpPr txBox="1"/>
          <p:nvPr/>
        </p:nvSpPr>
        <p:spPr>
          <a:xfrm>
            <a:off x="6594747" y="1522285"/>
            <a:ext cx="175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syntax stack: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EB7814-B900-D799-3F95-DFD738BF5D0C}"/>
              </a:ext>
            </a:extLst>
          </p:cNvPr>
          <p:cNvSpPr txBox="1"/>
          <p:nvPr/>
        </p:nvSpPr>
        <p:spPr>
          <a:xfrm>
            <a:off x="8723777" y="1532650"/>
            <a:ext cx="27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this </a:t>
            </a:r>
            <a:r>
              <a:rPr lang="en-US" b="1" dirty="0"/>
              <a:t>(</a:t>
            </a:r>
            <a:r>
              <a:rPr lang="en-US" dirty="0"/>
              <a:t> lookahead token: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C7D7D-E461-5830-29F1-24DD80DA7A0D}"/>
              </a:ext>
            </a:extLst>
          </p:cNvPr>
          <p:cNvSpPr txBox="1"/>
          <p:nvPr/>
        </p:nvSpPr>
        <p:spPr>
          <a:xfrm>
            <a:off x="2304834" y="3606945"/>
            <a:ext cx="630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the configuration of the parser after it processes the tokens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3FDE70-C740-D47C-11C4-59E44B37E78B}"/>
              </a:ext>
            </a:extLst>
          </p:cNvPr>
          <p:cNvSpPr txBox="1"/>
          <p:nvPr/>
        </p:nvSpPr>
        <p:spPr>
          <a:xfrm>
            <a:off x="8470496" y="360694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( 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3F653B-EFB2-E98E-FD56-63855F053FDF}"/>
              </a:ext>
            </a:extLst>
          </p:cNvPr>
          <p:cNvSpPr txBox="1"/>
          <p:nvPr/>
        </p:nvSpPr>
        <p:spPr>
          <a:xfrm>
            <a:off x="4090990" y="1503273"/>
            <a:ext cx="204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this selector table: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1648B-A291-774A-B62D-48EE77A4F26B}"/>
              </a:ext>
            </a:extLst>
          </p:cNvPr>
          <p:cNvSpPr txBox="1"/>
          <p:nvPr/>
        </p:nvSpPr>
        <p:spPr>
          <a:xfrm>
            <a:off x="9821954" y="197191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68CAB4-4A71-9C10-D59F-8EE470EE3668}"/>
              </a:ext>
            </a:extLst>
          </p:cNvPr>
          <p:cNvSpPr/>
          <p:nvPr/>
        </p:nvSpPr>
        <p:spPr>
          <a:xfrm>
            <a:off x="4337610" y="2337583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F86BA8-2EC2-4E7A-7D46-78F2AB070670}"/>
              </a:ext>
            </a:extLst>
          </p:cNvPr>
          <p:cNvSpPr/>
          <p:nvPr/>
        </p:nvSpPr>
        <p:spPr>
          <a:xfrm>
            <a:off x="4909873" y="1877184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EBDAF8-BC15-D432-3E79-77A8811F4D73}"/>
              </a:ext>
            </a:extLst>
          </p:cNvPr>
          <p:cNvSpPr/>
          <p:nvPr/>
        </p:nvSpPr>
        <p:spPr>
          <a:xfrm>
            <a:off x="5485838" y="1882063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}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77FEB-C233-9F12-7D7D-3591A2B0D515}"/>
              </a:ext>
            </a:extLst>
          </p:cNvPr>
          <p:cNvSpPr/>
          <p:nvPr/>
        </p:nvSpPr>
        <p:spPr>
          <a:xfrm>
            <a:off x="4912809" y="2338694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C283C5-0A92-35B4-1139-49D6DCFA1E63}"/>
              </a:ext>
            </a:extLst>
          </p:cNvPr>
          <p:cNvSpPr/>
          <p:nvPr/>
        </p:nvSpPr>
        <p:spPr>
          <a:xfrm>
            <a:off x="5485838" y="2338694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99723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6BA95A-65B3-4260-89FA-7DD31050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(Immediate) Left Recursion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2200" y="1600201"/>
                <a:ext cx="7467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Recall, a grammar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α</m:t>
                    </m:r>
                  </m:oMath>
                </a14:m>
                <a:r>
                  <a:rPr lang="en-US" dirty="0"/>
                  <a:t> is left recursive</a:t>
                </a:r>
              </a:p>
              <a:p>
                <a:r>
                  <a:rPr lang="en-US" dirty="0"/>
                  <a:t>A grammar is immediately left recursive if this can happen in one step: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       A → A </a:t>
                </a:r>
                <a:r>
                  <a:rPr lang="el-GR" dirty="0"/>
                  <a:t>α</a:t>
                </a:r>
                <a:r>
                  <a:rPr lang="en-US" dirty="0"/>
                  <a:t> | </a:t>
                </a:r>
                <a:r>
                  <a:rPr lang="el-GR" dirty="0"/>
                  <a:t>β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200" y="1600201"/>
                <a:ext cx="7467600" cy="4525963"/>
              </a:xfrm>
              <a:blipFill>
                <a:blip r:embed="rId2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2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9894F5-21D7-4C6E-86AD-A8A58679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1" y="2182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7360511" y="2182336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7" name="Right Arrow 6"/>
          <p:cNvSpPr/>
          <p:nvPr/>
        </p:nvSpPr>
        <p:spPr>
          <a:xfrm>
            <a:off x="5334000" y="2006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8613" y="134000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(for a single immediately left-recursive rule)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2CF675-E657-41B4-99BC-1EE070630B22}"/>
              </a:ext>
            </a:extLst>
          </p:cNvPr>
          <p:cNvSpPr/>
          <p:nvPr/>
        </p:nvSpPr>
        <p:spPr>
          <a:xfrm rot="20467122">
            <a:off x="3600422" y="2690563"/>
            <a:ext cx="203398" cy="708608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89F13-5972-43BA-8977-2F07AAABF406}"/>
              </a:ext>
            </a:extLst>
          </p:cNvPr>
          <p:cNvSpPr txBox="1"/>
          <p:nvPr/>
        </p:nvSpPr>
        <p:spPr>
          <a:xfrm>
            <a:off x="2215966" y="3413018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Arbitrary Strings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(nonterminal or terminal)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92CB57-3AD5-4018-86D0-E26ECB896B55}"/>
              </a:ext>
            </a:extLst>
          </p:cNvPr>
          <p:cNvGrpSpPr/>
          <p:nvPr/>
        </p:nvGrpSpPr>
        <p:grpSpPr>
          <a:xfrm>
            <a:off x="7500042" y="3820034"/>
            <a:ext cx="1696552" cy="3073875"/>
            <a:chOff x="279457" y="220773"/>
            <a:chExt cx="1696552" cy="30738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7E0BFC-8958-4104-8B62-2BEA408E9619}"/>
                </a:ext>
              </a:extLst>
            </p:cNvPr>
            <p:cNvSpPr txBox="1"/>
            <p:nvPr/>
          </p:nvSpPr>
          <p:spPr>
            <a:xfrm>
              <a:off x="596684" y="22077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3B6EB6-8281-4AFF-A1CC-78BC116DCC4F}"/>
                </a:ext>
              </a:extLst>
            </p:cNvPr>
            <p:cNvSpPr txBox="1"/>
            <p:nvPr/>
          </p:nvSpPr>
          <p:spPr>
            <a:xfrm>
              <a:off x="850684" y="7414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F9F046-F36E-4A4F-8CB7-99215EB4D4B4}"/>
                </a:ext>
              </a:extLst>
            </p:cNvPr>
            <p:cNvSpPr txBox="1"/>
            <p:nvPr/>
          </p:nvSpPr>
          <p:spPr>
            <a:xfrm>
              <a:off x="1104684" y="12621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0FB4B4-F679-48A2-B372-F20111749F7E}"/>
                </a:ext>
              </a:extLst>
            </p:cNvPr>
            <p:cNvSpPr txBox="1"/>
            <p:nvPr/>
          </p:nvSpPr>
          <p:spPr>
            <a:xfrm>
              <a:off x="1358684" y="17828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5BDA767-36DA-43C3-93E4-18265DD4603E}"/>
                </a:ext>
              </a:extLst>
            </p:cNvPr>
            <p:cNvSpPr/>
            <p:nvPr/>
          </p:nvSpPr>
          <p:spPr>
            <a:xfrm>
              <a:off x="279457" y="767161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β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453164-29C4-4854-8F76-6548592CEFEC}"/>
                    </a:ext>
                  </a:extLst>
                </p:cNvPr>
                <p:cNvSpPr/>
                <p:nvPr/>
              </p:nvSpPr>
              <p:spPr>
                <a:xfrm>
                  <a:off x="558857" y="12370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453164-29C4-4854-8F76-6548592CEF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57" y="1237061"/>
                  <a:ext cx="38241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60A6C83-7A58-4E8F-A6F2-3F47FA2DA87A}"/>
                    </a:ext>
                  </a:extLst>
                </p:cNvPr>
                <p:cNvSpPr/>
                <p:nvPr/>
              </p:nvSpPr>
              <p:spPr>
                <a:xfrm>
                  <a:off x="901757" y="17450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60A6C83-7A58-4E8F-A6F2-3F47FA2DA8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757" y="1745061"/>
                  <a:ext cx="38241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F716277-CE5F-42E8-96E8-382D24D4E9D2}"/>
                </a:ext>
              </a:extLst>
            </p:cNvPr>
            <p:cNvCxnSpPr>
              <a:stCxn id="45" idx="2"/>
              <a:endCxn id="49" idx="0"/>
            </p:cNvCxnSpPr>
            <p:nvPr/>
          </p:nvCxnSpPr>
          <p:spPr>
            <a:xfrm flipH="1">
              <a:off x="433506" y="59010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FB3B6A-247F-41D3-8D12-15A74B8309B2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>
              <a:off x="755542" y="590105"/>
              <a:ext cx="279648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01BA070-E82F-401D-BA1C-94CF1D58A2EE}"/>
                </a:ext>
              </a:extLst>
            </p:cNvPr>
            <p:cNvCxnSpPr>
              <a:cxnSpLocks/>
              <a:stCxn id="46" idx="2"/>
              <a:endCxn id="47" idx="0"/>
            </p:cNvCxnSpPr>
            <p:nvPr/>
          </p:nvCxnSpPr>
          <p:spPr>
            <a:xfrm>
              <a:off x="1035190" y="111080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6DE9A52-D5E7-4C78-94D4-E5A69F74BB17}"/>
                </a:ext>
              </a:extLst>
            </p:cNvPr>
            <p:cNvCxnSpPr>
              <a:cxnSpLocks/>
              <a:stCxn id="46" idx="2"/>
              <a:endCxn id="50" idx="0"/>
            </p:cNvCxnSpPr>
            <p:nvPr/>
          </p:nvCxnSpPr>
          <p:spPr>
            <a:xfrm flipH="1">
              <a:off x="750063" y="1110805"/>
              <a:ext cx="285127" cy="126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58E7E1D-447E-4401-88F3-3DFC334045BC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1289190" y="163150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17A1204-36FB-4335-986E-8352C21F5848}"/>
                </a:ext>
              </a:extLst>
            </p:cNvPr>
            <p:cNvCxnSpPr>
              <a:cxnSpLocks/>
              <a:stCxn id="47" idx="2"/>
              <a:endCxn id="51" idx="0"/>
            </p:cNvCxnSpPr>
            <p:nvPr/>
          </p:nvCxnSpPr>
          <p:spPr>
            <a:xfrm flipH="1">
              <a:off x="1092963" y="1631505"/>
              <a:ext cx="196227" cy="113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1886B00-E651-4EC2-B24E-133E401FA6CC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42" y="2215814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416736E-5104-44EF-A2EA-257BE72D6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806" y="2215814"/>
              <a:ext cx="207736" cy="113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0E2214C-3346-4293-9B77-82E2E78557E3}"/>
                    </a:ext>
                  </a:extLst>
                </p:cNvPr>
                <p:cNvSpPr/>
                <p:nvPr/>
              </p:nvSpPr>
              <p:spPr>
                <a:xfrm>
                  <a:off x="1092257" y="23546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0E2214C-3346-4293-9B77-82E2E78557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257" y="2354661"/>
                  <a:ext cx="38241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031F05B-4F2C-4393-B929-995F57B54D9B}"/>
                </a:ext>
              </a:extLst>
            </p:cNvPr>
            <p:cNvSpPr txBox="1"/>
            <p:nvPr/>
          </p:nvSpPr>
          <p:spPr>
            <a:xfrm>
              <a:off x="1606997" y="2379684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847B31A-5370-44E0-A8A4-C2E5B8BC01DE}"/>
                    </a:ext>
                  </a:extLst>
                </p:cNvPr>
                <p:cNvSpPr/>
                <p:nvPr/>
              </p:nvSpPr>
              <p:spPr>
                <a:xfrm>
                  <a:off x="1588132" y="2925316"/>
                  <a:ext cx="3506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847B31A-5370-44E0-A8A4-C2E5B8BC01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132" y="2925316"/>
                  <a:ext cx="3506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621064F-B629-41B4-9D85-7B8B51E82EE3}"/>
                </a:ext>
              </a:extLst>
            </p:cNvPr>
            <p:cNvCxnSpPr>
              <a:cxnSpLocks/>
              <a:stCxn id="61" idx="2"/>
              <a:endCxn id="62" idx="0"/>
            </p:cNvCxnSpPr>
            <p:nvPr/>
          </p:nvCxnSpPr>
          <p:spPr>
            <a:xfrm flipH="1">
              <a:off x="1763468" y="2749016"/>
              <a:ext cx="28035" cy="176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7D7110-D49B-449B-A11A-F558C447EA69}"/>
              </a:ext>
            </a:extLst>
          </p:cNvPr>
          <p:cNvGrpSpPr/>
          <p:nvPr/>
        </p:nvGrpSpPr>
        <p:grpSpPr>
          <a:xfrm>
            <a:off x="2405281" y="4121869"/>
            <a:ext cx="1843185" cy="2338120"/>
            <a:chOff x="3993958" y="3591433"/>
            <a:chExt cx="1843185" cy="233812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90C5ED6-72C3-46C0-B6FB-374821438BED}"/>
                </a:ext>
              </a:extLst>
            </p:cNvPr>
            <p:cNvSpPr txBox="1"/>
            <p:nvPr/>
          </p:nvSpPr>
          <p:spPr>
            <a:xfrm>
              <a:off x="3993958" y="50138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6009E75-CFB7-409A-987D-77DFADCC90E2}"/>
                </a:ext>
              </a:extLst>
            </p:cNvPr>
            <p:cNvSpPr/>
            <p:nvPr/>
          </p:nvSpPr>
          <p:spPr>
            <a:xfrm>
              <a:off x="4006931" y="5560221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β</a:t>
              </a:r>
              <a:endParaRPr lang="en-US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A093086-9961-4C48-9181-EB9E85E9452B}"/>
                </a:ext>
              </a:extLst>
            </p:cNvPr>
            <p:cNvCxnSpPr>
              <a:cxnSpLocks/>
              <a:stCxn id="66" idx="2"/>
              <a:endCxn id="70" idx="0"/>
            </p:cNvCxnSpPr>
            <p:nvPr/>
          </p:nvCxnSpPr>
          <p:spPr>
            <a:xfrm>
              <a:off x="4152816" y="5383165"/>
              <a:ext cx="8164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05EEBF6-A3CE-4959-BB07-CCCE9FEE3D7E}"/>
                </a:ext>
              </a:extLst>
            </p:cNvPr>
            <p:cNvSpPr txBox="1"/>
            <p:nvPr/>
          </p:nvSpPr>
          <p:spPr>
            <a:xfrm>
              <a:off x="4387658" y="45312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EB4981-476A-4DD1-9630-AA0824CAE8D5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 flipH="1">
              <a:off x="4224480" y="49005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60AECB7-C73D-4A85-8510-09084B12779C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>
              <a:off x="4546516" y="49005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013291F-C93C-4744-B76B-6A83E7ED95C5}"/>
                    </a:ext>
                  </a:extLst>
                </p:cNvPr>
                <p:cNvSpPr/>
                <p:nvPr/>
              </p:nvSpPr>
              <p:spPr>
                <a:xfrm>
                  <a:off x="4641931" y="50268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013291F-C93C-4744-B76B-6A83E7ED95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931" y="5026821"/>
                  <a:ext cx="3824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AD198F9-E5F9-4E89-B1CE-EB15A774C95D}"/>
                </a:ext>
              </a:extLst>
            </p:cNvPr>
            <p:cNvSpPr txBox="1"/>
            <p:nvPr/>
          </p:nvSpPr>
          <p:spPr>
            <a:xfrm>
              <a:off x="4794058" y="40613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CD35DE6-77E0-48A4-9CAB-214681ED8F4C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4630880" y="44306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8FFA06F-84C3-429D-B0E4-02867CD0B41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>
              <a:off x="4952916" y="44306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2E56A07-3BC9-458F-96F3-A3D07B960DFD}"/>
                    </a:ext>
                  </a:extLst>
                </p:cNvPr>
                <p:cNvSpPr/>
                <p:nvPr/>
              </p:nvSpPr>
              <p:spPr>
                <a:xfrm>
                  <a:off x="5048331" y="45569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2E56A07-3BC9-458F-96F3-A3D07B960D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331" y="4556921"/>
                  <a:ext cx="38241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1AED243-F176-47F4-825A-83943D08BDE7}"/>
                </a:ext>
              </a:extLst>
            </p:cNvPr>
            <p:cNvSpPr txBox="1"/>
            <p:nvPr/>
          </p:nvSpPr>
          <p:spPr>
            <a:xfrm>
              <a:off x="5200458" y="35914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B577CEF-39AF-4EC3-A3C7-B508570585AF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 flipH="1">
              <a:off x="5037280" y="39607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E16406F-E8F5-49B0-9674-B6884311B0AB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>
              <a:off x="5359316" y="39607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2D4E715-9F14-49AC-A0EE-62C1910A9B52}"/>
                    </a:ext>
                  </a:extLst>
                </p:cNvPr>
                <p:cNvSpPr/>
                <p:nvPr/>
              </p:nvSpPr>
              <p:spPr>
                <a:xfrm>
                  <a:off x="5454731" y="40870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2D4E715-9F14-49AC-A0EE-62C1910A9B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4731" y="4087021"/>
                  <a:ext cx="3824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C10D691-A5A0-48DB-B5A3-7F3EE0A87129}"/>
              </a:ext>
            </a:extLst>
          </p:cNvPr>
          <p:cNvSpPr/>
          <p:nvPr/>
        </p:nvSpPr>
        <p:spPr>
          <a:xfrm rot="2123311">
            <a:off x="3946397" y="2622236"/>
            <a:ext cx="122277" cy="805790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  <a:gd name="connsiteX0" fmla="*/ 97576 w 97576"/>
              <a:gd name="connsiteY0" fmla="*/ 1140896 h 1140896"/>
              <a:gd name="connsiteX1" fmla="*/ 9655 w 97576"/>
              <a:gd name="connsiteY1" fmla="*/ 0 h 114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76" h="1140896">
                <a:moveTo>
                  <a:pt x="97576" y="1140896"/>
                </a:moveTo>
                <a:cubicBezTo>
                  <a:pt x="-173357" y="772596"/>
                  <a:pt x="229788" y="419100"/>
                  <a:pt x="9655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6">
            <a:extLst>
              <a:ext uri="{FF2B5EF4-FFF2-40B4-BE49-F238E27FC236}">
                <a16:creationId xmlns:a16="http://schemas.microsoft.com/office/drawing/2014/main" id="{9D8814FE-D764-43C9-90AE-6B2BDB471C3A}"/>
              </a:ext>
            </a:extLst>
          </p:cNvPr>
          <p:cNvSpPr/>
          <p:nvPr/>
        </p:nvSpPr>
        <p:spPr>
          <a:xfrm>
            <a:off x="5163053" y="4886833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3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BC2562-3EA6-4B27-B8B4-3694F98BB09B}"/>
              </a:ext>
            </a:extLst>
          </p:cNvPr>
          <p:cNvSpPr/>
          <p:nvPr/>
        </p:nvSpPr>
        <p:spPr>
          <a:xfrm>
            <a:off x="1752600" y="1371601"/>
            <a:ext cx="8458200" cy="19049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4873A8E-72DD-42D3-9ECD-F1DF5EE1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00" y="4021723"/>
            <a:ext cx="457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1" y="1928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360511" y="1524000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14" name="Right Arrow 13"/>
          <p:cNvSpPr/>
          <p:nvPr/>
        </p:nvSpPr>
        <p:spPr>
          <a:xfrm>
            <a:off x="5334000" y="1752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57800" y="41148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0A6CEF-0AD9-455D-934A-1571851AA1F3}"/>
              </a:ext>
            </a:extLst>
          </p:cNvPr>
          <p:cNvSpPr/>
          <p:nvPr/>
        </p:nvSpPr>
        <p:spPr>
          <a:xfrm rot="20467122">
            <a:off x="2609822" y="2449263"/>
            <a:ext cx="203398" cy="708608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7C0C59-00BA-47C8-97BE-6379F95E624A}"/>
              </a:ext>
            </a:extLst>
          </p:cNvPr>
          <p:cNvSpPr txBox="1"/>
          <p:nvPr/>
        </p:nvSpPr>
        <p:spPr>
          <a:xfrm>
            <a:off x="2473175" y="317171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72EBDE6-6C91-4BBB-8202-E63C3FCDE0CC}"/>
              </a:ext>
            </a:extLst>
          </p:cNvPr>
          <p:cNvSpPr/>
          <p:nvPr/>
        </p:nvSpPr>
        <p:spPr>
          <a:xfrm rot="20467122">
            <a:off x="4270494" y="2430124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43DAD-1E82-48D1-8004-D9813C1EC2F3}"/>
              </a:ext>
            </a:extLst>
          </p:cNvPr>
          <p:cNvSpPr txBox="1"/>
          <p:nvPr/>
        </p:nvSpPr>
        <p:spPr>
          <a:xfrm>
            <a:off x="3947491" y="27654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583F26B-4F79-418D-90C3-6D5F38D19570}"/>
              </a:ext>
            </a:extLst>
          </p:cNvPr>
          <p:cNvSpPr/>
          <p:nvPr/>
        </p:nvSpPr>
        <p:spPr>
          <a:xfrm rot="13532295">
            <a:off x="3786424" y="174984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99AA6-2C3C-4AC8-A85F-0BC3AE79DF0B}"/>
              </a:ext>
            </a:extLst>
          </p:cNvPr>
          <p:cNvSpPr txBox="1"/>
          <p:nvPr/>
        </p:nvSpPr>
        <p:spPr>
          <a:xfrm>
            <a:off x="3609716" y="147184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6E330F-C64E-4585-8987-20747167C5DE}"/>
              </a:ext>
            </a:extLst>
          </p:cNvPr>
          <p:cNvSpPr/>
          <p:nvPr/>
        </p:nvSpPr>
        <p:spPr>
          <a:xfrm rot="8697973">
            <a:off x="3098853" y="171085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B1170D-CCB8-413B-909F-06C87E991CA8}"/>
              </a:ext>
            </a:extLst>
          </p:cNvPr>
          <p:cNvSpPr txBox="1"/>
          <p:nvPr/>
        </p:nvSpPr>
        <p:spPr>
          <a:xfrm>
            <a:off x="2453206" y="1486023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C28A7D7-06DE-4026-933A-8B978F31BAC7}"/>
              </a:ext>
            </a:extLst>
          </p:cNvPr>
          <p:cNvSpPr/>
          <p:nvPr/>
        </p:nvSpPr>
        <p:spPr>
          <a:xfrm rot="11878293">
            <a:off x="1899511" y="371277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EE0121-AEF3-4D86-BBFF-A8B9F24FED23}"/>
              </a:ext>
            </a:extLst>
          </p:cNvPr>
          <p:cNvSpPr txBox="1"/>
          <p:nvPr/>
        </p:nvSpPr>
        <p:spPr>
          <a:xfrm>
            <a:off x="1826968" y="339624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71D49EB-14E5-4741-B53D-83C2F7052FCD}"/>
              </a:ext>
            </a:extLst>
          </p:cNvPr>
          <p:cNvSpPr/>
          <p:nvPr/>
        </p:nvSpPr>
        <p:spPr>
          <a:xfrm rot="11878293">
            <a:off x="3435870" y="368393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1287D4-1845-4980-A804-7BF678DCAFCB}"/>
              </a:ext>
            </a:extLst>
          </p:cNvPr>
          <p:cNvSpPr txBox="1"/>
          <p:nvPr/>
        </p:nvSpPr>
        <p:spPr>
          <a:xfrm>
            <a:off x="3363327" y="333445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E2D18C-ED7A-4A9D-BD1C-A3FE6B252190}"/>
              </a:ext>
            </a:extLst>
          </p:cNvPr>
          <p:cNvSpPr txBox="1"/>
          <p:nvPr/>
        </p:nvSpPr>
        <p:spPr>
          <a:xfrm>
            <a:off x="4522327" y="3459073"/>
            <a:ext cx="3417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chemeClr val="accent6"/>
                </a:solidFill>
              </a:rPr>
              <a:t>α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4FA6E0-3098-426D-A37B-304FEEEDBB6D}"/>
              </a:ext>
            </a:extLst>
          </p:cNvPr>
          <p:cNvSpPr/>
          <p:nvPr/>
        </p:nvSpPr>
        <p:spPr>
          <a:xfrm rot="13532295">
            <a:off x="4460535" y="3781851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79C1B1-E4E8-4736-B6C3-B1903E73A7C7}"/>
              </a:ext>
            </a:extLst>
          </p:cNvPr>
          <p:cNvSpPr/>
          <p:nvPr/>
        </p:nvSpPr>
        <p:spPr>
          <a:xfrm>
            <a:off x="3675344" y="4053016"/>
            <a:ext cx="1201457" cy="3295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DBB5133-8253-42AC-8886-714D56E904B2}"/>
              </a:ext>
            </a:extLst>
          </p:cNvPr>
          <p:cNvSpPr/>
          <p:nvPr/>
        </p:nvSpPr>
        <p:spPr>
          <a:xfrm rot="16628993">
            <a:off x="4261108" y="4451857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8EE3973-0DF2-428D-AA55-7C9C24FBCA50}"/>
              </a:ext>
            </a:extLst>
          </p:cNvPr>
          <p:cNvSpPr/>
          <p:nvPr/>
        </p:nvSpPr>
        <p:spPr>
          <a:xfrm>
            <a:off x="2889898" y="4435999"/>
            <a:ext cx="1201457" cy="3126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5E5997-6EA3-405F-A572-D2171D45AA28}"/>
              </a:ext>
            </a:extLst>
          </p:cNvPr>
          <p:cNvSpPr txBox="1"/>
          <p:nvPr/>
        </p:nvSpPr>
        <p:spPr>
          <a:xfrm>
            <a:off x="4464661" y="4366467"/>
            <a:ext cx="287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7030A0"/>
                </a:solidFill>
              </a:rPr>
              <a:t>β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59C564C-5FE8-4D7F-919B-A5DFE4AF4AD8}"/>
              </a:ext>
            </a:extLst>
          </p:cNvPr>
          <p:cNvSpPr/>
          <p:nvPr/>
        </p:nvSpPr>
        <p:spPr>
          <a:xfrm>
            <a:off x="1651207" y="4074925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71A6D56-DC9A-4CD6-988E-C4E75ADE5B24}"/>
              </a:ext>
            </a:extLst>
          </p:cNvPr>
          <p:cNvSpPr/>
          <p:nvPr/>
        </p:nvSpPr>
        <p:spPr>
          <a:xfrm>
            <a:off x="3006318" y="4079646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 animBg="1"/>
      <p:bldP spid="20" grpId="0"/>
      <p:bldP spid="16" grpId="0" animBg="1"/>
      <p:bldP spid="21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7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BC2562-3EA6-4B27-B8B4-3694F98BB09B}"/>
              </a:ext>
            </a:extLst>
          </p:cNvPr>
          <p:cNvSpPr/>
          <p:nvPr/>
        </p:nvSpPr>
        <p:spPr>
          <a:xfrm>
            <a:off x="1752600" y="1371601"/>
            <a:ext cx="8458200" cy="19049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77C0DE-B0F6-43D4-9F3D-83B8A60C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00" y="4021723"/>
            <a:ext cx="457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1" y="1928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360511" y="1524000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14" name="Right Arrow 13"/>
          <p:cNvSpPr/>
          <p:nvPr/>
        </p:nvSpPr>
        <p:spPr>
          <a:xfrm>
            <a:off x="5334000" y="1752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57800" y="41148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CA5A9698-A8B4-4A9A-B9AA-70D112BB5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2738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Exp’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::=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B72D6FB-6A39-4AE5-9247-69679C447BB2}"/>
              </a:ext>
            </a:extLst>
          </p:cNvPr>
          <p:cNvSpPr/>
          <p:nvPr/>
        </p:nvSpPr>
        <p:spPr>
          <a:xfrm rot="20467122">
            <a:off x="2609822" y="2449263"/>
            <a:ext cx="203398" cy="708608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E505D9-41E0-4067-880C-68AB04C9369A}"/>
              </a:ext>
            </a:extLst>
          </p:cNvPr>
          <p:cNvSpPr txBox="1"/>
          <p:nvPr/>
        </p:nvSpPr>
        <p:spPr>
          <a:xfrm>
            <a:off x="2473175" y="317171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7AC220-FC6C-4B54-85F3-E5E13A5C9FFB}"/>
              </a:ext>
            </a:extLst>
          </p:cNvPr>
          <p:cNvSpPr/>
          <p:nvPr/>
        </p:nvSpPr>
        <p:spPr>
          <a:xfrm rot="20467122">
            <a:off x="4270494" y="2430124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625608-177F-4FE3-B731-8178549434AA}"/>
              </a:ext>
            </a:extLst>
          </p:cNvPr>
          <p:cNvSpPr txBox="1"/>
          <p:nvPr/>
        </p:nvSpPr>
        <p:spPr>
          <a:xfrm>
            <a:off x="3947491" y="27654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D8BF312-C34F-4C2C-AA69-453942949D50}"/>
              </a:ext>
            </a:extLst>
          </p:cNvPr>
          <p:cNvSpPr/>
          <p:nvPr/>
        </p:nvSpPr>
        <p:spPr>
          <a:xfrm rot="13532295">
            <a:off x="3786424" y="174984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A883B3-3367-4224-AB7E-5DEB43B4F84D}"/>
              </a:ext>
            </a:extLst>
          </p:cNvPr>
          <p:cNvSpPr txBox="1"/>
          <p:nvPr/>
        </p:nvSpPr>
        <p:spPr>
          <a:xfrm>
            <a:off x="3609716" y="147184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0305F9E-9E48-4368-8169-703607517339}"/>
              </a:ext>
            </a:extLst>
          </p:cNvPr>
          <p:cNvSpPr/>
          <p:nvPr/>
        </p:nvSpPr>
        <p:spPr>
          <a:xfrm rot="8697973">
            <a:off x="3098853" y="171085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D382B-7051-450F-BF18-912BE3C1A874}"/>
              </a:ext>
            </a:extLst>
          </p:cNvPr>
          <p:cNvSpPr txBox="1"/>
          <p:nvPr/>
        </p:nvSpPr>
        <p:spPr>
          <a:xfrm>
            <a:off x="2453206" y="1486023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A2692FC-427A-44E2-89EB-7C5FEC8815EC}"/>
              </a:ext>
            </a:extLst>
          </p:cNvPr>
          <p:cNvSpPr/>
          <p:nvPr/>
        </p:nvSpPr>
        <p:spPr>
          <a:xfrm rot="11878293">
            <a:off x="1899511" y="371277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7A97A1-E9BE-4ACD-BD91-9F2FE70A12B6}"/>
              </a:ext>
            </a:extLst>
          </p:cNvPr>
          <p:cNvSpPr txBox="1"/>
          <p:nvPr/>
        </p:nvSpPr>
        <p:spPr>
          <a:xfrm>
            <a:off x="1826968" y="339624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97C7CD-F59D-4162-BAC5-F5B2281EEBCC}"/>
              </a:ext>
            </a:extLst>
          </p:cNvPr>
          <p:cNvSpPr/>
          <p:nvPr/>
        </p:nvSpPr>
        <p:spPr>
          <a:xfrm rot="11878293">
            <a:off x="3435870" y="368393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3EF9E2-1CD4-46D0-9222-8C226365572D}"/>
              </a:ext>
            </a:extLst>
          </p:cNvPr>
          <p:cNvSpPr txBox="1"/>
          <p:nvPr/>
        </p:nvSpPr>
        <p:spPr>
          <a:xfrm>
            <a:off x="3363327" y="333445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5899D1-D79D-45A1-A8D2-05E448898B7F}"/>
              </a:ext>
            </a:extLst>
          </p:cNvPr>
          <p:cNvSpPr txBox="1"/>
          <p:nvPr/>
        </p:nvSpPr>
        <p:spPr>
          <a:xfrm>
            <a:off x="4522327" y="3459073"/>
            <a:ext cx="3417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chemeClr val="accent6"/>
                </a:solidFill>
              </a:rPr>
              <a:t>α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5DF22D3-D9FB-4EA2-9AE1-FA0BD003C6D1}"/>
              </a:ext>
            </a:extLst>
          </p:cNvPr>
          <p:cNvSpPr/>
          <p:nvPr/>
        </p:nvSpPr>
        <p:spPr>
          <a:xfrm rot="13532295">
            <a:off x="4460535" y="3781851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440D6E-3F1A-4407-A00B-1D5AF69B0657}"/>
              </a:ext>
            </a:extLst>
          </p:cNvPr>
          <p:cNvSpPr/>
          <p:nvPr/>
        </p:nvSpPr>
        <p:spPr>
          <a:xfrm>
            <a:off x="3675344" y="4053016"/>
            <a:ext cx="1201457" cy="3295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071DD22-6612-4B39-8D6B-31F75D02192C}"/>
              </a:ext>
            </a:extLst>
          </p:cNvPr>
          <p:cNvSpPr/>
          <p:nvPr/>
        </p:nvSpPr>
        <p:spPr>
          <a:xfrm rot="16628993">
            <a:off x="4261108" y="4451857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A0C44CE-5A40-4438-90EB-D186D7EA0B60}"/>
              </a:ext>
            </a:extLst>
          </p:cNvPr>
          <p:cNvSpPr/>
          <p:nvPr/>
        </p:nvSpPr>
        <p:spPr>
          <a:xfrm>
            <a:off x="2889898" y="4435999"/>
            <a:ext cx="1201457" cy="3126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3467DF-40A5-43B7-8159-A963F8A2E15E}"/>
              </a:ext>
            </a:extLst>
          </p:cNvPr>
          <p:cNvSpPr txBox="1"/>
          <p:nvPr/>
        </p:nvSpPr>
        <p:spPr>
          <a:xfrm>
            <a:off x="4464661" y="4366467"/>
            <a:ext cx="287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7030A0"/>
                </a:solidFill>
              </a:rPr>
              <a:t>β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19EE798-B8E0-49D7-86A3-AEE8DD4C994C}"/>
              </a:ext>
            </a:extLst>
          </p:cNvPr>
          <p:cNvSpPr/>
          <p:nvPr/>
        </p:nvSpPr>
        <p:spPr>
          <a:xfrm>
            <a:off x="1651207" y="4074925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D2792E8-5407-40FF-8F68-E9FFD45D97CB}"/>
              </a:ext>
            </a:extLst>
          </p:cNvPr>
          <p:cNvSpPr/>
          <p:nvPr/>
        </p:nvSpPr>
        <p:spPr>
          <a:xfrm>
            <a:off x="3006318" y="4079646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A41F75-F735-4062-A6BC-8916BD15791C}"/>
              </a:ext>
            </a:extLst>
          </p:cNvPr>
          <p:cNvSpPr/>
          <p:nvPr/>
        </p:nvSpPr>
        <p:spPr>
          <a:xfrm rot="7246028">
            <a:off x="7239765" y="145108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D0723C-6E04-47F6-B8BA-7E8CE0F1F343}"/>
              </a:ext>
            </a:extLst>
          </p:cNvPr>
          <p:cNvSpPr txBox="1"/>
          <p:nvPr/>
        </p:nvSpPr>
        <p:spPr>
          <a:xfrm>
            <a:off x="6594118" y="1382770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586C68C-4D78-40D5-A4B9-CACEE5755536}"/>
              </a:ext>
            </a:extLst>
          </p:cNvPr>
          <p:cNvSpPr/>
          <p:nvPr/>
        </p:nvSpPr>
        <p:spPr>
          <a:xfrm rot="12914863">
            <a:off x="8382243" y="131362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9A46C3-F4F9-4B29-91D6-3A9204D02FDE}"/>
              </a:ext>
            </a:extLst>
          </p:cNvPr>
          <p:cNvSpPr txBox="1"/>
          <p:nvPr/>
        </p:nvSpPr>
        <p:spPr>
          <a:xfrm>
            <a:off x="8259999" y="100020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52785D4-58C4-4F32-ADFE-8FA1F2CE3231}"/>
              </a:ext>
            </a:extLst>
          </p:cNvPr>
          <p:cNvSpPr/>
          <p:nvPr/>
        </p:nvSpPr>
        <p:spPr>
          <a:xfrm rot="4334048">
            <a:off x="8810604" y="1392275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A9A5EE-646C-499B-BB34-B6FF68370418}"/>
              </a:ext>
            </a:extLst>
          </p:cNvPr>
          <p:cNvSpPr txBox="1"/>
          <p:nvPr/>
        </p:nvSpPr>
        <p:spPr>
          <a:xfrm>
            <a:off x="9023239" y="137323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D23BA77-205B-4443-91B0-3F561D665515}"/>
              </a:ext>
            </a:extLst>
          </p:cNvPr>
          <p:cNvSpPr/>
          <p:nvPr/>
        </p:nvSpPr>
        <p:spPr>
          <a:xfrm rot="4334048">
            <a:off x="8798244" y="1874189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09A833-E029-48A5-B9B2-BCA3D0829965}"/>
              </a:ext>
            </a:extLst>
          </p:cNvPr>
          <p:cNvSpPr txBox="1"/>
          <p:nvPr/>
        </p:nvSpPr>
        <p:spPr>
          <a:xfrm>
            <a:off x="9010879" y="185515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3C6DE06-77ED-4052-9666-FEFBFDD80183}"/>
              </a:ext>
            </a:extLst>
          </p:cNvPr>
          <p:cNvSpPr/>
          <p:nvPr/>
        </p:nvSpPr>
        <p:spPr>
          <a:xfrm rot="19049553">
            <a:off x="7224939" y="1993350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9607B4-B750-476E-959D-24E0C086A9B6}"/>
              </a:ext>
            </a:extLst>
          </p:cNvPr>
          <p:cNvSpPr txBox="1"/>
          <p:nvPr/>
        </p:nvSpPr>
        <p:spPr>
          <a:xfrm>
            <a:off x="6501231" y="186694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B063336-CA7B-4D5A-8443-F795E95BC245}"/>
              </a:ext>
            </a:extLst>
          </p:cNvPr>
          <p:cNvSpPr/>
          <p:nvPr/>
        </p:nvSpPr>
        <p:spPr>
          <a:xfrm rot="18749935">
            <a:off x="8468792" y="237880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719675-B1AD-4158-90BA-EF05746D7994}"/>
              </a:ext>
            </a:extLst>
          </p:cNvPr>
          <p:cNvSpPr txBox="1"/>
          <p:nvPr/>
        </p:nvSpPr>
        <p:spPr>
          <a:xfrm>
            <a:off x="8664189" y="248850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</p:spTree>
    <p:extLst>
      <p:ext uri="{BB962C8B-B14F-4D97-AF65-F5344CB8AC3E}">
        <p14:creationId xmlns:p14="http://schemas.microsoft.com/office/powerpoint/2010/main" val="9216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F4A3A2-935E-4275-9000-78EF75D2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6511" y="2271236"/>
            <a:ext cx="139172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 ::= </a:t>
            </a:r>
            <a:r>
              <a:rPr lang="el-GR" sz="2400" dirty="0"/>
              <a:t>α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</a:t>
            </a:r>
            <a:r>
              <a:rPr lang="el-GR" sz="2400" dirty="0"/>
              <a:t>α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</a:p>
          <a:p>
            <a:r>
              <a:rPr lang="en-US" sz="2400" dirty="0"/>
              <a:t>    |   </a:t>
            </a:r>
            <a:r>
              <a:rPr lang="el-GR" sz="2400" dirty="0"/>
              <a:t>α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β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β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β</a:t>
            </a:r>
            <a:r>
              <a:rPr lang="en-US" sz="2400" baseline="-25000" dirty="0"/>
              <a:t>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38064" y="329943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2B5674-3EA2-4F17-B41C-928984E3E3CE}"/>
                  </a:ext>
                </a:extLst>
              </p:cNvPr>
              <p:cNvSpPr/>
              <p:nvPr/>
            </p:nvSpPr>
            <p:spPr>
              <a:xfrm>
                <a:off x="7134339" y="2086570"/>
                <a:ext cx="1674946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  ::=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A’ 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A’ ::=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m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2B5674-3EA2-4F17-B41C-928984E3E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339" y="2086570"/>
                <a:ext cx="1674946" cy="2677656"/>
              </a:xfrm>
              <a:prstGeom prst="rect">
                <a:avLst/>
              </a:prstGeom>
              <a:blipFill>
                <a:blip r:embed="rId2"/>
                <a:stretch>
                  <a:fillRect l="-5455" t="-1818" r="-4727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027716-69D8-4E3C-AB76-F5CBE6882DDD}"/>
              </a:ext>
            </a:extLst>
          </p:cNvPr>
          <p:cNvSpPr txBox="1"/>
          <p:nvPr/>
        </p:nvSpPr>
        <p:spPr>
          <a:xfrm>
            <a:off x="3086100" y="1714500"/>
            <a:ext cx="18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Productions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466E5-E861-4E22-BFD6-AD6CC969FE3A}"/>
              </a:ext>
            </a:extLst>
          </p:cNvPr>
          <p:cNvSpPr txBox="1"/>
          <p:nvPr/>
        </p:nvSpPr>
        <p:spPr>
          <a:xfrm>
            <a:off x="7099300" y="1727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E1311-799F-4788-9F04-B0516F178503}"/>
              </a:ext>
            </a:extLst>
          </p:cNvPr>
          <p:cNvSpPr txBox="1"/>
          <p:nvPr/>
        </p:nvSpPr>
        <p:spPr>
          <a:xfrm>
            <a:off x="3918613" y="114229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(general rule) </a:t>
            </a:r>
          </a:p>
        </p:txBody>
      </p:sp>
    </p:spTree>
    <p:extLst>
      <p:ext uri="{BB962C8B-B14F-4D97-AF65-F5344CB8AC3E}">
        <p14:creationId xmlns:p14="http://schemas.microsoft.com/office/powerpoint/2010/main" val="68477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AC6E06-D559-4EE2-BC6C-E4367F9F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Left Factoring Grammar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If a nonterminal has (at least) two productions whose RHS has a common prefix, the grammar is </a:t>
            </a:r>
            <a:r>
              <a:rPr lang="en-US" b="1" dirty="0"/>
              <a:t>not</a:t>
            </a:r>
            <a:r>
              <a:rPr lang="en-US" dirty="0"/>
              <a:t> left factored </a:t>
            </a:r>
          </a:p>
          <a:p>
            <a:pPr marL="0" indent="0" algn="ctr">
              <a:buNone/>
            </a:pPr>
            <a:r>
              <a:rPr lang="en-US" dirty="0"/>
              <a:t>   (and </a:t>
            </a:r>
            <a:r>
              <a:rPr lang="en-US" b="1" dirty="0"/>
              <a:t>not</a:t>
            </a:r>
            <a:r>
              <a:rPr lang="en-US" dirty="0"/>
              <a:t> an LL(1) grammar)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BDEDA-76C0-4020-8C19-F4B7B82E8406}"/>
              </a:ext>
            </a:extLst>
          </p:cNvPr>
          <p:cNvSpPr/>
          <p:nvPr/>
        </p:nvSpPr>
        <p:spPr>
          <a:xfrm>
            <a:off x="4838700" y="4187171"/>
            <a:ext cx="1943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Exp</a:t>
            </a:r>
            <a:r>
              <a:rPr lang="en-US" sz="2400" dirty="0"/>
              <a:t> ::=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|   </a:t>
            </a:r>
            <a:r>
              <a:rPr lang="en-US" sz="2400" b="1" dirty="0"/>
              <a:t>{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}</a:t>
            </a:r>
            <a:endParaRPr lang="en-US" sz="2400" dirty="0"/>
          </a:p>
          <a:p>
            <a:r>
              <a:rPr lang="en-US" sz="2400" dirty="0"/>
              <a:t>        | 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</a:p>
          <a:p>
            <a:r>
              <a:rPr lang="en-US" sz="2400" dirty="0"/>
              <a:t>        |   </a:t>
            </a:r>
            <a:r>
              <a:rPr lang="en-US" sz="2400" b="1" dirty="0"/>
              <a:t>a b</a:t>
            </a:r>
          </a:p>
          <a:p>
            <a:r>
              <a:rPr lang="en-US" sz="2400" b="1" dirty="0"/>
              <a:t>        </a:t>
            </a:r>
            <a:r>
              <a:rPr lang="en-US" sz="2400" dirty="0"/>
              <a:t>|</a:t>
            </a:r>
            <a:r>
              <a:rPr lang="en-US" sz="2400" b="1" dirty="0"/>
              <a:t>   b </a:t>
            </a:r>
            <a:r>
              <a:rPr lang="en-US" sz="2400" b="1" dirty="0" err="1"/>
              <a:t>b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8AB98-7196-439F-9696-1F2D48C3C348}"/>
              </a:ext>
            </a:extLst>
          </p:cNvPr>
          <p:cNvSpPr txBox="1"/>
          <p:nvPr/>
        </p:nvSpPr>
        <p:spPr>
          <a:xfrm>
            <a:off x="2640530" y="3782319"/>
            <a:ext cx="617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Question: What makes this grammar not left-factored?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8E3F47-624C-4094-A7E0-6F22DA258B8E}"/>
              </a:ext>
            </a:extLst>
          </p:cNvPr>
          <p:cNvSpPr/>
          <p:nvPr/>
        </p:nvSpPr>
        <p:spPr>
          <a:xfrm>
            <a:off x="5681714" y="4203701"/>
            <a:ext cx="388726" cy="437723"/>
          </a:xfrm>
          <a:custGeom>
            <a:avLst/>
            <a:gdLst>
              <a:gd name="connsiteX0" fmla="*/ 90336 w 370666"/>
              <a:gd name="connsiteY0" fmla="*/ 0 h 469920"/>
              <a:gd name="connsiteX1" fmla="*/ 1436 w 370666"/>
              <a:gd name="connsiteY1" fmla="*/ 228600 h 469920"/>
              <a:gd name="connsiteX2" fmla="*/ 153836 w 370666"/>
              <a:gd name="connsiteY2" fmla="*/ 469900 h 469920"/>
              <a:gd name="connsiteX3" fmla="*/ 369736 w 370666"/>
              <a:gd name="connsiteY3" fmla="*/ 241300 h 469920"/>
              <a:gd name="connsiteX4" fmla="*/ 217336 w 370666"/>
              <a:gd name="connsiteY4" fmla="*/ 63500 h 469920"/>
              <a:gd name="connsiteX0" fmla="*/ 0 w 280330"/>
              <a:gd name="connsiteY0" fmla="*/ 0 h 469920"/>
              <a:gd name="connsiteX1" fmla="*/ 63500 w 280330"/>
              <a:gd name="connsiteY1" fmla="*/ 469900 h 469920"/>
              <a:gd name="connsiteX2" fmla="*/ 279400 w 280330"/>
              <a:gd name="connsiteY2" fmla="*/ 241300 h 469920"/>
              <a:gd name="connsiteX3" fmla="*/ 127000 w 280330"/>
              <a:gd name="connsiteY3" fmla="*/ 63500 h 469920"/>
              <a:gd name="connsiteX0" fmla="*/ 123852 w 404182"/>
              <a:gd name="connsiteY0" fmla="*/ 0 h 469920"/>
              <a:gd name="connsiteX1" fmla="*/ 187352 w 404182"/>
              <a:gd name="connsiteY1" fmla="*/ 469900 h 469920"/>
              <a:gd name="connsiteX2" fmla="*/ 403252 w 404182"/>
              <a:gd name="connsiteY2" fmla="*/ 241300 h 469920"/>
              <a:gd name="connsiteX3" fmla="*/ 250852 w 404182"/>
              <a:gd name="connsiteY3" fmla="*/ 63500 h 469920"/>
              <a:gd name="connsiteX0" fmla="*/ 0 w 280330"/>
              <a:gd name="connsiteY0" fmla="*/ 0 h 241300"/>
              <a:gd name="connsiteX1" fmla="*/ 279400 w 280330"/>
              <a:gd name="connsiteY1" fmla="*/ 241300 h 241300"/>
              <a:gd name="connsiteX2" fmla="*/ 127000 w 280330"/>
              <a:gd name="connsiteY2" fmla="*/ 63500 h 241300"/>
              <a:gd name="connsiteX0" fmla="*/ 157885 w 438215"/>
              <a:gd name="connsiteY0" fmla="*/ 0 h 298080"/>
              <a:gd name="connsiteX1" fmla="*/ 437285 w 438215"/>
              <a:gd name="connsiteY1" fmla="*/ 241300 h 298080"/>
              <a:gd name="connsiteX2" fmla="*/ 284885 w 438215"/>
              <a:gd name="connsiteY2" fmla="*/ 63500 h 298080"/>
              <a:gd name="connsiteX0" fmla="*/ 0 w 127000"/>
              <a:gd name="connsiteY0" fmla="*/ 0 h 63500"/>
              <a:gd name="connsiteX1" fmla="*/ 127000 w 127000"/>
              <a:gd name="connsiteY1" fmla="*/ 63500 h 63500"/>
              <a:gd name="connsiteX0" fmla="*/ 0 w 345135"/>
              <a:gd name="connsiteY0" fmla="*/ 0 h 263131"/>
              <a:gd name="connsiteX1" fmla="*/ 127000 w 345135"/>
              <a:gd name="connsiteY1" fmla="*/ 63500 h 263131"/>
              <a:gd name="connsiteX0" fmla="*/ 123661 w 397415"/>
              <a:gd name="connsiteY0" fmla="*/ 0 h 418583"/>
              <a:gd name="connsiteX1" fmla="*/ 250661 w 397415"/>
              <a:gd name="connsiteY1" fmla="*/ 63500 h 418583"/>
              <a:gd name="connsiteX0" fmla="*/ 122420 w 409024"/>
              <a:gd name="connsiteY0" fmla="*/ 0 h 398287"/>
              <a:gd name="connsiteX1" fmla="*/ 263707 w 409024"/>
              <a:gd name="connsiteY1" fmla="*/ 23019 h 398287"/>
              <a:gd name="connsiteX0" fmla="*/ 119621 w 419876"/>
              <a:gd name="connsiteY0" fmla="*/ 0 h 410667"/>
              <a:gd name="connsiteX1" fmla="*/ 260908 w 419876"/>
              <a:gd name="connsiteY1" fmla="*/ 23019 h 410667"/>
              <a:gd name="connsiteX0" fmla="*/ 122220 w 394833"/>
              <a:gd name="connsiteY0" fmla="*/ 0 h 427687"/>
              <a:gd name="connsiteX1" fmla="*/ 232551 w 394833"/>
              <a:gd name="connsiteY1" fmla="*/ 56357 h 427687"/>
              <a:gd name="connsiteX0" fmla="*/ 116400 w 419022"/>
              <a:gd name="connsiteY0" fmla="*/ 0 h 376963"/>
              <a:gd name="connsiteX1" fmla="*/ 226731 w 419022"/>
              <a:gd name="connsiteY1" fmla="*/ 56357 h 376963"/>
              <a:gd name="connsiteX0" fmla="*/ 114722 w 417867"/>
              <a:gd name="connsiteY0" fmla="*/ 0 h 439799"/>
              <a:gd name="connsiteX1" fmla="*/ 225053 w 417867"/>
              <a:gd name="connsiteY1" fmla="*/ 56357 h 439799"/>
              <a:gd name="connsiteX0" fmla="*/ 68457 w 372474"/>
              <a:gd name="connsiteY0" fmla="*/ 0 h 547940"/>
              <a:gd name="connsiteX1" fmla="*/ 153387 w 372474"/>
              <a:gd name="connsiteY1" fmla="*/ 437356 h 547940"/>
              <a:gd name="connsiteX2" fmla="*/ 178788 w 372474"/>
              <a:gd name="connsiteY2" fmla="*/ 56357 h 547940"/>
              <a:gd name="connsiteX0" fmla="*/ 129034 w 433051"/>
              <a:gd name="connsiteY0" fmla="*/ 0 h 547940"/>
              <a:gd name="connsiteX1" fmla="*/ 213964 w 433051"/>
              <a:gd name="connsiteY1" fmla="*/ 437356 h 547940"/>
              <a:gd name="connsiteX2" fmla="*/ 239365 w 433051"/>
              <a:gd name="connsiteY2" fmla="*/ 56357 h 547940"/>
              <a:gd name="connsiteX0" fmla="*/ 211349 w 515366"/>
              <a:gd name="connsiteY0" fmla="*/ 0 h 547940"/>
              <a:gd name="connsiteX1" fmla="*/ 296279 w 515366"/>
              <a:gd name="connsiteY1" fmla="*/ 437356 h 547940"/>
              <a:gd name="connsiteX2" fmla="*/ 321680 w 515366"/>
              <a:gd name="connsiteY2" fmla="*/ 56357 h 547940"/>
              <a:gd name="connsiteX0" fmla="*/ 211349 w 614385"/>
              <a:gd name="connsiteY0" fmla="*/ 0 h 442680"/>
              <a:gd name="connsiteX1" fmla="*/ 296279 w 614385"/>
              <a:gd name="connsiteY1" fmla="*/ 437356 h 442680"/>
              <a:gd name="connsiteX2" fmla="*/ 321680 w 614385"/>
              <a:gd name="connsiteY2" fmla="*/ 56357 h 442680"/>
              <a:gd name="connsiteX0" fmla="*/ 136848 w 539884"/>
              <a:gd name="connsiteY0" fmla="*/ 0 h 442680"/>
              <a:gd name="connsiteX1" fmla="*/ 221778 w 539884"/>
              <a:gd name="connsiteY1" fmla="*/ 437356 h 442680"/>
              <a:gd name="connsiteX2" fmla="*/ 247179 w 539884"/>
              <a:gd name="connsiteY2" fmla="*/ 56357 h 442680"/>
              <a:gd name="connsiteX0" fmla="*/ 136848 w 548091"/>
              <a:gd name="connsiteY0" fmla="*/ 0 h 437856"/>
              <a:gd name="connsiteX1" fmla="*/ 221778 w 548091"/>
              <a:gd name="connsiteY1" fmla="*/ 437356 h 437856"/>
              <a:gd name="connsiteX2" fmla="*/ 247179 w 548091"/>
              <a:gd name="connsiteY2" fmla="*/ 56357 h 437856"/>
              <a:gd name="connsiteX0" fmla="*/ 122189 w 533432"/>
              <a:gd name="connsiteY0" fmla="*/ 0 h 437723"/>
              <a:gd name="connsiteX1" fmla="*/ 207119 w 533432"/>
              <a:gd name="connsiteY1" fmla="*/ 437356 h 437723"/>
              <a:gd name="connsiteX2" fmla="*/ 232520 w 533432"/>
              <a:gd name="connsiteY2" fmla="*/ 56357 h 437723"/>
              <a:gd name="connsiteX0" fmla="*/ 122189 w 388726"/>
              <a:gd name="connsiteY0" fmla="*/ 0 h 437723"/>
              <a:gd name="connsiteX1" fmla="*/ 207119 w 388726"/>
              <a:gd name="connsiteY1" fmla="*/ 437356 h 437723"/>
              <a:gd name="connsiteX2" fmla="*/ 232520 w 388726"/>
              <a:gd name="connsiteY2" fmla="*/ 56357 h 4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26" h="437723">
                <a:moveTo>
                  <a:pt x="122189" y="0"/>
                </a:moveTo>
                <a:cubicBezTo>
                  <a:pt x="-111439" y="74347"/>
                  <a:pt x="31172" y="451115"/>
                  <a:pt x="207119" y="437356"/>
                </a:cubicBezTo>
                <a:cubicBezTo>
                  <a:pt x="288348" y="423599"/>
                  <a:pt x="556900" y="249502"/>
                  <a:pt x="232520" y="563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EB7E6A-3E89-49A3-B193-B5201B4B2D91}"/>
              </a:ext>
            </a:extLst>
          </p:cNvPr>
          <p:cNvSpPr/>
          <p:nvPr/>
        </p:nvSpPr>
        <p:spPr>
          <a:xfrm>
            <a:off x="5707274" y="4937806"/>
            <a:ext cx="289666" cy="437723"/>
          </a:xfrm>
          <a:custGeom>
            <a:avLst/>
            <a:gdLst>
              <a:gd name="connsiteX0" fmla="*/ 90336 w 370666"/>
              <a:gd name="connsiteY0" fmla="*/ 0 h 469920"/>
              <a:gd name="connsiteX1" fmla="*/ 1436 w 370666"/>
              <a:gd name="connsiteY1" fmla="*/ 228600 h 469920"/>
              <a:gd name="connsiteX2" fmla="*/ 153836 w 370666"/>
              <a:gd name="connsiteY2" fmla="*/ 469900 h 469920"/>
              <a:gd name="connsiteX3" fmla="*/ 369736 w 370666"/>
              <a:gd name="connsiteY3" fmla="*/ 241300 h 469920"/>
              <a:gd name="connsiteX4" fmla="*/ 217336 w 370666"/>
              <a:gd name="connsiteY4" fmla="*/ 63500 h 469920"/>
              <a:gd name="connsiteX0" fmla="*/ 0 w 280330"/>
              <a:gd name="connsiteY0" fmla="*/ 0 h 469920"/>
              <a:gd name="connsiteX1" fmla="*/ 63500 w 280330"/>
              <a:gd name="connsiteY1" fmla="*/ 469900 h 469920"/>
              <a:gd name="connsiteX2" fmla="*/ 279400 w 280330"/>
              <a:gd name="connsiteY2" fmla="*/ 241300 h 469920"/>
              <a:gd name="connsiteX3" fmla="*/ 127000 w 280330"/>
              <a:gd name="connsiteY3" fmla="*/ 63500 h 469920"/>
              <a:gd name="connsiteX0" fmla="*/ 123852 w 404182"/>
              <a:gd name="connsiteY0" fmla="*/ 0 h 469920"/>
              <a:gd name="connsiteX1" fmla="*/ 187352 w 404182"/>
              <a:gd name="connsiteY1" fmla="*/ 469900 h 469920"/>
              <a:gd name="connsiteX2" fmla="*/ 403252 w 404182"/>
              <a:gd name="connsiteY2" fmla="*/ 241300 h 469920"/>
              <a:gd name="connsiteX3" fmla="*/ 250852 w 404182"/>
              <a:gd name="connsiteY3" fmla="*/ 63500 h 469920"/>
              <a:gd name="connsiteX0" fmla="*/ 0 w 280330"/>
              <a:gd name="connsiteY0" fmla="*/ 0 h 241300"/>
              <a:gd name="connsiteX1" fmla="*/ 279400 w 280330"/>
              <a:gd name="connsiteY1" fmla="*/ 241300 h 241300"/>
              <a:gd name="connsiteX2" fmla="*/ 127000 w 280330"/>
              <a:gd name="connsiteY2" fmla="*/ 63500 h 241300"/>
              <a:gd name="connsiteX0" fmla="*/ 157885 w 438215"/>
              <a:gd name="connsiteY0" fmla="*/ 0 h 298080"/>
              <a:gd name="connsiteX1" fmla="*/ 437285 w 438215"/>
              <a:gd name="connsiteY1" fmla="*/ 241300 h 298080"/>
              <a:gd name="connsiteX2" fmla="*/ 284885 w 438215"/>
              <a:gd name="connsiteY2" fmla="*/ 63500 h 298080"/>
              <a:gd name="connsiteX0" fmla="*/ 0 w 127000"/>
              <a:gd name="connsiteY0" fmla="*/ 0 h 63500"/>
              <a:gd name="connsiteX1" fmla="*/ 127000 w 127000"/>
              <a:gd name="connsiteY1" fmla="*/ 63500 h 63500"/>
              <a:gd name="connsiteX0" fmla="*/ 0 w 345135"/>
              <a:gd name="connsiteY0" fmla="*/ 0 h 263131"/>
              <a:gd name="connsiteX1" fmla="*/ 127000 w 345135"/>
              <a:gd name="connsiteY1" fmla="*/ 63500 h 263131"/>
              <a:gd name="connsiteX0" fmla="*/ 123661 w 397415"/>
              <a:gd name="connsiteY0" fmla="*/ 0 h 418583"/>
              <a:gd name="connsiteX1" fmla="*/ 250661 w 397415"/>
              <a:gd name="connsiteY1" fmla="*/ 63500 h 418583"/>
              <a:gd name="connsiteX0" fmla="*/ 122420 w 409024"/>
              <a:gd name="connsiteY0" fmla="*/ 0 h 398287"/>
              <a:gd name="connsiteX1" fmla="*/ 263707 w 409024"/>
              <a:gd name="connsiteY1" fmla="*/ 23019 h 398287"/>
              <a:gd name="connsiteX0" fmla="*/ 119621 w 419876"/>
              <a:gd name="connsiteY0" fmla="*/ 0 h 410667"/>
              <a:gd name="connsiteX1" fmla="*/ 260908 w 419876"/>
              <a:gd name="connsiteY1" fmla="*/ 23019 h 410667"/>
              <a:gd name="connsiteX0" fmla="*/ 122220 w 394833"/>
              <a:gd name="connsiteY0" fmla="*/ 0 h 427687"/>
              <a:gd name="connsiteX1" fmla="*/ 232551 w 394833"/>
              <a:gd name="connsiteY1" fmla="*/ 56357 h 427687"/>
              <a:gd name="connsiteX0" fmla="*/ 116400 w 419022"/>
              <a:gd name="connsiteY0" fmla="*/ 0 h 376963"/>
              <a:gd name="connsiteX1" fmla="*/ 226731 w 419022"/>
              <a:gd name="connsiteY1" fmla="*/ 56357 h 376963"/>
              <a:gd name="connsiteX0" fmla="*/ 114722 w 417867"/>
              <a:gd name="connsiteY0" fmla="*/ 0 h 439799"/>
              <a:gd name="connsiteX1" fmla="*/ 225053 w 417867"/>
              <a:gd name="connsiteY1" fmla="*/ 56357 h 439799"/>
              <a:gd name="connsiteX0" fmla="*/ 68457 w 372474"/>
              <a:gd name="connsiteY0" fmla="*/ 0 h 547940"/>
              <a:gd name="connsiteX1" fmla="*/ 153387 w 372474"/>
              <a:gd name="connsiteY1" fmla="*/ 437356 h 547940"/>
              <a:gd name="connsiteX2" fmla="*/ 178788 w 372474"/>
              <a:gd name="connsiteY2" fmla="*/ 56357 h 547940"/>
              <a:gd name="connsiteX0" fmla="*/ 129034 w 433051"/>
              <a:gd name="connsiteY0" fmla="*/ 0 h 547940"/>
              <a:gd name="connsiteX1" fmla="*/ 213964 w 433051"/>
              <a:gd name="connsiteY1" fmla="*/ 437356 h 547940"/>
              <a:gd name="connsiteX2" fmla="*/ 239365 w 433051"/>
              <a:gd name="connsiteY2" fmla="*/ 56357 h 547940"/>
              <a:gd name="connsiteX0" fmla="*/ 211349 w 515366"/>
              <a:gd name="connsiteY0" fmla="*/ 0 h 547940"/>
              <a:gd name="connsiteX1" fmla="*/ 296279 w 515366"/>
              <a:gd name="connsiteY1" fmla="*/ 437356 h 547940"/>
              <a:gd name="connsiteX2" fmla="*/ 321680 w 515366"/>
              <a:gd name="connsiteY2" fmla="*/ 56357 h 547940"/>
              <a:gd name="connsiteX0" fmla="*/ 211349 w 614385"/>
              <a:gd name="connsiteY0" fmla="*/ 0 h 442680"/>
              <a:gd name="connsiteX1" fmla="*/ 296279 w 614385"/>
              <a:gd name="connsiteY1" fmla="*/ 437356 h 442680"/>
              <a:gd name="connsiteX2" fmla="*/ 321680 w 614385"/>
              <a:gd name="connsiteY2" fmla="*/ 56357 h 442680"/>
              <a:gd name="connsiteX0" fmla="*/ 136848 w 539884"/>
              <a:gd name="connsiteY0" fmla="*/ 0 h 442680"/>
              <a:gd name="connsiteX1" fmla="*/ 221778 w 539884"/>
              <a:gd name="connsiteY1" fmla="*/ 437356 h 442680"/>
              <a:gd name="connsiteX2" fmla="*/ 247179 w 539884"/>
              <a:gd name="connsiteY2" fmla="*/ 56357 h 442680"/>
              <a:gd name="connsiteX0" fmla="*/ 136848 w 548091"/>
              <a:gd name="connsiteY0" fmla="*/ 0 h 437856"/>
              <a:gd name="connsiteX1" fmla="*/ 221778 w 548091"/>
              <a:gd name="connsiteY1" fmla="*/ 437356 h 437856"/>
              <a:gd name="connsiteX2" fmla="*/ 247179 w 548091"/>
              <a:gd name="connsiteY2" fmla="*/ 56357 h 437856"/>
              <a:gd name="connsiteX0" fmla="*/ 122189 w 533432"/>
              <a:gd name="connsiteY0" fmla="*/ 0 h 437723"/>
              <a:gd name="connsiteX1" fmla="*/ 207119 w 533432"/>
              <a:gd name="connsiteY1" fmla="*/ 437356 h 437723"/>
              <a:gd name="connsiteX2" fmla="*/ 232520 w 533432"/>
              <a:gd name="connsiteY2" fmla="*/ 56357 h 437723"/>
              <a:gd name="connsiteX0" fmla="*/ 122189 w 388726"/>
              <a:gd name="connsiteY0" fmla="*/ 0 h 437723"/>
              <a:gd name="connsiteX1" fmla="*/ 207119 w 388726"/>
              <a:gd name="connsiteY1" fmla="*/ 437356 h 437723"/>
              <a:gd name="connsiteX2" fmla="*/ 232520 w 388726"/>
              <a:gd name="connsiteY2" fmla="*/ 56357 h 4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26" h="437723">
                <a:moveTo>
                  <a:pt x="122189" y="0"/>
                </a:moveTo>
                <a:cubicBezTo>
                  <a:pt x="-111439" y="74347"/>
                  <a:pt x="31172" y="451115"/>
                  <a:pt x="207119" y="437356"/>
                </a:cubicBezTo>
                <a:cubicBezTo>
                  <a:pt x="288348" y="423599"/>
                  <a:pt x="556900" y="249502"/>
                  <a:pt x="232520" y="563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C9FB52-DFB8-4027-9EC8-A9275A699987}"/>
                  </a:ext>
                </a:extLst>
              </p14:cNvPr>
              <p14:cNvContentPartPr/>
              <p14:nvPr/>
            </p14:nvContentPartPr>
            <p14:xfrm>
              <a:off x="5095560" y="2318400"/>
              <a:ext cx="3155040" cy="3236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C9FB52-DFB8-4027-9EC8-A9275A6999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6200" y="2309040"/>
                <a:ext cx="3173760" cy="32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1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9C8A7CC-8133-4F46-AA7B-94639575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Left Factoring: Simple Rule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9783" y="1943794"/>
            <a:ext cx="33748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n-US" sz="3600" i="1" dirty="0"/>
              <a:t>A’</a:t>
            </a:r>
          </a:p>
          <a:p>
            <a:pPr lvl="1" algn="ctr"/>
            <a:r>
              <a:rPr lang="en-US" sz="3600" i="1" dirty="0"/>
              <a:t>     A’</a:t>
            </a:r>
            <a:r>
              <a:rPr lang="en-US" sz="3600" dirty="0"/>
              <a:t> →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59599-EF07-4D83-8B0E-915EDD28C9A1}"/>
              </a:ext>
            </a:extLst>
          </p:cNvPr>
          <p:cNvSpPr/>
          <p:nvPr/>
        </p:nvSpPr>
        <p:spPr>
          <a:xfrm>
            <a:off x="2529398" y="2248594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6D50FC-D01C-4314-9644-4DCF9E10F84B}"/>
              </a:ext>
            </a:extLst>
          </p:cNvPr>
          <p:cNvGrpSpPr/>
          <p:nvPr/>
        </p:nvGrpSpPr>
        <p:grpSpPr>
          <a:xfrm>
            <a:off x="3388760" y="2248592"/>
            <a:ext cx="2216368" cy="2170378"/>
            <a:chOff x="1864760" y="2248592"/>
            <a:chExt cx="2216368" cy="217037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1246E1C-34BF-468D-B5B7-AA5D300FC210}"/>
                </a:ext>
              </a:extLst>
            </p:cNvPr>
            <p:cNvSpPr/>
            <p:nvPr/>
          </p:nvSpPr>
          <p:spPr>
            <a:xfrm>
              <a:off x="2305565" y="2248593"/>
              <a:ext cx="593124" cy="77229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C3668D-068E-4DF5-8D9A-BBD527BE96CF}"/>
                </a:ext>
              </a:extLst>
            </p:cNvPr>
            <p:cNvSpPr/>
            <p:nvPr/>
          </p:nvSpPr>
          <p:spPr>
            <a:xfrm>
              <a:off x="3488004" y="2248592"/>
              <a:ext cx="593124" cy="77229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1F625F-1B20-4FC6-9656-67F17715912F}"/>
                </a:ext>
              </a:extLst>
            </p:cNvPr>
            <p:cNvSpPr/>
            <p:nvPr/>
          </p:nvSpPr>
          <p:spPr>
            <a:xfrm rot="20467122">
              <a:off x="2785231" y="2978342"/>
              <a:ext cx="164591" cy="791060"/>
            </a:xfrm>
            <a:custGeom>
              <a:avLst/>
              <a:gdLst>
                <a:gd name="connsiteX0" fmla="*/ 0 w 850900"/>
                <a:gd name="connsiteY0" fmla="*/ 889000 h 889000"/>
                <a:gd name="connsiteX1" fmla="*/ 495300 w 850900"/>
                <a:gd name="connsiteY1" fmla="*/ 482600 h 889000"/>
                <a:gd name="connsiteX2" fmla="*/ 850900 w 850900"/>
                <a:gd name="connsiteY2" fmla="*/ 0 h 889000"/>
                <a:gd name="connsiteX0" fmla="*/ 179440 w 357240"/>
                <a:gd name="connsiteY0" fmla="*/ 990600 h 990600"/>
                <a:gd name="connsiteX1" fmla="*/ 1640 w 357240"/>
                <a:gd name="connsiteY1" fmla="*/ 482600 h 990600"/>
                <a:gd name="connsiteX2" fmla="*/ 357240 w 357240"/>
                <a:gd name="connsiteY2" fmla="*/ 0 h 990600"/>
                <a:gd name="connsiteX0" fmla="*/ 0 w 177800"/>
                <a:gd name="connsiteY0" fmla="*/ 990600 h 990600"/>
                <a:gd name="connsiteX1" fmla="*/ 177800 w 177800"/>
                <a:gd name="connsiteY1" fmla="*/ 0 h 990600"/>
                <a:gd name="connsiteX0" fmla="*/ 265969 w 443769"/>
                <a:gd name="connsiteY0" fmla="*/ 990600 h 990600"/>
                <a:gd name="connsiteX1" fmla="*/ 443769 w 443769"/>
                <a:gd name="connsiteY1" fmla="*/ 0 h 990600"/>
                <a:gd name="connsiteX0" fmla="*/ 186382 w 487131"/>
                <a:gd name="connsiteY0" fmla="*/ 990600 h 990600"/>
                <a:gd name="connsiteX1" fmla="*/ 364182 w 487131"/>
                <a:gd name="connsiteY1" fmla="*/ 0 h 990600"/>
                <a:gd name="connsiteX0" fmla="*/ 211236 w 326322"/>
                <a:gd name="connsiteY0" fmla="*/ 1003300 h 1003300"/>
                <a:gd name="connsiteX1" fmla="*/ 185836 w 326322"/>
                <a:gd name="connsiteY1" fmla="*/ 0 h 1003300"/>
                <a:gd name="connsiteX0" fmla="*/ 59647 w 222154"/>
                <a:gd name="connsiteY0" fmla="*/ 1003300 h 1003300"/>
                <a:gd name="connsiteX1" fmla="*/ 34247 w 222154"/>
                <a:gd name="connsiteY1" fmla="*/ 0 h 1003300"/>
                <a:gd name="connsiteX0" fmla="*/ 56430 w 261235"/>
                <a:gd name="connsiteY0" fmla="*/ 1003300 h 1003300"/>
                <a:gd name="connsiteX1" fmla="*/ 81830 w 261235"/>
                <a:gd name="connsiteY1" fmla="*/ 0 h 1003300"/>
                <a:gd name="connsiteX0" fmla="*/ 80718 w 162310"/>
                <a:gd name="connsiteY0" fmla="*/ 1003300 h 1003300"/>
                <a:gd name="connsiteX1" fmla="*/ 106118 w 162310"/>
                <a:gd name="connsiteY1" fmla="*/ 0 h 1003300"/>
                <a:gd name="connsiteX0" fmla="*/ 85926 w 131342"/>
                <a:gd name="connsiteY0" fmla="*/ 1120042 h 1120042"/>
                <a:gd name="connsiteX1" fmla="*/ 71300 w 131342"/>
                <a:gd name="connsiteY1" fmla="*/ 1 h 112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342" h="1120042">
                  <a:moveTo>
                    <a:pt x="85926" y="1120042"/>
                  </a:moveTo>
                  <a:cubicBezTo>
                    <a:pt x="-185007" y="751742"/>
                    <a:pt x="291433" y="419101"/>
                    <a:pt x="71300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B6C529-2692-452C-ACCF-6F00BE0C6AA9}"/>
                </a:ext>
              </a:extLst>
            </p:cNvPr>
            <p:cNvSpPr txBox="1"/>
            <p:nvPr/>
          </p:nvSpPr>
          <p:spPr>
            <a:xfrm>
              <a:off x="1864760" y="3772639"/>
              <a:ext cx="21643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Pull suffix into 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 new nonterminal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BD617C-8D86-4079-B084-5E80E9BD8F43}"/>
                </a:ext>
              </a:extLst>
            </p:cNvPr>
            <p:cNvSpPr/>
            <p:nvPr/>
          </p:nvSpPr>
          <p:spPr>
            <a:xfrm rot="2123311">
              <a:off x="3218365" y="2865389"/>
              <a:ext cx="280906" cy="1004838"/>
            </a:xfrm>
            <a:custGeom>
              <a:avLst/>
              <a:gdLst>
                <a:gd name="connsiteX0" fmla="*/ 0 w 850900"/>
                <a:gd name="connsiteY0" fmla="*/ 889000 h 889000"/>
                <a:gd name="connsiteX1" fmla="*/ 495300 w 850900"/>
                <a:gd name="connsiteY1" fmla="*/ 482600 h 889000"/>
                <a:gd name="connsiteX2" fmla="*/ 850900 w 850900"/>
                <a:gd name="connsiteY2" fmla="*/ 0 h 889000"/>
                <a:gd name="connsiteX0" fmla="*/ 179440 w 357240"/>
                <a:gd name="connsiteY0" fmla="*/ 990600 h 990600"/>
                <a:gd name="connsiteX1" fmla="*/ 1640 w 357240"/>
                <a:gd name="connsiteY1" fmla="*/ 482600 h 990600"/>
                <a:gd name="connsiteX2" fmla="*/ 357240 w 357240"/>
                <a:gd name="connsiteY2" fmla="*/ 0 h 990600"/>
                <a:gd name="connsiteX0" fmla="*/ 0 w 177800"/>
                <a:gd name="connsiteY0" fmla="*/ 990600 h 990600"/>
                <a:gd name="connsiteX1" fmla="*/ 177800 w 177800"/>
                <a:gd name="connsiteY1" fmla="*/ 0 h 990600"/>
                <a:gd name="connsiteX0" fmla="*/ 265969 w 443769"/>
                <a:gd name="connsiteY0" fmla="*/ 990600 h 990600"/>
                <a:gd name="connsiteX1" fmla="*/ 443769 w 443769"/>
                <a:gd name="connsiteY1" fmla="*/ 0 h 990600"/>
                <a:gd name="connsiteX0" fmla="*/ 186382 w 487131"/>
                <a:gd name="connsiteY0" fmla="*/ 990600 h 990600"/>
                <a:gd name="connsiteX1" fmla="*/ 364182 w 487131"/>
                <a:gd name="connsiteY1" fmla="*/ 0 h 990600"/>
                <a:gd name="connsiteX0" fmla="*/ 211236 w 326322"/>
                <a:gd name="connsiteY0" fmla="*/ 1003300 h 1003300"/>
                <a:gd name="connsiteX1" fmla="*/ 185836 w 326322"/>
                <a:gd name="connsiteY1" fmla="*/ 0 h 1003300"/>
                <a:gd name="connsiteX0" fmla="*/ 59647 w 222154"/>
                <a:gd name="connsiteY0" fmla="*/ 1003300 h 1003300"/>
                <a:gd name="connsiteX1" fmla="*/ 34247 w 222154"/>
                <a:gd name="connsiteY1" fmla="*/ 0 h 1003300"/>
                <a:gd name="connsiteX0" fmla="*/ 56430 w 261235"/>
                <a:gd name="connsiteY0" fmla="*/ 1003300 h 1003300"/>
                <a:gd name="connsiteX1" fmla="*/ 81830 w 261235"/>
                <a:gd name="connsiteY1" fmla="*/ 0 h 1003300"/>
                <a:gd name="connsiteX0" fmla="*/ 80718 w 162310"/>
                <a:gd name="connsiteY0" fmla="*/ 1003300 h 1003300"/>
                <a:gd name="connsiteX1" fmla="*/ 106118 w 162310"/>
                <a:gd name="connsiteY1" fmla="*/ 0 h 1003300"/>
                <a:gd name="connsiteX0" fmla="*/ 97576 w 97576"/>
                <a:gd name="connsiteY0" fmla="*/ 1140896 h 1140896"/>
                <a:gd name="connsiteX1" fmla="*/ 9655 w 97576"/>
                <a:gd name="connsiteY1" fmla="*/ 0 h 1140896"/>
                <a:gd name="connsiteX0" fmla="*/ 72415 w 224161"/>
                <a:gd name="connsiteY0" fmla="*/ 1422723 h 1422723"/>
                <a:gd name="connsiteX1" fmla="*/ 174043 w 224161"/>
                <a:gd name="connsiteY1" fmla="*/ 0 h 142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161" h="1422723">
                  <a:moveTo>
                    <a:pt x="72415" y="1422723"/>
                  </a:moveTo>
                  <a:cubicBezTo>
                    <a:pt x="-198518" y="1054423"/>
                    <a:pt x="394176" y="419100"/>
                    <a:pt x="17404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938C76-4D34-44DB-95FB-1D2A530A908F}"/>
              </a:ext>
            </a:extLst>
          </p:cNvPr>
          <p:cNvSpPr txBox="1"/>
          <p:nvPr/>
        </p:nvSpPr>
        <p:spPr>
          <a:xfrm>
            <a:off x="7582194" y="3772640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Add a new rule 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suffixes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D43B19-9651-46EC-BF14-52284643D54A}"/>
              </a:ext>
            </a:extLst>
          </p:cNvPr>
          <p:cNvSpPr/>
          <p:nvPr/>
        </p:nvSpPr>
        <p:spPr>
          <a:xfrm>
            <a:off x="7326338" y="2490727"/>
            <a:ext cx="593124" cy="77229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5EB374-58A9-4FC0-B262-35EF817C1155}"/>
              </a:ext>
            </a:extLst>
          </p:cNvPr>
          <p:cNvSpPr/>
          <p:nvPr/>
        </p:nvSpPr>
        <p:spPr>
          <a:xfrm rot="20467122">
            <a:off x="7934678" y="3054981"/>
            <a:ext cx="164591" cy="791060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  <a:gd name="connsiteX0" fmla="*/ 85926 w 131342"/>
              <a:gd name="connsiteY0" fmla="*/ 1120042 h 1120042"/>
              <a:gd name="connsiteX1" fmla="*/ 71300 w 131342"/>
              <a:gd name="connsiteY1" fmla="*/ 1 h 11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342" h="1120042">
                <a:moveTo>
                  <a:pt x="85926" y="1120042"/>
                </a:moveTo>
                <a:cubicBezTo>
                  <a:pt x="-185007" y="751742"/>
                  <a:pt x="291433" y="419101"/>
                  <a:pt x="71300" y="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4C98B050-6624-4560-A3E4-5137D0204278}"/>
              </a:ext>
            </a:extLst>
          </p:cNvPr>
          <p:cNvSpPr/>
          <p:nvPr/>
        </p:nvSpPr>
        <p:spPr>
          <a:xfrm>
            <a:off x="5846274" y="2571758"/>
            <a:ext cx="101060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ADBF5D-5F21-4D06-BBBB-6AAAD9372813}"/>
              </a:ext>
            </a:extLst>
          </p:cNvPr>
          <p:cNvSpPr txBox="1"/>
          <p:nvPr/>
        </p:nvSpPr>
        <p:spPr>
          <a:xfrm>
            <a:off x="3086100" y="1714500"/>
            <a:ext cx="18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Productions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AEF2B-91B7-41E0-A680-4097EE665506}"/>
              </a:ext>
            </a:extLst>
          </p:cNvPr>
          <p:cNvSpPr txBox="1"/>
          <p:nvPr/>
        </p:nvSpPr>
        <p:spPr>
          <a:xfrm>
            <a:off x="7099300" y="1727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EA6BC-6927-4318-BBBA-AF6E4AB2ECE3}"/>
              </a:ext>
            </a:extLst>
          </p:cNvPr>
          <p:cNvSpPr txBox="1"/>
          <p:nvPr/>
        </p:nvSpPr>
        <p:spPr>
          <a:xfrm>
            <a:off x="2837411" y="533677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b="1" dirty="0"/>
              <a:t>d</a:t>
            </a:r>
          </a:p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b="1" dirty="0"/>
              <a:t>f</a:t>
            </a:r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A52D8C8C-3031-4E77-B28E-3FA97B77195A}"/>
              </a:ext>
            </a:extLst>
          </p:cNvPr>
          <p:cNvSpPr/>
          <p:nvPr/>
        </p:nvSpPr>
        <p:spPr>
          <a:xfrm>
            <a:off x="5065379" y="5164636"/>
            <a:ext cx="101060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7BC3F-CDBD-41C0-A10E-58FA4FE6CD92}"/>
              </a:ext>
            </a:extLst>
          </p:cNvPr>
          <p:cNvSpPr/>
          <p:nvPr/>
        </p:nvSpPr>
        <p:spPr>
          <a:xfrm>
            <a:off x="3352800" y="5397500"/>
            <a:ext cx="344905" cy="5207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7B5C9D-BE49-45D4-AD30-1123B2D4D58A}"/>
              </a:ext>
            </a:extLst>
          </p:cNvPr>
          <p:cNvSpPr/>
          <p:nvPr/>
        </p:nvSpPr>
        <p:spPr>
          <a:xfrm>
            <a:off x="3710006" y="5397501"/>
            <a:ext cx="311613" cy="27045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126741C-87F0-4D8F-B0D0-D5BD440EB1A5}"/>
              </a:ext>
            </a:extLst>
          </p:cNvPr>
          <p:cNvSpPr/>
          <p:nvPr/>
        </p:nvSpPr>
        <p:spPr>
          <a:xfrm>
            <a:off x="3714288" y="5689696"/>
            <a:ext cx="311613" cy="22850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D05FC-A7F3-4ADF-93B5-8AC75739B044}"/>
              </a:ext>
            </a:extLst>
          </p:cNvPr>
          <p:cNvSpPr/>
          <p:nvPr/>
        </p:nvSpPr>
        <p:spPr>
          <a:xfrm>
            <a:off x="3152241" y="5065391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α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498E0-8588-4E0E-BA22-97354ABBC19A}"/>
              </a:ext>
            </a:extLst>
          </p:cNvPr>
          <p:cNvSpPr/>
          <p:nvPr/>
        </p:nvSpPr>
        <p:spPr>
          <a:xfrm>
            <a:off x="3898262" y="503395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β</a:t>
            </a:r>
            <a:r>
              <a:rPr lang="en-US" b="1" baseline="-25000" dirty="0">
                <a:solidFill>
                  <a:schemeClr val="accent2"/>
                </a:solidFill>
              </a:rPr>
              <a:t>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1F7E85-3E4C-42EE-87E6-873CCBACBA8E}"/>
              </a:ext>
            </a:extLst>
          </p:cNvPr>
          <p:cNvSpPr/>
          <p:nvPr/>
        </p:nvSpPr>
        <p:spPr>
          <a:xfrm>
            <a:off x="3954985" y="5803947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β</a:t>
            </a:r>
            <a:r>
              <a:rPr lang="en-US" b="1" baseline="-25000" dirty="0">
                <a:solidFill>
                  <a:schemeClr val="accent2"/>
                </a:solidFill>
              </a:rPr>
              <a:t>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3B1918-88D0-4C2E-B55D-66B4A9D465FC}"/>
              </a:ext>
            </a:extLst>
          </p:cNvPr>
          <p:cNvSpPr txBox="1"/>
          <p:nvPr/>
        </p:nvSpPr>
        <p:spPr>
          <a:xfrm>
            <a:off x="6681784" y="5350309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i="1" dirty="0"/>
              <a:t>X’</a:t>
            </a:r>
          </a:p>
          <a:p>
            <a:r>
              <a:rPr lang="en-US" dirty="0"/>
              <a:t>X’ ::= </a:t>
            </a:r>
            <a:r>
              <a:rPr lang="en-US" b="1" dirty="0"/>
              <a:t>c d </a:t>
            </a:r>
            <a:r>
              <a:rPr lang="en-US" dirty="0"/>
              <a:t>|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66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3" grpId="0"/>
      <p:bldP spid="22" grpId="0" animBg="1"/>
      <p:bldP spid="5" grpId="0" animBg="1"/>
      <p:bldP spid="24" grpId="0" animBg="1"/>
      <p:bldP spid="25" grpId="0" animBg="1"/>
      <p:bldP spid="7" grpId="0"/>
      <p:bldP spid="8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0200" y="2340848"/>
            <a:ext cx="205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334" y="1371600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Left-factored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B935F-B6E0-493F-83CB-BFB72553197F}"/>
              </a:ext>
            </a:extLst>
          </p:cNvPr>
          <p:cNvCxnSpPr/>
          <p:nvPr/>
        </p:nvCxnSpPr>
        <p:spPr>
          <a:xfrm>
            <a:off x="73152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A234322-40D1-412F-990C-DF489B1399E2}"/>
              </a:ext>
            </a:extLst>
          </p:cNvPr>
          <p:cNvSpPr/>
          <p:nvPr/>
        </p:nvSpPr>
        <p:spPr>
          <a:xfrm>
            <a:off x="2547583" y="5553184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3A1C6E-37CC-45D0-BAEF-78E024ED1EEF}"/>
              </a:ext>
            </a:extLst>
          </p:cNvPr>
          <p:cNvSpPr/>
          <p:nvPr/>
        </p:nvSpPr>
        <p:spPr>
          <a:xfrm>
            <a:off x="7469693" y="5148848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96364E-E0FF-48BB-8405-11B85882D702}"/>
              </a:ext>
            </a:extLst>
          </p:cNvPr>
          <p:cNvSpPr txBox="1"/>
          <p:nvPr/>
        </p:nvSpPr>
        <p:spPr>
          <a:xfrm>
            <a:off x="5198931" y="5830183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becomes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6A3AB-25EC-4075-A65E-8C77D082426A}"/>
              </a:ext>
            </a:extLst>
          </p:cNvPr>
          <p:cNvSpPr/>
          <p:nvPr/>
        </p:nvSpPr>
        <p:spPr>
          <a:xfrm>
            <a:off x="4181903" y="2245528"/>
            <a:ext cx="2608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Exp</a:t>
            </a:r>
            <a:r>
              <a:rPr lang="en-US" sz="2400" dirty="0"/>
              <a:t>  ::=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|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  <a:r>
              <a:rPr lang="en-US" sz="2400" i="1" dirty="0"/>
              <a:t>Exp'</a:t>
            </a:r>
          </a:p>
          <a:p>
            <a:r>
              <a:rPr lang="en-US" sz="2400" i="1" dirty="0"/>
              <a:t>Exp’</a:t>
            </a:r>
            <a:r>
              <a:rPr lang="en-US" sz="2400" dirty="0"/>
              <a:t> ::=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22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334" y="1371600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Left-factored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B935F-B6E0-493F-83CB-BFB72553197F}"/>
              </a:ext>
            </a:extLst>
          </p:cNvPr>
          <p:cNvCxnSpPr/>
          <p:nvPr/>
        </p:nvCxnSpPr>
        <p:spPr>
          <a:xfrm>
            <a:off x="73152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44D329F-7FAE-45B2-A8A7-5EE3FA015D16}"/>
              </a:ext>
            </a:extLst>
          </p:cNvPr>
          <p:cNvSpPr/>
          <p:nvPr/>
        </p:nvSpPr>
        <p:spPr>
          <a:xfrm>
            <a:off x="6959003" y="5354978"/>
            <a:ext cx="23921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n-US" sz="3600" i="1" dirty="0"/>
              <a:t>A’</a:t>
            </a:r>
          </a:p>
          <a:p>
            <a:r>
              <a:rPr lang="en-US" sz="3600" i="1" dirty="0"/>
              <a:t>A’</a:t>
            </a:r>
            <a:r>
              <a:rPr lang="en-US" sz="3600" dirty="0"/>
              <a:t> →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2246B-15E5-4F55-962F-4314F91AD258}"/>
              </a:ext>
            </a:extLst>
          </p:cNvPr>
          <p:cNvSpPr/>
          <p:nvPr/>
        </p:nvSpPr>
        <p:spPr>
          <a:xfrm>
            <a:off x="2293399" y="5659778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33444-C7A6-436F-AD7E-3F82BE2F18F9}"/>
              </a:ext>
            </a:extLst>
          </p:cNvPr>
          <p:cNvSpPr txBox="1"/>
          <p:nvPr/>
        </p:nvSpPr>
        <p:spPr>
          <a:xfrm>
            <a:off x="5326601" y="5770475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becomes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8B4400-B623-4B7E-AC4C-36D4A3135C93}"/>
              </a:ext>
            </a:extLst>
          </p:cNvPr>
          <p:cNvSpPr/>
          <p:nvPr/>
        </p:nvSpPr>
        <p:spPr>
          <a:xfrm>
            <a:off x="4181903" y="2245528"/>
            <a:ext cx="2608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Exp</a:t>
            </a:r>
            <a:r>
              <a:rPr lang="en-US" sz="2400" dirty="0"/>
              <a:t>  ::=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|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  <a:r>
              <a:rPr lang="en-US" sz="2400" i="1" dirty="0"/>
              <a:t>Exp'</a:t>
            </a:r>
          </a:p>
          <a:p>
            <a:r>
              <a:rPr lang="en-US" sz="2400" i="1" dirty="0"/>
              <a:t>Exp’</a:t>
            </a:r>
            <a:r>
              <a:rPr lang="en-US" sz="2400" dirty="0"/>
              <a:t> ::=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224C478D-0B61-4CF8-A45F-4678E9678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40848"/>
            <a:ext cx="205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77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0200" y="2340848"/>
            <a:ext cx="205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334" y="1371600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Left-factored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B935F-B6E0-493F-83CB-BFB72553197F}"/>
              </a:ext>
            </a:extLst>
          </p:cNvPr>
          <p:cNvCxnSpPr/>
          <p:nvPr/>
        </p:nvCxnSpPr>
        <p:spPr>
          <a:xfrm>
            <a:off x="73152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44D329F-7FAE-45B2-A8A7-5EE3FA015D16}"/>
              </a:ext>
            </a:extLst>
          </p:cNvPr>
          <p:cNvSpPr/>
          <p:nvPr/>
        </p:nvSpPr>
        <p:spPr>
          <a:xfrm>
            <a:off x="6959003" y="5354978"/>
            <a:ext cx="23921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n-US" sz="3600" i="1" dirty="0"/>
              <a:t>A’</a:t>
            </a:r>
          </a:p>
          <a:p>
            <a:r>
              <a:rPr lang="en-US" sz="3600" i="1" dirty="0"/>
              <a:t>A’</a:t>
            </a:r>
            <a:r>
              <a:rPr lang="en-US" sz="3600" dirty="0"/>
              <a:t> →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2246B-15E5-4F55-962F-4314F91AD258}"/>
              </a:ext>
            </a:extLst>
          </p:cNvPr>
          <p:cNvSpPr/>
          <p:nvPr/>
        </p:nvSpPr>
        <p:spPr>
          <a:xfrm>
            <a:off x="2293399" y="5659778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33444-C7A6-436F-AD7E-3F82BE2F18F9}"/>
              </a:ext>
            </a:extLst>
          </p:cNvPr>
          <p:cNvSpPr txBox="1"/>
          <p:nvPr/>
        </p:nvSpPr>
        <p:spPr>
          <a:xfrm>
            <a:off x="5326601" y="5770475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becomes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0FC78DA-ED28-4067-B4F0-8C732BC089E1}"/>
                  </a:ext>
                </a:extLst>
              </p:cNvPr>
              <p:cNvSpPr/>
              <p:nvPr/>
            </p:nvSpPr>
            <p:spPr>
              <a:xfrm>
                <a:off x="7422107" y="2256924"/>
                <a:ext cx="343163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Exp</a:t>
                </a:r>
                <a:r>
                  <a:rPr lang="en-US" sz="2400" dirty="0"/>
                  <a:t>   ::= </a:t>
                </a:r>
                <a:r>
                  <a:rPr lang="en-US" sz="2400" b="1" dirty="0"/>
                  <a:t>(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Exp''</a:t>
                </a:r>
              </a:p>
              <a:p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/>
                  <a:t>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 |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Exp'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     |   </a:t>
                </a:r>
                <a:r>
                  <a:rPr lang="el-GR" sz="2400" dirty="0"/>
                  <a:t>ε</a:t>
                </a:r>
                <a:endParaRPr lang="en-US" sz="24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0FC78DA-ED28-4067-B4F0-8C732BC08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107" y="2256924"/>
                <a:ext cx="3431630" cy="1938992"/>
              </a:xfrm>
              <a:prstGeom prst="rect">
                <a:avLst/>
              </a:prstGeom>
              <a:blipFill>
                <a:blip r:embed="rId2"/>
                <a:stretch>
                  <a:fillRect l="-2847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700F31C-6319-464D-911B-AACDFC7BC14F}"/>
              </a:ext>
            </a:extLst>
          </p:cNvPr>
          <p:cNvSpPr/>
          <p:nvPr/>
        </p:nvSpPr>
        <p:spPr>
          <a:xfrm>
            <a:off x="4181903" y="2245528"/>
            <a:ext cx="2608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Exp</a:t>
            </a:r>
            <a:r>
              <a:rPr lang="en-US" sz="2400" dirty="0"/>
              <a:t>  ::=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|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  <a:r>
              <a:rPr lang="en-US" sz="2400" i="1" dirty="0"/>
              <a:t>Exp'</a:t>
            </a:r>
          </a:p>
          <a:p>
            <a:r>
              <a:rPr lang="en-US" sz="2400" i="1" dirty="0"/>
              <a:t>Exp’</a:t>
            </a:r>
            <a:r>
              <a:rPr lang="en-US" sz="2400" dirty="0"/>
              <a:t> ::=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44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Projects</a:t>
            </a:r>
          </a:p>
          <a:p>
            <a:r>
              <a:rPr lang="en-US" dirty="0"/>
              <a:t>P2 (nominally) due Wednesday</a:t>
            </a:r>
          </a:p>
          <a:p>
            <a:r>
              <a:rPr lang="en-US" dirty="0"/>
              <a:t>P3 out Friday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Trials</a:t>
            </a:r>
          </a:p>
          <a:p>
            <a:r>
              <a:rPr lang="en-US" dirty="0"/>
              <a:t>Trial 1 due tonight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FD381-7C1D-496D-82BC-32ABEF61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Current Status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removed 2 disqualifiers from LL(1)</a:t>
            </a:r>
          </a:p>
          <a:p>
            <a:pPr lvl="1"/>
            <a:r>
              <a:rPr lang="en-US" dirty="0"/>
              <a:t>Left-recursive grammar</a:t>
            </a:r>
            <a:endParaRPr lang="en-US" b="1" dirty="0"/>
          </a:p>
          <a:p>
            <a:pPr lvl="1"/>
            <a:r>
              <a:rPr lang="en-US" b="1" dirty="0"/>
              <a:t>Not</a:t>
            </a:r>
            <a:r>
              <a:rPr lang="en-US" dirty="0"/>
              <a:t> Left-Factored grammar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5700" y="3200400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38978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5700" y="3886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3886200"/>
            <a:ext cx="8000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900" y="46598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700" y="4648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1337" y="4659868"/>
            <a:ext cx="8052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0145" y="5269468"/>
            <a:ext cx="7671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6900" y="58790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8671" y="5290101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5500" y="4648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133600" y="1676400"/>
            <a:ext cx="3352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>
            <a:cxnSpLocks/>
            <a:stCxn id="5" idx="2"/>
            <a:endCxn id="6" idx="0"/>
          </p:cNvCxnSpPr>
          <p:nvPr/>
        </p:nvCxnSpPr>
        <p:spPr>
          <a:xfrm flipH="1">
            <a:off x="2819400" y="3569732"/>
            <a:ext cx="11430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cxnSpLocks/>
            <a:stCxn id="5" idx="2"/>
            <a:endCxn id="7" idx="0"/>
          </p:cNvCxnSpPr>
          <p:nvPr/>
        </p:nvCxnSpPr>
        <p:spPr>
          <a:xfrm>
            <a:off x="3962400" y="3569732"/>
            <a:ext cx="0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cxnSpLocks/>
            <a:stCxn id="5" idx="2"/>
            <a:endCxn id="8" idx="0"/>
          </p:cNvCxnSpPr>
          <p:nvPr/>
        </p:nvCxnSpPr>
        <p:spPr>
          <a:xfrm>
            <a:off x="3962401" y="3569732"/>
            <a:ext cx="93344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6" idx="2"/>
            <a:endCxn id="9" idx="0"/>
          </p:cNvCxnSpPr>
          <p:nvPr/>
        </p:nvCxnSpPr>
        <p:spPr>
          <a:xfrm flipH="1">
            <a:off x="2133600" y="4267200"/>
            <a:ext cx="685800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6" idx="2"/>
            <a:endCxn id="10" idx="0"/>
          </p:cNvCxnSpPr>
          <p:nvPr/>
        </p:nvCxnSpPr>
        <p:spPr>
          <a:xfrm>
            <a:off x="2819400" y="42672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cxnSpLocks/>
            <a:stCxn id="6" idx="2"/>
            <a:endCxn id="12" idx="0"/>
          </p:cNvCxnSpPr>
          <p:nvPr/>
        </p:nvCxnSpPr>
        <p:spPr>
          <a:xfrm>
            <a:off x="2819401" y="4267200"/>
            <a:ext cx="704549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Connector 31"/>
          <p:cNvCxnSpPr>
            <a:cxnSpLocks/>
            <a:stCxn id="9" idx="2"/>
            <a:endCxn id="13" idx="0"/>
          </p:cNvCxnSpPr>
          <p:nvPr/>
        </p:nvCxnSpPr>
        <p:spPr>
          <a:xfrm>
            <a:off x="2133600" y="5029200"/>
            <a:ext cx="104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Connector 33"/>
          <p:cNvCxnSpPr>
            <a:cxnSpLocks/>
            <a:stCxn id="13" idx="2"/>
            <a:endCxn id="14" idx="0"/>
          </p:cNvCxnSpPr>
          <p:nvPr/>
        </p:nvCxnSpPr>
        <p:spPr>
          <a:xfrm flipH="1">
            <a:off x="2133600" y="5638800"/>
            <a:ext cx="104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cxnSpLocks/>
            <a:stCxn id="12" idx="2"/>
            <a:endCxn id="15" idx="0"/>
          </p:cNvCxnSpPr>
          <p:nvPr/>
        </p:nvCxnSpPr>
        <p:spPr>
          <a:xfrm>
            <a:off x="3523949" y="5029201"/>
            <a:ext cx="1422" cy="2609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cxnSpLocks/>
            <a:stCxn id="8" idx="2"/>
            <a:endCxn id="16" idx="0"/>
          </p:cNvCxnSpPr>
          <p:nvPr/>
        </p:nvCxnSpPr>
        <p:spPr>
          <a:xfrm>
            <a:off x="4895850" y="4255532"/>
            <a:ext cx="6351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7400" y="16764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629400" y="1600200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31681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73751" y="3865602"/>
            <a:ext cx="7940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96200" y="38539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48" name="Straight Connector 47"/>
          <p:cNvCxnSpPr>
            <a:cxnSpLocks/>
            <a:endCxn id="45" idx="0"/>
          </p:cNvCxnSpPr>
          <p:nvPr/>
        </p:nvCxnSpPr>
        <p:spPr>
          <a:xfrm flipH="1">
            <a:off x="6270774" y="3537466"/>
            <a:ext cx="663426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>
            <a:endCxn id="47" idx="0"/>
          </p:cNvCxnSpPr>
          <p:nvPr/>
        </p:nvCxnSpPr>
        <p:spPr>
          <a:xfrm>
            <a:off x="6916272" y="3537466"/>
            <a:ext cx="104662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6019800" y="445186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>
          <a:xfrm>
            <a:off x="6286500" y="4211598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>
          <a:xfrm>
            <a:off x="6858000" y="459533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55946" y="4583668"/>
            <a:ext cx="8225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045388" y="45836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56" name="Straight Connector 55"/>
          <p:cNvCxnSpPr>
            <a:stCxn id="47" idx="2"/>
            <a:endCxn id="53" idx="0"/>
          </p:cNvCxnSpPr>
          <p:nvPr/>
        </p:nvCxnSpPr>
        <p:spPr>
          <a:xfrm flipH="1">
            <a:off x="7124700" y="4223266"/>
            <a:ext cx="838200" cy="3720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cxnSpLocks/>
            <a:stCxn id="47" idx="2"/>
            <a:endCxn id="54" idx="0"/>
          </p:cNvCxnSpPr>
          <p:nvPr/>
        </p:nvCxnSpPr>
        <p:spPr>
          <a:xfrm>
            <a:off x="7962900" y="4223266"/>
            <a:ext cx="4302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stCxn id="47" idx="2"/>
            <a:endCxn id="55" idx="0"/>
          </p:cNvCxnSpPr>
          <p:nvPr/>
        </p:nvCxnSpPr>
        <p:spPr>
          <a:xfrm>
            <a:off x="7962900" y="4223266"/>
            <a:ext cx="1349188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0" name="TextBox 59"/>
          <p:cNvSpPr txBox="1"/>
          <p:nvPr/>
        </p:nvSpPr>
        <p:spPr>
          <a:xfrm>
            <a:off x="8382000" y="5292804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926032" y="5281136"/>
            <a:ext cx="7844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29800" y="5281136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63" name="Straight Connector 62"/>
          <p:cNvCxnSpPr>
            <a:endCxn id="60" idx="0"/>
          </p:cNvCxnSpPr>
          <p:nvPr/>
        </p:nvCxnSpPr>
        <p:spPr>
          <a:xfrm flipH="1">
            <a:off x="8648700" y="4964668"/>
            <a:ext cx="6477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/>
          <p:cNvCxnSpPr>
            <a:cxnSpLocks/>
            <a:stCxn id="55" idx="2"/>
            <a:endCxn id="61" idx="0"/>
          </p:cNvCxnSpPr>
          <p:nvPr/>
        </p:nvCxnSpPr>
        <p:spPr>
          <a:xfrm>
            <a:off x="9312089" y="4953000"/>
            <a:ext cx="6149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/>
          <p:cNvCxnSpPr>
            <a:stCxn id="55" idx="2"/>
            <a:endCxn id="62" idx="0"/>
          </p:cNvCxnSpPr>
          <p:nvPr/>
        </p:nvCxnSpPr>
        <p:spPr>
          <a:xfrm>
            <a:off x="9312088" y="4953000"/>
            <a:ext cx="784412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6" name="TextBox 65"/>
          <p:cNvSpPr txBox="1"/>
          <p:nvPr/>
        </p:nvSpPr>
        <p:spPr>
          <a:xfrm>
            <a:off x="7658100" y="52694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cxnSp>
        <p:nvCxnSpPr>
          <p:cNvPr id="67" name="Straight Connector 66"/>
          <p:cNvCxnSpPr>
            <a:endCxn id="66" idx="0"/>
          </p:cNvCxnSpPr>
          <p:nvPr/>
        </p:nvCxnSpPr>
        <p:spPr>
          <a:xfrm>
            <a:off x="7924800" y="5029200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1" name="TextBox 70"/>
          <p:cNvSpPr txBox="1"/>
          <p:nvPr/>
        </p:nvSpPr>
        <p:spPr>
          <a:xfrm>
            <a:off x="9067800" y="59552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cxnSp>
        <p:nvCxnSpPr>
          <p:cNvPr id="72" name="Straight Connector 71"/>
          <p:cNvCxnSpPr>
            <a:cxnSpLocks/>
            <a:stCxn id="61" idx="2"/>
            <a:endCxn id="71" idx="0"/>
          </p:cNvCxnSpPr>
          <p:nvPr/>
        </p:nvCxnSpPr>
        <p:spPr>
          <a:xfrm>
            <a:off x="9318238" y="5650468"/>
            <a:ext cx="16263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4" name="TextBox 73"/>
          <p:cNvSpPr txBox="1"/>
          <p:nvPr/>
        </p:nvSpPr>
        <p:spPr>
          <a:xfrm>
            <a:off x="9829800" y="59436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ε</a:t>
            </a:r>
          </a:p>
        </p:txBody>
      </p:sp>
      <p:cxnSp>
        <p:nvCxnSpPr>
          <p:cNvPr id="75" name="Straight Connector 74"/>
          <p:cNvCxnSpPr>
            <a:endCxn id="74" idx="0"/>
          </p:cNvCxnSpPr>
          <p:nvPr/>
        </p:nvCxnSpPr>
        <p:spPr>
          <a:xfrm>
            <a:off x="10096500" y="56388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868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2" grpId="0"/>
      <p:bldP spid="44" grpId="0" animBg="1"/>
      <p:bldP spid="45" grpId="0" animBg="1"/>
      <p:bldP spid="47" grpId="0" animBg="1"/>
      <p:bldP spid="51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6" grpId="0" animBg="1"/>
      <p:bldP spid="71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67400" y="16764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629400" y="1600200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ISGUSTED LOOK MEMES image memes at relatably.com">
            <a:extLst>
              <a:ext uri="{FF2B5EF4-FFF2-40B4-BE49-F238E27FC236}">
                <a16:creationId xmlns:a16="http://schemas.microsoft.com/office/drawing/2014/main" id="{C9F035E9-BA15-40E6-A7DF-00B61C05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54" y="2071369"/>
            <a:ext cx="3204132" cy="32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C26794-3D06-4986-B937-156A4DA56F9B}"/>
              </a:ext>
            </a:extLst>
          </p:cNvPr>
          <p:cNvSpPr txBox="1"/>
          <p:nvPr/>
        </p:nvSpPr>
        <p:spPr>
          <a:xfrm>
            <a:off x="6705600" y="31681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65A12E-0897-469C-9C80-E715418901ED}"/>
              </a:ext>
            </a:extLst>
          </p:cNvPr>
          <p:cNvSpPr txBox="1"/>
          <p:nvPr/>
        </p:nvSpPr>
        <p:spPr>
          <a:xfrm>
            <a:off x="5873751" y="3865602"/>
            <a:ext cx="7940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68353-DE9E-44D7-A3DE-CC7A677E486B}"/>
              </a:ext>
            </a:extLst>
          </p:cNvPr>
          <p:cNvSpPr txBox="1"/>
          <p:nvPr/>
        </p:nvSpPr>
        <p:spPr>
          <a:xfrm>
            <a:off x="7696200" y="38539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7BBD50-107B-4CF1-9E44-D0436E04560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6270774" y="3537466"/>
            <a:ext cx="663426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1A3062-2F6C-4530-8C13-37F78F9E55EA}"/>
              </a:ext>
            </a:extLst>
          </p:cNvPr>
          <p:cNvCxnSpPr>
            <a:endCxn id="34" idx="0"/>
          </p:cNvCxnSpPr>
          <p:nvPr/>
        </p:nvCxnSpPr>
        <p:spPr>
          <a:xfrm>
            <a:off x="6916272" y="3537466"/>
            <a:ext cx="104662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AF75F3A-EE75-4B98-A53E-1FD42C1AD4A0}"/>
              </a:ext>
            </a:extLst>
          </p:cNvPr>
          <p:cNvSpPr txBox="1"/>
          <p:nvPr/>
        </p:nvSpPr>
        <p:spPr>
          <a:xfrm>
            <a:off x="6019800" y="445186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5C0062-F6A0-4775-AF05-4C414D19A5E2}"/>
              </a:ext>
            </a:extLst>
          </p:cNvPr>
          <p:cNvCxnSpPr>
            <a:endCxn id="37" idx="0"/>
          </p:cNvCxnSpPr>
          <p:nvPr/>
        </p:nvCxnSpPr>
        <p:spPr>
          <a:xfrm>
            <a:off x="6286500" y="4211598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24395C9-623F-42A2-A30F-5DD2810FC625}"/>
              </a:ext>
            </a:extLst>
          </p:cNvPr>
          <p:cNvSpPr txBox="1"/>
          <p:nvPr/>
        </p:nvSpPr>
        <p:spPr>
          <a:xfrm>
            <a:off x="6858000" y="459533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83D6CF-CFD0-4089-99C2-1CE970EA87DB}"/>
              </a:ext>
            </a:extLst>
          </p:cNvPr>
          <p:cNvSpPr txBox="1"/>
          <p:nvPr/>
        </p:nvSpPr>
        <p:spPr>
          <a:xfrm>
            <a:off x="7555946" y="4583668"/>
            <a:ext cx="8225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E9CF8F-0BD2-4D05-AC25-A61225CC486D}"/>
              </a:ext>
            </a:extLst>
          </p:cNvPr>
          <p:cNvSpPr txBox="1"/>
          <p:nvPr/>
        </p:nvSpPr>
        <p:spPr>
          <a:xfrm>
            <a:off x="9045388" y="45836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98536-D08C-4185-A20C-F32FF5882A4D}"/>
              </a:ext>
            </a:extLst>
          </p:cNvPr>
          <p:cNvCxnSpPr>
            <a:stCxn id="34" idx="2"/>
            <a:endCxn id="39" idx="0"/>
          </p:cNvCxnSpPr>
          <p:nvPr/>
        </p:nvCxnSpPr>
        <p:spPr>
          <a:xfrm flipH="1">
            <a:off x="7124700" y="4223266"/>
            <a:ext cx="838200" cy="3720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7BB343-47B0-4E66-A7FE-073AFE16E494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>
            <a:off x="7962900" y="4223266"/>
            <a:ext cx="4302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A0BA053-137C-48C2-8EEB-1FC47A8D995F}"/>
              </a:ext>
            </a:extLst>
          </p:cNvPr>
          <p:cNvCxnSpPr>
            <a:stCxn id="34" idx="2"/>
            <a:endCxn id="43" idx="0"/>
          </p:cNvCxnSpPr>
          <p:nvPr/>
        </p:nvCxnSpPr>
        <p:spPr>
          <a:xfrm>
            <a:off x="7962900" y="4223266"/>
            <a:ext cx="1349188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9401A41-E29F-4C04-8869-D0341596A699}"/>
              </a:ext>
            </a:extLst>
          </p:cNvPr>
          <p:cNvSpPr txBox="1"/>
          <p:nvPr/>
        </p:nvSpPr>
        <p:spPr>
          <a:xfrm>
            <a:off x="8382000" y="5292804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ABAE4C-2807-4E72-8771-755001CC72EA}"/>
              </a:ext>
            </a:extLst>
          </p:cNvPr>
          <p:cNvSpPr txBox="1"/>
          <p:nvPr/>
        </p:nvSpPr>
        <p:spPr>
          <a:xfrm>
            <a:off x="8926032" y="5281136"/>
            <a:ext cx="7844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87A292-7977-4A06-8DAC-2B72E1534F6B}"/>
              </a:ext>
            </a:extLst>
          </p:cNvPr>
          <p:cNvSpPr txBox="1"/>
          <p:nvPr/>
        </p:nvSpPr>
        <p:spPr>
          <a:xfrm>
            <a:off x="9829800" y="5281136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F12AD3-F507-4CF0-85DD-0698FEDAC71C}"/>
              </a:ext>
            </a:extLst>
          </p:cNvPr>
          <p:cNvCxnSpPr>
            <a:endCxn id="69" idx="0"/>
          </p:cNvCxnSpPr>
          <p:nvPr/>
        </p:nvCxnSpPr>
        <p:spPr>
          <a:xfrm flipH="1">
            <a:off x="8648700" y="4964668"/>
            <a:ext cx="6477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3FEF2C-E3F0-4F37-9333-59C48346700A}"/>
              </a:ext>
            </a:extLst>
          </p:cNvPr>
          <p:cNvCxnSpPr>
            <a:cxnSpLocks/>
            <a:stCxn id="43" idx="2"/>
            <a:endCxn id="70" idx="0"/>
          </p:cNvCxnSpPr>
          <p:nvPr/>
        </p:nvCxnSpPr>
        <p:spPr>
          <a:xfrm>
            <a:off x="9312089" y="4953000"/>
            <a:ext cx="6149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D4E100-2AB7-4965-A2DE-A604A80156FC}"/>
              </a:ext>
            </a:extLst>
          </p:cNvPr>
          <p:cNvCxnSpPr>
            <a:stCxn id="43" idx="2"/>
            <a:endCxn id="73" idx="0"/>
          </p:cNvCxnSpPr>
          <p:nvPr/>
        </p:nvCxnSpPr>
        <p:spPr>
          <a:xfrm>
            <a:off x="9312088" y="4953000"/>
            <a:ext cx="784412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40A7D5C-F8FC-4F83-884D-D7E3A9D1CCD3}"/>
              </a:ext>
            </a:extLst>
          </p:cNvPr>
          <p:cNvSpPr txBox="1"/>
          <p:nvPr/>
        </p:nvSpPr>
        <p:spPr>
          <a:xfrm>
            <a:off x="7658100" y="52694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911BF51-6CE4-412D-9490-DA0EEE96C260}"/>
              </a:ext>
            </a:extLst>
          </p:cNvPr>
          <p:cNvCxnSpPr>
            <a:endCxn id="79" idx="0"/>
          </p:cNvCxnSpPr>
          <p:nvPr/>
        </p:nvCxnSpPr>
        <p:spPr>
          <a:xfrm>
            <a:off x="7924800" y="5029200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9A7230F-CF63-4D8D-9E90-D7E656D5920F}"/>
              </a:ext>
            </a:extLst>
          </p:cNvPr>
          <p:cNvSpPr txBox="1"/>
          <p:nvPr/>
        </p:nvSpPr>
        <p:spPr>
          <a:xfrm>
            <a:off x="9067800" y="59552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9B4F9BF-0C90-4978-A1EA-6849BC702A71}"/>
              </a:ext>
            </a:extLst>
          </p:cNvPr>
          <p:cNvCxnSpPr>
            <a:cxnSpLocks/>
            <a:stCxn id="70" idx="2"/>
            <a:endCxn id="81" idx="0"/>
          </p:cNvCxnSpPr>
          <p:nvPr/>
        </p:nvCxnSpPr>
        <p:spPr>
          <a:xfrm>
            <a:off x="9318238" y="5650468"/>
            <a:ext cx="16263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0C26FAB-2125-46B9-83E7-79239504E751}"/>
              </a:ext>
            </a:extLst>
          </p:cNvPr>
          <p:cNvSpPr txBox="1"/>
          <p:nvPr/>
        </p:nvSpPr>
        <p:spPr>
          <a:xfrm>
            <a:off x="9829800" y="59436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ε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AEE435A-0F26-4535-8E1B-00B1AF83226A}"/>
              </a:ext>
            </a:extLst>
          </p:cNvPr>
          <p:cNvCxnSpPr>
            <a:endCxn id="83" idx="0"/>
          </p:cNvCxnSpPr>
          <p:nvPr/>
        </p:nvCxnSpPr>
        <p:spPr>
          <a:xfrm>
            <a:off x="10096500" y="56388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173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434A9DA-B757-4A31-A208-9C07BA09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Nevermind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, We’ll Fix Parse Trees Later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C9B43-40A9-40CC-B850-896C8FFE58E2}"/>
              </a:ext>
            </a:extLst>
          </p:cNvPr>
          <p:cNvSpPr/>
          <p:nvPr/>
        </p:nvSpPr>
        <p:spPr>
          <a:xfrm>
            <a:off x="4114800" y="3244335"/>
            <a:ext cx="3599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dirty="0">
                <a:solidFill>
                  <a:srgbClr val="000000"/>
                </a:solidFill>
                <a:latin typeface="helvetica neue"/>
              </a:rPr>
              <a:t>¯\_(</a:t>
            </a:r>
            <a:r>
              <a:rPr lang="ja-JP" altLang="en-US" sz="6000" dirty="0">
                <a:solidFill>
                  <a:srgbClr val="000000"/>
                </a:solidFill>
                <a:latin typeface="helvetica neue"/>
              </a:rPr>
              <a:t>ツ</a:t>
            </a:r>
            <a:r>
              <a:rPr lang="en-US" altLang="ja-JP" sz="6000" dirty="0">
                <a:solidFill>
                  <a:srgbClr val="000000"/>
                </a:solidFill>
                <a:latin typeface="helvetica neue"/>
              </a:rPr>
              <a:t>)_/¯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123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9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Understanding LL(1) Selector Tables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3343A5-4661-F0BE-F392-5075BFA51B48}"/>
              </a:ext>
            </a:extLst>
          </p:cNvPr>
          <p:cNvSpPr/>
          <p:nvPr/>
        </p:nvSpPr>
        <p:spPr>
          <a:xfrm>
            <a:off x="1880739" y="2657092"/>
            <a:ext cx="6015358" cy="177139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FB491EA-472A-E1F1-7920-F5667F1DEFE3}"/>
              </a:ext>
            </a:extLst>
          </p:cNvPr>
          <p:cNvSpPr/>
          <p:nvPr/>
        </p:nvSpPr>
        <p:spPr>
          <a:xfrm rot="19018561">
            <a:off x="6200213" y="1767294"/>
            <a:ext cx="787286" cy="319835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the LL(1) Parser’s Operation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FAEE81D-9A02-44B3-9C11-BC04E11AC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498" y="1699469"/>
            <a:ext cx="79027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</a:t>
            </a:r>
          </a:p>
          <a:p>
            <a:r>
              <a:rPr lang="en-US" dirty="0"/>
              <a:t>Processes </a:t>
            </a:r>
            <a:r>
              <a:rPr lang="en-US" b="1" dirty="0"/>
              <a:t>L</a:t>
            </a:r>
            <a:r>
              <a:rPr lang="en-US" dirty="0"/>
              <a:t>eft-to-right</a:t>
            </a:r>
          </a:p>
          <a:p>
            <a:r>
              <a:rPr lang="en-US" b="1" dirty="0"/>
              <a:t>L</a:t>
            </a:r>
            <a:r>
              <a:rPr lang="en-US" dirty="0"/>
              <a:t>eftmost derivation</a:t>
            </a:r>
          </a:p>
          <a:p>
            <a:r>
              <a:rPr lang="en-US" b="1" dirty="0"/>
              <a:t>1</a:t>
            </a:r>
            <a:r>
              <a:rPr lang="en-US" dirty="0"/>
              <a:t> token of lookahead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Predictive Parser: “guess &amp; check”</a:t>
            </a:r>
            <a:endParaRPr lang="en-US" dirty="0"/>
          </a:p>
          <a:p>
            <a:r>
              <a:rPr lang="en-US" dirty="0"/>
              <a:t>Starts at the root, </a:t>
            </a:r>
            <a:r>
              <a:rPr lang="en-US" i="1" dirty="0"/>
              <a:t>guesses </a:t>
            </a:r>
            <a:r>
              <a:rPr lang="en-US" dirty="0"/>
              <a:t>how to unfold a nonterminal (derivation step)</a:t>
            </a:r>
          </a:p>
          <a:p>
            <a:r>
              <a:rPr lang="en-US" i="1" dirty="0"/>
              <a:t>Checks</a:t>
            </a:r>
            <a:r>
              <a:rPr lang="en-US" dirty="0"/>
              <a:t> that terminals match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9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73004793-A58B-40D9-93E5-5A7F8BB061FF}"/>
              </a:ext>
            </a:extLst>
          </p:cNvPr>
          <p:cNvGrpSpPr/>
          <p:nvPr/>
        </p:nvGrpSpPr>
        <p:grpSpPr>
          <a:xfrm>
            <a:off x="6489192" y="4195730"/>
            <a:ext cx="3648456" cy="1276803"/>
            <a:chOff x="4965192" y="4195729"/>
            <a:chExt cx="3648456" cy="1276803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0ED76CA-7B1B-497D-87FF-A3673AC10A4D}"/>
                </a:ext>
              </a:extLst>
            </p:cNvPr>
            <p:cNvSpPr/>
            <p:nvPr/>
          </p:nvSpPr>
          <p:spPr>
            <a:xfrm>
              <a:off x="4965192" y="4366327"/>
              <a:ext cx="3648456" cy="11062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E67FFFD-9868-4798-892A-893C1E97EAF9}"/>
                </a:ext>
              </a:extLst>
            </p:cNvPr>
            <p:cNvSpPr/>
            <p:nvPr/>
          </p:nvSpPr>
          <p:spPr>
            <a:xfrm>
              <a:off x="5590673" y="4452832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CD32C00-8503-4DCF-8BD0-EA715EFBF8EC}"/>
                </a:ext>
              </a:extLst>
            </p:cNvPr>
            <p:cNvSpPr/>
            <p:nvPr/>
          </p:nvSpPr>
          <p:spPr>
            <a:xfrm>
              <a:off x="5887452" y="4806605"/>
              <a:ext cx="296779" cy="1929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X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A18D541-0F04-43DE-8DF8-4FBD9270BA2A}"/>
                </a:ext>
              </a:extLst>
            </p:cNvPr>
            <p:cNvSpPr/>
            <p:nvPr/>
          </p:nvSpPr>
          <p:spPr>
            <a:xfrm>
              <a:off x="5293894" y="4806606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EE54AF5-FF41-4DA6-975E-CDC38B2241B7}"/>
                </a:ext>
              </a:extLst>
            </p:cNvPr>
            <p:cNvSpPr/>
            <p:nvPr/>
          </p:nvSpPr>
          <p:spPr>
            <a:xfrm>
              <a:off x="5887452" y="5167701"/>
              <a:ext cx="296779" cy="201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327591E-16F2-4654-BA80-F10B6B256B43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 flipH="1">
              <a:off x="5442284" y="4645732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984CC26-9EDE-41C4-A746-AA9C7E61DE31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>
              <a:off x="5739063" y="4645732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64C014-851C-4673-87BE-CBFB8B5700FA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>
            <a:xfrm>
              <a:off x="6035842" y="4999505"/>
              <a:ext cx="0" cy="16819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4CEF3CF-AB7C-4A3C-8D77-52BF81B4B287}"/>
                </a:ext>
              </a:extLst>
            </p:cNvPr>
            <p:cNvSpPr txBox="1"/>
            <p:nvPr/>
          </p:nvSpPr>
          <p:spPr>
            <a:xfrm>
              <a:off x="6277679" y="4676162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sp>
          <p:nvSpPr>
            <p:cNvPr id="79" name="Arrow: Down 78">
              <a:extLst>
                <a:ext uri="{FF2B5EF4-FFF2-40B4-BE49-F238E27FC236}">
                  <a16:creationId xmlns:a16="http://schemas.microsoft.com/office/drawing/2014/main" id="{87429824-366D-4A47-8DDC-D0F4A108F41F}"/>
                </a:ext>
              </a:extLst>
            </p:cNvPr>
            <p:cNvSpPr/>
            <p:nvPr/>
          </p:nvSpPr>
          <p:spPr>
            <a:xfrm>
              <a:off x="6627851" y="4195729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C7E92AE7-F4BB-4F8E-A59B-6BCD1073E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562" y="4813928"/>
              <a:ext cx="225306" cy="18114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BEFE17-1AC9-41A1-96BA-C974F77AA858}"/>
              </a:ext>
            </a:extLst>
          </p:cNvPr>
          <p:cNvGrpSpPr/>
          <p:nvPr/>
        </p:nvGrpSpPr>
        <p:grpSpPr>
          <a:xfrm>
            <a:off x="6489192" y="3094733"/>
            <a:ext cx="3648456" cy="1103399"/>
            <a:chOff x="4965192" y="3094732"/>
            <a:chExt cx="3648456" cy="1103399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1C7C7B3-9B3C-4FE9-9238-AAB3539B4E51}"/>
                </a:ext>
              </a:extLst>
            </p:cNvPr>
            <p:cNvSpPr/>
            <p:nvPr/>
          </p:nvSpPr>
          <p:spPr>
            <a:xfrm>
              <a:off x="4965192" y="3291342"/>
              <a:ext cx="3648456" cy="9067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B01FB770-166B-48C3-8613-FBBAA5E996C6}"/>
                </a:ext>
              </a:extLst>
            </p:cNvPr>
            <p:cNvSpPr/>
            <p:nvPr/>
          </p:nvSpPr>
          <p:spPr>
            <a:xfrm>
              <a:off x="6627851" y="3094732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81834D9-F0BC-42CD-9DCF-F8C618D50971}"/>
                </a:ext>
              </a:extLst>
            </p:cNvPr>
            <p:cNvSpPr/>
            <p:nvPr/>
          </p:nvSpPr>
          <p:spPr>
            <a:xfrm>
              <a:off x="5597024" y="3335481"/>
              <a:ext cx="296779" cy="32886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58FB082C-657A-4E91-A5F6-B1F5A3314B79}"/>
                </a:ext>
              </a:extLst>
            </p:cNvPr>
            <p:cNvSpPr/>
            <p:nvPr/>
          </p:nvSpPr>
          <p:spPr>
            <a:xfrm>
              <a:off x="5893803" y="3717832"/>
              <a:ext cx="296779" cy="328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A0FAD221-4394-4CE6-8B86-4168B4D1838E}"/>
                </a:ext>
              </a:extLst>
            </p:cNvPr>
            <p:cNvSpPr/>
            <p:nvPr/>
          </p:nvSpPr>
          <p:spPr>
            <a:xfrm>
              <a:off x="5300245" y="3708307"/>
              <a:ext cx="296779" cy="32886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F7121B0-1E02-4872-8418-6C92088E6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8634" y="3619506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7FA06BA-0E19-451F-B9E1-8B2D9769084F}"/>
                </a:ext>
              </a:extLst>
            </p:cNvPr>
            <p:cNvCxnSpPr>
              <a:cxnSpLocks/>
            </p:cNvCxnSpPr>
            <p:nvPr/>
          </p:nvCxnSpPr>
          <p:spPr>
            <a:xfrm>
              <a:off x="5745413" y="3619506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81D24D5-4770-415B-AB9E-C0DA7B15BBBE}"/>
                </a:ext>
              </a:extLst>
            </p:cNvPr>
            <p:cNvSpPr txBox="1"/>
            <p:nvPr/>
          </p:nvSpPr>
          <p:spPr>
            <a:xfrm>
              <a:off x="6305550" y="3513328"/>
              <a:ext cx="1857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7B0ACB8-6CFB-4C88-8B38-8FB79E61B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305" y="3794228"/>
              <a:ext cx="225306" cy="18114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010" y="35187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the LL(1) Parser’s Operation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7133D-26DA-42EC-9308-C14BC9CBBA8E}"/>
              </a:ext>
            </a:extLst>
          </p:cNvPr>
          <p:cNvSpPr txBox="1"/>
          <p:nvPr/>
        </p:nvSpPr>
        <p:spPr>
          <a:xfrm>
            <a:off x="1852250" y="1842627"/>
            <a:ext cx="2583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LL(1) Grammar: </a:t>
            </a:r>
          </a:p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b a</a:t>
            </a:r>
            <a:r>
              <a:rPr lang="en-US" dirty="0"/>
              <a:t> | </a:t>
            </a:r>
            <a:r>
              <a:rPr lang="en-US" b="1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28E06-3A2A-488E-937D-65AE7E9AC826}"/>
              </a:ext>
            </a:extLst>
          </p:cNvPr>
          <p:cNvSpPr txBox="1"/>
          <p:nvPr/>
        </p:nvSpPr>
        <p:spPr>
          <a:xfrm>
            <a:off x="1852250" y="3003467"/>
            <a:ext cx="1676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Input: </a:t>
            </a:r>
          </a:p>
          <a:p>
            <a:r>
              <a:rPr lang="en-US" b="1" dirty="0"/>
              <a:t>a</a:t>
            </a:r>
            <a:r>
              <a:rPr lang="en-US" dirty="0"/>
              <a:t>   </a:t>
            </a:r>
            <a:r>
              <a:rPr lang="en-US" b="1" dirty="0"/>
              <a:t>c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8686180-4FB4-4DDB-AFBA-CE6DDE1234F0}"/>
              </a:ext>
            </a:extLst>
          </p:cNvPr>
          <p:cNvSpPr/>
          <p:nvPr/>
        </p:nvSpPr>
        <p:spPr>
          <a:xfrm>
            <a:off x="1805064" y="3649798"/>
            <a:ext cx="414271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76A206D-07A7-486F-B4F0-DFD8AE819608}"/>
              </a:ext>
            </a:extLst>
          </p:cNvPr>
          <p:cNvSpPr/>
          <p:nvPr/>
        </p:nvSpPr>
        <p:spPr>
          <a:xfrm>
            <a:off x="2116214" y="3649797"/>
            <a:ext cx="414271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CB561B2-076F-49AD-B2F7-42793411B8C3}"/>
              </a:ext>
            </a:extLst>
          </p:cNvPr>
          <p:cNvCxnSpPr>
            <a:cxnSpLocks/>
          </p:cNvCxnSpPr>
          <p:nvPr/>
        </p:nvCxnSpPr>
        <p:spPr>
          <a:xfrm flipV="1">
            <a:off x="2015336" y="3555914"/>
            <a:ext cx="0" cy="15874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6712F7-84C6-4B0F-9564-B2D197DE2FE0}"/>
              </a:ext>
            </a:extLst>
          </p:cNvPr>
          <p:cNvCxnSpPr>
            <a:cxnSpLocks/>
          </p:cNvCxnSpPr>
          <p:nvPr/>
        </p:nvCxnSpPr>
        <p:spPr>
          <a:xfrm flipV="1">
            <a:off x="2272511" y="3555914"/>
            <a:ext cx="0" cy="15874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A523D7-FA84-4CC3-8EAE-3BDE1602BF88}"/>
              </a:ext>
            </a:extLst>
          </p:cNvPr>
          <p:cNvGrpSpPr/>
          <p:nvPr/>
        </p:nvGrpSpPr>
        <p:grpSpPr>
          <a:xfrm>
            <a:off x="6489192" y="1463040"/>
            <a:ext cx="3648456" cy="517280"/>
            <a:chOff x="4965192" y="1463040"/>
            <a:chExt cx="3648456" cy="51728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BF33BD1-86C3-40E3-9092-D3839295F02E}"/>
                </a:ext>
              </a:extLst>
            </p:cNvPr>
            <p:cNvSpPr/>
            <p:nvPr/>
          </p:nvSpPr>
          <p:spPr>
            <a:xfrm>
              <a:off x="4965192" y="1463040"/>
              <a:ext cx="3648456" cy="5172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DBE52F-3D23-4D00-84DB-E484F7F78B18}"/>
                </a:ext>
              </a:extLst>
            </p:cNvPr>
            <p:cNvSpPr/>
            <p:nvPr/>
          </p:nvSpPr>
          <p:spPr>
            <a:xfrm>
              <a:off x="5590674" y="1551757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3BA782B-E247-4A02-B64A-640F6DFBA4CC}"/>
                </a:ext>
              </a:extLst>
            </p:cNvPr>
            <p:cNvSpPr txBox="1"/>
            <p:nvPr/>
          </p:nvSpPr>
          <p:spPr>
            <a:xfrm>
              <a:off x="6286500" y="1558798"/>
              <a:ext cx="181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1</a:t>
              </a:r>
              <a:r>
                <a:rPr lang="en-US" dirty="0"/>
                <a:t> (a)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3B7072-741C-4F77-9D0B-3A6077C2151A}"/>
              </a:ext>
            </a:extLst>
          </p:cNvPr>
          <p:cNvGrpSpPr/>
          <p:nvPr/>
        </p:nvGrpSpPr>
        <p:grpSpPr>
          <a:xfrm>
            <a:off x="6489192" y="1980704"/>
            <a:ext cx="3648456" cy="1088460"/>
            <a:chOff x="4965192" y="1980704"/>
            <a:chExt cx="3648456" cy="108846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E85AC88-1819-4F65-AB00-950148DA4895}"/>
                </a:ext>
              </a:extLst>
            </p:cNvPr>
            <p:cNvSpPr/>
            <p:nvPr/>
          </p:nvSpPr>
          <p:spPr>
            <a:xfrm>
              <a:off x="4965192" y="2162375"/>
              <a:ext cx="3648456" cy="9067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B14CD4D-8058-4F02-8F3E-90B07D01BC66}"/>
                </a:ext>
              </a:extLst>
            </p:cNvPr>
            <p:cNvSpPr/>
            <p:nvPr/>
          </p:nvSpPr>
          <p:spPr>
            <a:xfrm>
              <a:off x="5590674" y="2199593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BF476EE-711B-4EF7-942F-F85F141DB58D}"/>
                </a:ext>
              </a:extLst>
            </p:cNvPr>
            <p:cNvSpPr/>
            <p:nvPr/>
          </p:nvSpPr>
          <p:spPr>
            <a:xfrm>
              <a:off x="5887453" y="2581944"/>
              <a:ext cx="296779" cy="3288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1BE97E6-6349-4159-BC7F-CF886F3534B0}"/>
                </a:ext>
              </a:extLst>
            </p:cNvPr>
            <p:cNvSpPr/>
            <p:nvPr/>
          </p:nvSpPr>
          <p:spPr>
            <a:xfrm>
              <a:off x="5293895" y="2572419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6B39ABF-3A5E-4A2B-BE2E-5CFEE2F42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2284" y="2483618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677FDB8-3AEB-40ED-BE32-8ED68EADAE87}"/>
                </a:ext>
              </a:extLst>
            </p:cNvPr>
            <p:cNvCxnSpPr>
              <a:cxnSpLocks/>
            </p:cNvCxnSpPr>
            <p:nvPr/>
          </p:nvCxnSpPr>
          <p:spPr>
            <a:xfrm>
              <a:off x="5739063" y="2483618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E4F49D01-15DB-4F61-90E6-463CC0B132B6}"/>
                </a:ext>
              </a:extLst>
            </p:cNvPr>
            <p:cNvSpPr/>
            <p:nvPr/>
          </p:nvSpPr>
          <p:spPr>
            <a:xfrm>
              <a:off x="6634510" y="1980704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B2DE26E-372D-4095-9E9A-246A3788E150}"/>
                </a:ext>
              </a:extLst>
            </p:cNvPr>
            <p:cNvSpPr txBox="1"/>
            <p:nvPr/>
          </p:nvSpPr>
          <p:spPr>
            <a:xfrm>
              <a:off x="6299200" y="2395982"/>
              <a:ext cx="181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1</a:t>
              </a:r>
              <a:r>
                <a:rPr lang="en-US" dirty="0"/>
                <a:t> (a)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72A336-DD13-4980-B7E9-24C9FA135E71}"/>
              </a:ext>
            </a:extLst>
          </p:cNvPr>
          <p:cNvGrpSpPr/>
          <p:nvPr/>
        </p:nvGrpSpPr>
        <p:grpSpPr>
          <a:xfrm>
            <a:off x="5035296" y="1737360"/>
            <a:ext cx="1399032" cy="768096"/>
            <a:chOff x="3511296" y="1737360"/>
            <a:chExt cx="1399032" cy="7680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5A7C81-064C-481D-BC05-AB61A3CCA7A4}"/>
                </a:ext>
              </a:extLst>
            </p:cNvPr>
            <p:cNvSpPr/>
            <p:nvPr/>
          </p:nvSpPr>
          <p:spPr>
            <a:xfrm>
              <a:off x="4389114" y="1737360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D60252-F1CA-42A8-B4A8-48B3035E83B1}"/>
                    </a:ext>
                  </a:extLst>
                </p:cNvPr>
                <p:cNvSpPr txBox="1"/>
                <p:nvPr/>
              </p:nvSpPr>
              <p:spPr>
                <a:xfrm>
                  <a:off x="3511296" y="1842627"/>
                  <a:ext cx="893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“guess”</a:t>
                  </a:r>
                </a:p>
                <a:p>
                  <a:r>
                    <a:rPr lang="en-US" dirty="0"/>
                    <a:t>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/>
                    <a:t> a </a:t>
                  </a:r>
                  <a:r>
                    <a:rPr lang="en-US" i="1" dirty="0"/>
                    <a:t>X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D60252-F1CA-42A8-B4A8-48B3035E8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296" y="1842627"/>
                  <a:ext cx="893578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5442" t="-4717" r="-612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7562F3-B63A-44CF-B93B-A425800EF6CB}"/>
              </a:ext>
            </a:extLst>
          </p:cNvPr>
          <p:cNvGrpSpPr/>
          <p:nvPr/>
        </p:nvGrpSpPr>
        <p:grpSpPr>
          <a:xfrm>
            <a:off x="4883080" y="2926635"/>
            <a:ext cx="1576450" cy="768096"/>
            <a:chOff x="3359080" y="2926635"/>
            <a:chExt cx="1576450" cy="768096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92E7D8A-36E4-4395-8087-EFBC3BF885D7}"/>
                </a:ext>
              </a:extLst>
            </p:cNvPr>
            <p:cNvSpPr/>
            <p:nvPr/>
          </p:nvSpPr>
          <p:spPr>
            <a:xfrm>
              <a:off x="4414316" y="2926635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398FDC-561E-4E0D-90B1-1E4034AFA65B}"/>
                </a:ext>
              </a:extLst>
            </p:cNvPr>
            <p:cNvSpPr txBox="1"/>
            <p:nvPr/>
          </p:nvSpPr>
          <p:spPr>
            <a:xfrm>
              <a:off x="3359080" y="2995326"/>
              <a:ext cx="1093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“check” a</a:t>
              </a:r>
            </a:p>
            <a:p>
              <a:pPr algn="ctr"/>
              <a:r>
                <a:rPr lang="en-US" dirty="0"/>
                <a:t>is in input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11E993-C552-48EC-81F7-97727539B1C6}"/>
              </a:ext>
            </a:extLst>
          </p:cNvPr>
          <p:cNvGrpSpPr/>
          <p:nvPr/>
        </p:nvGrpSpPr>
        <p:grpSpPr>
          <a:xfrm>
            <a:off x="4983076" y="4115910"/>
            <a:ext cx="1432083" cy="768096"/>
            <a:chOff x="3459075" y="4115910"/>
            <a:chExt cx="1432083" cy="76809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FE03225-89F8-44CF-9F06-6339BD9D17BB}"/>
                </a:ext>
              </a:extLst>
            </p:cNvPr>
            <p:cNvSpPr/>
            <p:nvPr/>
          </p:nvSpPr>
          <p:spPr>
            <a:xfrm>
              <a:off x="4369944" y="4115910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347A1F3-4C30-4B1C-8021-0C7E6397161E}"/>
                    </a:ext>
                  </a:extLst>
                </p:cNvPr>
                <p:cNvSpPr txBox="1"/>
                <p:nvPr/>
              </p:nvSpPr>
              <p:spPr>
                <a:xfrm>
                  <a:off x="3459075" y="4191801"/>
                  <a:ext cx="893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“guess”</a:t>
                  </a:r>
                </a:p>
                <a:p>
                  <a:r>
                    <a:rPr lang="en-US" dirty="0"/>
                    <a:t>X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/>
                    <a:t> c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347A1F3-4C30-4B1C-8021-0C7E63971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075" y="4191801"/>
                  <a:ext cx="89357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5442" t="-5660" r="-6803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64A586-A69A-4C72-BF0E-1CBB35AF357E}"/>
              </a:ext>
            </a:extLst>
          </p:cNvPr>
          <p:cNvGrpSpPr/>
          <p:nvPr/>
        </p:nvGrpSpPr>
        <p:grpSpPr>
          <a:xfrm>
            <a:off x="4844127" y="5358259"/>
            <a:ext cx="1541811" cy="768096"/>
            <a:chOff x="3320126" y="5358259"/>
            <a:chExt cx="1541811" cy="768096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47D20E-C5F6-4C12-82AD-84E9A8C6B297}"/>
                </a:ext>
              </a:extLst>
            </p:cNvPr>
            <p:cNvSpPr/>
            <p:nvPr/>
          </p:nvSpPr>
          <p:spPr>
            <a:xfrm>
              <a:off x="4340723" y="5358259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77A5A09-4E47-4AF6-8E99-F5558960E0D9}"/>
                </a:ext>
              </a:extLst>
            </p:cNvPr>
            <p:cNvSpPr txBox="1"/>
            <p:nvPr/>
          </p:nvSpPr>
          <p:spPr>
            <a:xfrm>
              <a:off x="3320126" y="543415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“check” c</a:t>
              </a:r>
            </a:p>
            <a:p>
              <a:r>
                <a:rPr lang="en-US" dirty="0"/>
                <a:t>Is in input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BF9FB3-61C8-48EA-982D-34AB8C601E44}"/>
              </a:ext>
            </a:extLst>
          </p:cNvPr>
          <p:cNvGrpSpPr/>
          <p:nvPr/>
        </p:nvGrpSpPr>
        <p:grpSpPr>
          <a:xfrm>
            <a:off x="2116213" y="4452832"/>
            <a:ext cx="2420654" cy="2104616"/>
            <a:chOff x="592213" y="4452832"/>
            <a:chExt cx="2420654" cy="2104616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2F9E57C3-733B-4724-A827-0DFFB79C06EC}"/>
                </a:ext>
              </a:extLst>
            </p:cNvPr>
            <p:cNvSpPr/>
            <p:nvPr/>
          </p:nvSpPr>
          <p:spPr>
            <a:xfrm>
              <a:off x="592213" y="4452832"/>
              <a:ext cx="2420654" cy="210461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364B27-5150-4258-8158-663B10001F25}"/>
                </a:ext>
              </a:extLst>
            </p:cNvPr>
            <p:cNvSpPr txBox="1"/>
            <p:nvPr/>
          </p:nvSpPr>
          <p:spPr>
            <a:xfrm>
              <a:off x="810156" y="4916648"/>
              <a:ext cx="19709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 practice, </a:t>
              </a:r>
            </a:p>
            <a:p>
              <a:pPr algn="ctr"/>
              <a:r>
                <a:rPr lang="en-US" dirty="0"/>
                <a:t>table-driven parser</a:t>
              </a:r>
            </a:p>
            <a:p>
              <a:pPr algn="ctr"/>
              <a:r>
                <a:rPr lang="en-US" dirty="0"/>
                <a:t>uses a stack to </a:t>
              </a:r>
            </a:p>
            <a:p>
              <a:pPr algn="ctr"/>
              <a:r>
                <a:rPr lang="en-US" dirty="0"/>
                <a:t>match this tree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4D7A57-5203-4E37-A425-C3D739CF0CA7}"/>
              </a:ext>
            </a:extLst>
          </p:cNvPr>
          <p:cNvSpPr txBox="1"/>
          <p:nvPr/>
        </p:nvSpPr>
        <p:spPr>
          <a:xfrm>
            <a:off x="6149982" y="1124712"/>
            <a:ext cx="130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Parser state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09A493-31B8-4EBB-823F-EEFF1E566744}"/>
              </a:ext>
            </a:extLst>
          </p:cNvPr>
          <p:cNvSpPr/>
          <p:nvPr/>
        </p:nvSpPr>
        <p:spPr>
          <a:xfrm>
            <a:off x="7090000" y="1551758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0AE85D5-FB0C-4D08-AA10-4BCE278A1D7A}"/>
              </a:ext>
            </a:extLst>
          </p:cNvPr>
          <p:cNvSpPr/>
          <p:nvPr/>
        </p:nvSpPr>
        <p:spPr>
          <a:xfrm>
            <a:off x="6774934" y="2562841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002809A-1E61-42BA-A087-F7E139761543}"/>
              </a:ext>
            </a:extLst>
          </p:cNvPr>
          <p:cNvSpPr/>
          <p:nvPr/>
        </p:nvSpPr>
        <p:spPr>
          <a:xfrm>
            <a:off x="7385186" y="3710653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A4D5826-06FC-478C-9400-4B15CBB37F64}"/>
              </a:ext>
            </a:extLst>
          </p:cNvPr>
          <p:cNvSpPr/>
          <p:nvPr/>
        </p:nvSpPr>
        <p:spPr>
          <a:xfrm>
            <a:off x="7380395" y="5105288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511EF16-703A-480D-9EA6-38CA3A8F7FF7}"/>
              </a:ext>
            </a:extLst>
          </p:cNvPr>
          <p:cNvGrpSpPr/>
          <p:nvPr/>
        </p:nvGrpSpPr>
        <p:grpSpPr>
          <a:xfrm>
            <a:off x="6489192" y="5521469"/>
            <a:ext cx="3648456" cy="1293195"/>
            <a:chOff x="4965192" y="5521468"/>
            <a:chExt cx="3648456" cy="129319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C10F8A-053B-473B-B77F-338B4B27E3C7}"/>
                </a:ext>
              </a:extLst>
            </p:cNvPr>
            <p:cNvSpPr/>
            <p:nvPr/>
          </p:nvSpPr>
          <p:spPr>
            <a:xfrm>
              <a:off x="4965192" y="5708458"/>
              <a:ext cx="3648456" cy="11062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DB99E17-55CC-47D0-BECE-5C796F9B9928}"/>
                </a:ext>
              </a:extLst>
            </p:cNvPr>
            <p:cNvSpPr/>
            <p:nvPr/>
          </p:nvSpPr>
          <p:spPr>
            <a:xfrm>
              <a:off x="5621730" y="5842579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2F86E3C-2AC5-4FF3-9232-0970EF14F821}"/>
                </a:ext>
              </a:extLst>
            </p:cNvPr>
            <p:cNvSpPr/>
            <p:nvPr/>
          </p:nvSpPr>
          <p:spPr>
            <a:xfrm>
              <a:off x="5918509" y="6196352"/>
              <a:ext cx="296779" cy="1929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X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3331866-6427-489F-9CC0-C799A52741A7}"/>
                </a:ext>
              </a:extLst>
            </p:cNvPr>
            <p:cNvSpPr/>
            <p:nvPr/>
          </p:nvSpPr>
          <p:spPr>
            <a:xfrm>
              <a:off x="5324951" y="6196353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3F12A45-D303-406C-A963-946DAED45402}"/>
                </a:ext>
              </a:extLst>
            </p:cNvPr>
            <p:cNvSpPr/>
            <p:nvPr/>
          </p:nvSpPr>
          <p:spPr>
            <a:xfrm>
              <a:off x="5918509" y="6557448"/>
              <a:ext cx="296779" cy="201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4F35E6-CFE5-40E7-A096-9BDB6C6B3271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 flipH="1">
              <a:off x="5473341" y="6035479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0D5E68-F460-4703-9290-27F85F7EAAF5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>
              <a:off x="5770120" y="6035479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2E18F6-04AD-4BBB-9AE0-59AF2A671393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6066899" y="6389252"/>
              <a:ext cx="0" cy="16819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D5DFA0B2-30EB-4850-AAB9-4C8F484E8C32}"/>
                </a:ext>
              </a:extLst>
            </p:cNvPr>
            <p:cNvSpPr/>
            <p:nvPr/>
          </p:nvSpPr>
          <p:spPr>
            <a:xfrm>
              <a:off x="6658384" y="5521468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7B13E85-C3F1-4187-A256-887E99F18E85}"/>
                </a:ext>
              </a:extLst>
            </p:cNvPr>
            <p:cNvSpPr txBox="1"/>
            <p:nvPr/>
          </p:nvSpPr>
          <p:spPr>
            <a:xfrm>
              <a:off x="6277679" y="5980310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0A8C461-4648-4283-869C-A7D08F01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635" y="6510515"/>
              <a:ext cx="225306" cy="1811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98A88FB-FF06-4ED4-A522-6838529AE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813" y="6180835"/>
              <a:ext cx="225306" cy="181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3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" grpId="0" animBg="1"/>
      <p:bldP spid="72" grpId="0" animBg="1"/>
      <p:bldP spid="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How does the Parser Guess?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Content Placeholder 1">
            <a:extLst>
              <a:ext uri="{FF2B5EF4-FFF2-40B4-BE49-F238E27FC236}">
                <a16:creationId xmlns:a16="http://schemas.microsoft.com/office/drawing/2014/main" id="{79FD82D6-51A7-48F0-85B7-23BD1E6E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intuition is a bit tricky</a:t>
            </a:r>
            <a:endParaRPr lang="en-US" dirty="0"/>
          </a:p>
          <a:p>
            <a:r>
              <a:rPr lang="en-US" dirty="0"/>
              <a:t>We need to get into the mindset of the parser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Ok, so we're getting a Freaky Friday remake but there's a ...">
            <a:extLst>
              <a:ext uri="{FF2B5EF4-FFF2-40B4-BE49-F238E27FC236}">
                <a16:creationId xmlns:a16="http://schemas.microsoft.com/office/drawing/2014/main" id="{F98327E3-D3B9-49E4-9B62-3C8B014E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64" y="3000375"/>
            <a:ext cx="5638800" cy="29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8628D-174C-4DDB-AD61-DA044143C0C9}"/>
              </a:ext>
            </a:extLst>
          </p:cNvPr>
          <p:cNvSpPr txBox="1"/>
          <p:nvPr/>
        </p:nvSpPr>
        <p:spPr>
          <a:xfrm>
            <a:off x="2743200" y="5991225"/>
            <a:ext cx="699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Pretend your consciousness has been transported inside an LL(1) parser</a:t>
            </a:r>
          </a:p>
        </p:txBody>
      </p:sp>
    </p:spTree>
    <p:extLst>
      <p:ext uri="{BB962C8B-B14F-4D97-AF65-F5344CB8AC3E}">
        <p14:creationId xmlns:p14="http://schemas.microsoft.com/office/powerpoint/2010/main" val="18918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2179569" y="5223932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B13893-3690-4724-A5A9-547776C62976}"/>
              </a:ext>
            </a:extLst>
          </p:cNvPr>
          <p:cNvGrpSpPr/>
          <p:nvPr/>
        </p:nvGrpSpPr>
        <p:grpSpPr>
          <a:xfrm>
            <a:off x="5987510" y="2312332"/>
            <a:ext cx="3100673" cy="1061856"/>
            <a:chOff x="4463509" y="2312332"/>
            <a:chExt cx="3100673" cy="1061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0F3A40F-D7F5-4F6C-8B06-6E10C165BF4C}"/>
                    </a:ext>
                  </a:extLst>
                </p:cNvPr>
                <p:cNvSpPr txBox="1"/>
                <p:nvPr/>
              </p:nvSpPr>
              <p:spPr>
                <a:xfrm>
                  <a:off x="5292406" y="2450858"/>
                  <a:ext cx="227177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/>
                    <a:t>…  </a:t>
                  </a:r>
                </a:p>
                <a:p>
                  <a:pPr algn="r"/>
                  <a:r>
                    <a:rPr lang="en-US" dirty="0"/>
                    <a:t>                    X ::=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dirty="0"/>
                    <a:t> </a:t>
                  </a:r>
                </a:p>
                <a:p>
                  <a:pPr algn="r"/>
                  <a:r>
                    <a:rPr lang="en-US" dirty="0"/>
                    <a:t>…  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0F3A40F-D7F5-4F6C-8B06-6E10C165B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406" y="2450858"/>
                  <a:ext cx="2271776" cy="923330"/>
                </a:xfrm>
                <a:prstGeom prst="rect">
                  <a:avLst/>
                </a:prstGeom>
                <a:blipFill>
                  <a:blip r:embed="rId4"/>
                  <a:stretch>
                    <a:fillRect t="-3289" r="-2145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4F937D-FEFC-4AD3-B9DF-B2F7A7D2068B}"/>
                </a:ext>
              </a:extLst>
            </p:cNvPr>
            <p:cNvSpPr/>
            <p:nvPr/>
          </p:nvSpPr>
          <p:spPr>
            <a:xfrm>
              <a:off x="4463509" y="2312332"/>
              <a:ext cx="20559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Grammar Fragment</a:t>
              </a:r>
              <a:endParaRPr lang="en-US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2573713" y="4109026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2573713" y="470105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1722369" y="4673241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1870758" y="4437888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2722102" y="4437888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3492615" y="4696303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2722102" y="4437889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408958" y="5032355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2043939" y="5084986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2826250" y="5222493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2690619" y="5150553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2690619" y="5083547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19" y="5083547"/>
                <a:ext cx="274114" cy="276999"/>
              </a:xfrm>
              <a:prstGeom prst="rect">
                <a:avLst/>
              </a:prstGeom>
              <a:blipFill>
                <a:blip r:embed="rId6"/>
                <a:stretch>
                  <a:fillRect l="-13333" r="-111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2722103" y="5038166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89C6E41-91F9-4839-A7C8-2E25A4AFFF4E}"/>
              </a:ext>
            </a:extLst>
          </p:cNvPr>
          <p:cNvSpPr/>
          <p:nvPr/>
        </p:nvSpPr>
        <p:spPr>
          <a:xfrm>
            <a:off x="4715625" y="51838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75E62251-936B-4CEB-9782-60E0E5EFEB93}"/>
              </a:ext>
            </a:extLst>
          </p:cNvPr>
          <p:cNvSpPr/>
          <p:nvPr/>
        </p:nvSpPr>
        <p:spPr>
          <a:xfrm>
            <a:off x="5420985" y="406892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BDD3437-1761-4713-B322-8ECA2E0134BF}"/>
              </a:ext>
            </a:extLst>
          </p:cNvPr>
          <p:cNvSpPr/>
          <p:nvPr/>
        </p:nvSpPr>
        <p:spPr>
          <a:xfrm>
            <a:off x="5420985" y="4660955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F742941-2612-4947-BBEF-6C64858C8E1E}"/>
              </a:ext>
            </a:extLst>
          </p:cNvPr>
          <p:cNvSpPr/>
          <p:nvPr/>
        </p:nvSpPr>
        <p:spPr>
          <a:xfrm>
            <a:off x="4569641" y="4633142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BD87CE-B2E2-4439-AC9B-205D27F4E505}"/>
              </a:ext>
            </a:extLst>
          </p:cNvPr>
          <p:cNvCxnSpPr>
            <a:cxnSpLocks/>
            <a:stCxn id="77" idx="2"/>
            <a:endCxn id="79" idx="0"/>
          </p:cNvCxnSpPr>
          <p:nvPr/>
        </p:nvCxnSpPr>
        <p:spPr>
          <a:xfrm flipH="1">
            <a:off x="4718030" y="4397789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4DAF46-B4D4-4820-AED6-73AAE1FB19F9}"/>
              </a:ext>
            </a:extLst>
          </p:cNvPr>
          <p:cNvCxnSpPr>
            <a:cxnSpLocks/>
            <a:stCxn id="77" idx="2"/>
            <a:endCxn id="82" idx="0"/>
          </p:cNvCxnSpPr>
          <p:nvPr/>
        </p:nvCxnSpPr>
        <p:spPr>
          <a:xfrm>
            <a:off x="5569374" y="4397789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847E164-BD75-4320-8E88-6709B303EC49}"/>
              </a:ext>
            </a:extLst>
          </p:cNvPr>
          <p:cNvSpPr/>
          <p:nvPr/>
        </p:nvSpPr>
        <p:spPr>
          <a:xfrm>
            <a:off x="6339887" y="465620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1857DC4-2426-4C94-8881-0B7F5CA45EA5}"/>
              </a:ext>
            </a:extLst>
          </p:cNvPr>
          <p:cNvCxnSpPr>
            <a:cxnSpLocks/>
            <a:stCxn id="77" idx="2"/>
            <a:endCxn id="78" idx="0"/>
          </p:cNvCxnSpPr>
          <p:nvPr/>
        </p:nvCxnSpPr>
        <p:spPr>
          <a:xfrm>
            <a:off x="5569374" y="4397790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8BDB12E-0BCA-43AE-8C77-EC60BB683824}"/>
              </a:ext>
            </a:extLst>
          </p:cNvPr>
          <p:cNvCxnSpPr>
            <a:cxnSpLocks/>
            <a:endCxn id="76" idx="0"/>
          </p:cNvCxnSpPr>
          <p:nvPr/>
        </p:nvCxnSpPr>
        <p:spPr>
          <a:xfrm flipH="1">
            <a:off x="5100622" y="4992256"/>
            <a:ext cx="468752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F79A804-035B-4048-B3F7-18B01A43A3B7}"/>
              </a:ext>
            </a:extLst>
          </p:cNvPr>
          <p:cNvGrpSpPr/>
          <p:nvPr/>
        </p:nvGrpSpPr>
        <p:grpSpPr>
          <a:xfrm>
            <a:off x="4662611" y="5044887"/>
            <a:ext cx="274113" cy="276999"/>
            <a:chOff x="519938" y="5084985"/>
            <a:chExt cx="274113" cy="27699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D7AFB26-B6E1-4784-97A2-B718F86C8500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FA5FB84-6F08-4248-989A-7223F2FAF1B4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FA5FB84-6F08-4248-989A-7223F2FAF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D3F578A-6298-4515-999C-0B7BB924E089}"/>
              </a:ext>
            </a:extLst>
          </p:cNvPr>
          <p:cNvSpPr/>
          <p:nvPr/>
        </p:nvSpPr>
        <p:spPr>
          <a:xfrm>
            <a:off x="5673522" y="5182394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8F3EFC0-C41E-474E-8CB4-379F91C46B2B}"/>
              </a:ext>
            </a:extLst>
          </p:cNvPr>
          <p:cNvSpPr/>
          <p:nvPr/>
        </p:nvSpPr>
        <p:spPr>
          <a:xfrm>
            <a:off x="5537891" y="5110454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D3E820-C305-4AB2-9F8F-D2D875E7D4E3}"/>
                  </a:ext>
                </a:extLst>
              </p:cNvPr>
              <p:cNvSpPr/>
              <p:nvPr/>
            </p:nvSpPr>
            <p:spPr>
              <a:xfrm>
                <a:off x="5537891" y="5043448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D3E820-C305-4AB2-9F8F-D2D875E7D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891" y="5043448"/>
                <a:ext cx="274114" cy="276999"/>
              </a:xfrm>
              <a:prstGeom prst="rect">
                <a:avLst/>
              </a:prstGeom>
              <a:blipFill>
                <a:blip r:embed="rId8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6C1A1A3-924D-4F3E-91A8-C255B721FCE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5569375" y="4998067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C8A1BD2-5DA8-4517-BB20-53E5B7670F1D}"/>
              </a:ext>
            </a:extLst>
          </p:cNvPr>
          <p:cNvSpPr txBox="1"/>
          <p:nvPr/>
        </p:nvSpPr>
        <p:spPr>
          <a:xfrm>
            <a:off x="4907634" y="51907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5C90EE5-B1B3-4AF3-8E9F-834C1E00DCF9}"/>
              </a:ext>
            </a:extLst>
          </p:cNvPr>
          <p:cNvSpPr txBox="1"/>
          <p:nvPr/>
        </p:nvSpPr>
        <p:spPr>
          <a:xfrm>
            <a:off x="4707610" y="55032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172ED4-F9F5-4134-8B2B-0C4DF3B90776}"/>
              </a:ext>
            </a:extLst>
          </p:cNvPr>
          <p:cNvSpPr txBox="1"/>
          <p:nvPr/>
        </p:nvSpPr>
        <p:spPr>
          <a:xfrm>
            <a:off x="5096636" y="549340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434379-BCB9-4C45-9FC6-14D9FBC41FA2}"/>
              </a:ext>
            </a:extLst>
          </p:cNvPr>
          <p:cNvSpPr txBox="1"/>
          <p:nvPr/>
        </p:nvSpPr>
        <p:spPr>
          <a:xfrm>
            <a:off x="4759750" y="587948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1D85545-432A-492C-9C17-93884CAA05A6}"/>
              </a:ext>
            </a:extLst>
          </p:cNvPr>
          <p:cNvCxnSpPr>
            <a:cxnSpLocks/>
          </p:cNvCxnSpPr>
          <p:nvPr/>
        </p:nvCxnSpPr>
        <p:spPr>
          <a:xfrm flipH="1">
            <a:off x="4870450" y="54927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D8AB0BF-CB83-4B65-AAAC-A51F6B4E1F72}"/>
              </a:ext>
            </a:extLst>
          </p:cNvPr>
          <p:cNvCxnSpPr>
            <a:cxnSpLocks/>
          </p:cNvCxnSpPr>
          <p:nvPr/>
        </p:nvCxnSpPr>
        <p:spPr>
          <a:xfrm>
            <a:off x="5041900" y="54927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742347F-2ED4-42AB-9B02-96417EFC09FA}"/>
              </a:ext>
            </a:extLst>
          </p:cNvPr>
          <p:cNvCxnSpPr>
            <a:cxnSpLocks/>
          </p:cNvCxnSpPr>
          <p:nvPr/>
        </p:nvCxnSpPr>
        <p:spPr>
          <a:xfrm>
            <a:off x="4864100" y="57912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50663B7-2439-4439-9D39-5350EF65098C}"/>
              </a:ext>
            </a:extLst>
          </p:cNvPr>
          <p:cNvSpPr txBox="1"/>
          <p:nvPr/>
        </p:nvSpPr>
        <p:spPr>
          <a:xfrm>
            <a:off x="2263312" y="529093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ED245-77F5-46BB-B778-39DB91E4A4B0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ED245-77F5-46BB-B778-39DB91E4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9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901744A7-D3DF-4723-917E-2EE03085E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C7EA7048-B2F3-4496-85A2-C7C25AB270F2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3" grpId="0"/>
      <p:bldP spid="24" grpId="0"/>
      <p:bldP spid="25" grpId="0"/>
      <p:bldP spid="32" grpId="0" animBg="1"/>
      <p:bldP spid="33" grpId="0"/>
      <p:bldP spid="34" grpId="0" animBg="1"/>
      <p:bldP spid="37" grpId="0"/>
      <p:bldP spid="38" grpId="0"/>
      <p:bldP spid="46" grpId="0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76" grpId="0" animBg="1"/>
      <p:bldP spid="77" grpId="0" animBg="1"/>
      <p:bldP spid="78" grpId="0"/>
      <p:bldP spid="79" grpId="0" animBg="1"/>
      <p:bldP spid="82" grpId="0"/>
      <p:bldP spid="88" grpId="0" animBg="1"/>
      <p:bldP spid="89" grpId="0" animBg="1"/>
      <p:bldP spid="90" grpId="0"/>
      <p:bldP spid="94" grpId="0"/>
      <p:bldP spid="95" grpId="0"/>
      <p:bldP spid="96" grpId="0"/>
      <p:bldP spid="97" grpId="0"/>
      <p:bldP spid="108" grpId="0"/>
      <p:bldP spid="60" grpId="0"/>
      <p:bldP spid="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46CF0A-978F-4AAB-AC4F-7DF43BDDCD35}"/>
              </a:ext>
            </a:extLst>
          </p:cNvPr>
          <p:cNvSpPr/>
          <p:nvPr/>
        </p:nvSpPr>
        <p:spPr>
          <a:xfrm>
            <a:off x="5627485" y="5199313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8F17C5B-2C5D-479D-8CB2-760CBBAAB52E}"/>
              </a:ext>
            </a:extLst>
          </p:cNvPr>
          <p:cNvSpPr txBox="1"/>
          <p:nvPr/>
        </p:nvSpPr>
        <p:spPr>
          <a:xfrm>
            <a:off x="5819494" y="520622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3717D6-1E44-4950-9C18-8ED857F4E598}"/>
              </a:ext>
            </a:extLst>
          </p:cNvPr>
          <p:cNvSpPr txBox="1"/>
          <p:nvPr/>
        </p:nvSpPr>
        <p:spPr>
          <a:xfrm>
            <a:off x="5619470" y="551872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146758-A580-4465-A9C1-5EA41241B528}"/>
              </a:ext>
            </a:extLst>
          </p:cNvPr>
          <p:cNvSpPr txBox="1"/>
          <p:nvPr/>
        </p:nvSpPr>
        <p:spPr>
          <a:xfrm>
            <a:off x="6008496" y="550889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ABBAD24-0B0B-4A20-9ABD-8EFC17BF3E05}"/>
              </a:ext>
            </a:extLst>
          </p:cNvPr>
          <p:cNvSpPr txBox="1"/>
          <p:nvPr/>
        </p:nvSpPr>
        <p:spPr>
          <a:xfrm>
            <a:off x="5671610" y="589496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D37D06B-A95E-44EF-A414-BDFABB7DBC5F}"/>
              </a:ext>
            </a:extLst>
          </p:cNvPr>
          <p:cNvCxnSpPr>
            <a:cxnSpLocks/>
          </p:cNvCxnSpPr>
          <p:nvPr/>
        </p:nvCxnSpPr>
        <p:spPr>
          <a:xfrm flipH="1">
            <a:off x="5782310" y="5508231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AE7B474-F938-4F43-AFE7-8601A4EA21DF}"/>
              </a:ext>
            </a:extLst>
          </p:cNvPr>
          <p:cNvCxnSpPr>
            <a:cxnSpLocks/>
          </p:cNvCxnSpPr>
          <p:nvPr/>
        </p:nvCxnSpPr>
        <p:spPr>
          <a:xfrm>
            <a:off x="5953760" y="5508231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93A96C9-B08E-4B4C-AA14-E0EA1AD458CB}"/>
              </a:ext>
            </a:extLst>
          </p:cNvPr>
          <p:cNvCxnSpPr>
            <a:cxnSpLocks/>
          </p:cNvCxnSpPr>
          <p:nvPr/>
        </p:nvCxnSpPr>
        <p:spPr>
          <a:xfrm>
            <a:off x="5775960" y="5806681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2571455" y="5164061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2965599" y="4049155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2965599" y="4641183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2114255" y="4613370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2262644" y="4378017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3113988" y="4378017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3884501" y="463643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3113988" y="4378018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800844" y="4972484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2435825" y="5025115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3218136" y="5162622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3082505" y="5090682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3082505" y="5023676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05" y="5023676"/>
                <a:ext cx="274114" cy="276999"/>
              </a:xfrm>
              <a:prstGeom prst="rect">
                <a:avLst/>
              </a:prstGeom>
              <a:blipFill>
                <a:blip r:embed="rId7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3113989" y="4978295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5BEB3A0-9CF7-45AE-B8E3-BF690A8B9F3A}"/>
              </a:ext>
            </a:extLst>
          </p:cNvPr>
          <p:cNvSpPr/>
          <p:nvPr/>
        </p:nvSpPr>
        <p:spPr>
          <a:xfrm>
            <a:off x="5017105" y="5212699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83475E1-CC92-4B16-A93D-0A966D8366B1}"/>
              </a:ext>
            </a:extLst>
          </p:cNvPr>
          <p:cNvSpPr/>
          <p:nvPr/>
        </p:nvSpPr>
        <p:spPr>
          <a:xfrm>
            <a:off x="5411249" y="4097793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3BEFD09-C73A-4D61-9D08-5B2E92EE92AE}"/>
              </a:ext>
            </a:extLst>
          </p:cNvPr>
          <p:cNvSpPr/>
          <p:nvPr/>
        </p:nvSpPr>
        <p:spPr>
          <a:xfrm>
            <a:off x="5411249" y="468982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21AB0B-2BF8-4051-88C9-B6F6CD03BC6E}"/>
              </a:ext>
            </a:extLst>
          </p:cNvPr>
          <p:cNvSpPr/>
          <p:nvPr/>
        </p:nvSpPr>
        <p:spPr>
          <a:xfrm>
            <a:off x="4559905" y="4662008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E50EF5-5D76-4C77-A3E6-E6E21E61DFE1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 flipH="1">
            <a:off x="4708294" y="4426655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358098-7020-4756-AF31-1B1D423E3C4A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5559638" y="4426655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7D761CD-EFF9-4903-8812-88E5A5DC64F6}"/>
              </a:ext>
            </a:extLst>
          </p:cNvPr>
          <p:cNvSpPr/>
          <p:nvPr/>
        </p:nvSpPr>
        <p:spPr>
          <a:xfrm>
            <a:off x="6330151" y="4685070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6B1C6D-E625-4C5D-AC31-9D1D604F321A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5559638" y="4426656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8DD8F1-4DCF-4B89-8FB5-48DF001BA4A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5246494" y="5021122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58D814-B031-4E15-A310-733341013253}"/>
              </a:ext>
            </a:extLst>
          </p:cNvPr>
          <p:cNvGrpSpPr/>
          <p:nvPr/>
        </p:nvGrpSpPr>
        <p:grpSpPr>
          <a:xfrm>
            <a:off x="4881475" y="5073753"/>
            <a:ext cx="274113" cy="276999"/>
            <a:chOff x="519938" y="5084985"/>
            <a:chExt cx="274113" cy="27699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0BE07E-28B5-4235-BFCD-6DA63E87D2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B9EF7D9-C850-46F8-842B-F6C9CD23D202}"/>
              </a:ext>
            </a:extLst>
          </p:cNvPr>
          <p:cNvSpPr/>
          <p:nvPr/>
        </p:nvSpPr>
        <p:spPr>
          <a:xfrm>
            <a:off x="5528155" y="5139320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/>
              <p:nvPr/>
            </p:nvSpPr>
            <p:spPr>
              <a:xfrm>
                <a:off x="5528155" y="5072314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55" y="5072314"/>
                <a:ext cx="274114" cy="276999"/>
              </a:xfrm>
              <a:prstGeom prst="rect">
                <a:avLst/>
              </a:prstGeom>
              <a:blipFill>
                <a:blip r:embed="rId9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19797C-CE99-4076-BB6E-F7FBBC442FAD}"/>
              </a:ext>
            </a:extLst>
          </p:cNvPr>
          <p:cNvCxnSpPr>
            <a:cxnSpLocks/>
          </p:cNvCxnSpPr>
          <p:nvPr/>
        </p:nvCxnSpPr>
        <p:spPr>
          <a:xfrm>
            <a:off x="5559639" y="5026933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/>
              <p:nvPr/>
            </p:nvSpPr>
            <p:spPr>
              <a:xfrm>
                <a:off x="2717840" y="5287944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840" y="5287944"/>
                <a:ext cx="166006" cy="276999"/>
              </a:xfrm>
              <a:prstGeom prst="rect">
                <a:avLst/>
              </a:prstGeom>
              <a:blipFill>
                <a:blip r:embed="rId10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53D992B6-0CB5-4ECD-8CB4-1B77A794E748}"/>
              </a:ext>
            </a:extLst>
          </p:cNvPr>
          <p:cNvSpPr txBox="1"/>
          <p:nvPr/>
        </p:nvSpPr>
        <p:spPr>
          <a:xfrm>
            <a:off x="3328358" y="525495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/>
              <p:nvPr/>
            </p:nvSpPr>
            <p:spPr>
              <a:xfrm>
                <a:off x="5168417" y="5335232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417" y="5335232"/>
                <a:ext cx="166006" cy="276999"/>
              </a:xfrm>
              <a:prstGeom prst="rect">
                <a:avLst/>
              </a:prstGeom>
              <a:blipFill>
                <a:blip r:embed="rId11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12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CEB3D55-A44F-4DA1-9B16-A7ED6DFF24BB}"/>
              </a:ext>
            </a:extLst>
          </p:cNvPr>
          <p:cNvSpPr/>
          <p:nvPr/>
        </p:nvSpPr>
        <p:spPr>
          <a:xfrm>
            <a:off x="8377613" y="52374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297C20-66C3-41CF-8549-6F862162B16D}"/>
              </a:ext>
            </a:extLst>
          </p:cNvPr>
          <p:cNvSpPr txBox="1"/>
          <p:nvPr/>
        </p:nvSpPr>
        <p:spPr>
          <a:xfrm>
            <a:off x="8569622" y="52443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064C3F-475F-4227-BCF9-0B615B28A12F}"/>
              </a:ext>
            </a:extLst>
          </p:cNvPr>
          <p:cNvSpPr txBox="1"/>
          <p:nvPr/>
        </p:nvSpPr>
        <p:spPr>
          <a:xfrm>
            <a:off x="8369598" y="55568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660751-85D9-4542-8B5B-DB8C0DF26078}"/>
              </a:ext>
            </a:extLst>
          </p:cNvPr>
          <p:cNvSpPr txBox="1"/>
          <p:nvPr/>
        </p:nvSpPr>
        <p:spPr>
          <a:xfrm>
            <a:off x="8758624" y="554700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5CA0D2-3ADC-415C-9F7A-A79B6DEF59F4}"/>
              </a:ext>
            </a:extLst>
          </p:cNvPr>
          <p:cNvSpPr txBox="1"/>
          <p:nvPr/>
        </p:nvSpPr>
        <p:spPr>
          <a:xfrm>
            <a:off x="8421738" y="593308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9504B43-7850-4F20-9D21-04C29EA05302}"/>
              </a:ext>
            </a:extLst>
          </p:cNvPr>
          <p:cNvCxnSpPr>
            <a:cxnSpLocks/>
          </p:cNvCxnSpPr>
          <p:nvPr/>
        </p:nvCxnSpPr>
        <p:spPr>
          <a:xfrm flipH="1">
            <a:off x="8532438" y="55463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CA3E0D5-ACA7-4802-9F3B-7A29D06BA5E6}"/>
              </a:ext>
            </a:extLst>
          </p:cNvPr>
          <p:cNvCxnSpPr>
            <a:cxnSpLocks/>
          </p:cNvCxnSpPr>
          <p:nvPr/>
        </p:nvCxnSpPr>
        <p:spPr>
          <a:xfrm>
            <a:off x="8703888" y="55463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D56E826-68A7-4022-AB3F-180BB1B4F265}"/>
              </a:ext>
            </a:extLst>
          </p:cNvPr>
          <p:cNvCxnSpPr>
            <a:cxnSpLocks/>
          </p:cNvCxnSpPr>
          <p:nvPr/>
        </p:nvCxnSpPr>
        <p:spPr>
          <a:xfrm>
            <a:off x="8526088" y="58448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37B80DD9-E435-43DB-9909-C2E9772B3561}"/>
              </a:ext>
            </a:extLst>
          </p:cNvPr>
          <p:cNvSpPr/>
          <p:nvPr/>
        </p:nvSpPr>
        <p:spPr>
          <a:xfrm>
            <a:off x="8161377" y="4135912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FE1DE86-8B5C-4416-9775-18F25769CFF1}"/>
              </a:ext>
            </a:extLst>
          </p:cNvPr>
          <p:cNvSpPr/>
          <p:nvPr/>
        </p:nvSpPr>
        <p:spPr>
          <a:xfrm>
            <a:off x="8161377" y="4727940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E6D4876-9725-472E-B513-16AA44136698}"/>
              </a:ext>
            </a:extLst>
          </p:cNvPr>
          <p:cNvSpPr/>
          <p:nvPr/>
        </p:nvSpPr>
        <p:spPr>
          <a:xfrm>
            <a:off x="7310033" y="470012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7C5ED68-6DB0-4FC5-AB3A-B004E94DDA5F}"/>
              </a:ext>
            </a:extLst>
          </p:cNvPr>
          <p:cNvCxnSpPr>
            <a:cxnSpLocks/>
            <a:stCxn id="98" idx="2"/>
            <a:endCxn id="100" idx="0"/>
          </p:cNvCxnSpPr>
          <p:nvPr/>
        </p:nvCxnSpPr>
        <p:spPr>
          <a:xfrm flipH="1">
            <a:off x="7458422" y="4464774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0BEB9FF-3D31-4498-9F3B-5227EC893870}"/>
              </a:ext>
            </a:extLst>
          </p:cNvPr>
          <p:cNvCxnSpPr>
            <a:cxnSpLocks/>
            <a:stCxn id="98" idx="2"/>
            <a:endCxn id="103" idx="0"/>
          </p:cNvCxnSpPr>
          <p:nvPr/>
        </p:nvCxnSpPr>
        <p:spPr>
          <a:xfrm>
            <a:off x="8309766" y="4464774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13A9DF18-97F5-4C32-AD86-59129AB1EE8A}"/>
              </a:ext>
            </a:extLst>
          </p:cNvPr>
          <p:cNvSpPr/>
          <p:nvPr/>
        </p:nvSpPr>
        <p:spPr>
          <a:xfrm>
            <a:off x="9080279" y="4723189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E0A5FA0-F9AF-40FA-885E-BCD075008BDE}"/>
              </a:ext>
            </a:extLst>
          </p:cNvPr>
          <p:cNvCxnSpPr>
            <a:cxnSpLocks/>
            <a:stCxn id="98" idx="2"/>
            <a:endCxn id="99" idx="0"/>
          </p:cNvCxnSpPr>
          <p:nvPr/>
        </p:nvCxnSpPr>
        <p:spPr>
          <a:xfrm>
            <a:off x="8309766" y="4464775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59253DB-BCEC-4603-8177-4F0E61A8BBC8}"/>
              </a:ext>
            </a:extLst>
          </p:cNvPr>
          <p:cNvCxnSpPr>
            <a:cxnSpLocks/>
          </p:cNvCxnSpPr>
          <p:nvPr/>
        </p:nvCxnSpPr>
        <p:spPr>
          <a:xfrm flipH="1">
            <a:off x="7996622" y="5059241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27A925B-EEC7-44A9-8359-18384C68CDCD}"/>
              </a:ext>
            </a:extLst>
          </p:cNvPr>
          <p:cNvSpPr/>
          <p:nvPr/>
        </p:nvSpPr>
        <p:spPr>
          <a:xfrm>
            <a:off x="8278283" y="5177439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7D91BEA-E92A-4FBE-981F-3817D5A14B16}"/>
                  </a:ext>
                </a:extLst>
              </p:cNvPr>
              <p:cNvSpPr/>
              <p:nvPr/>
            </p:nvSpPr>
            <p:spPr>
              <a:xfrm>
                <a:off x="8278283" y="5110433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7D91BEA-E92A-4FBE-981F-3817D5A14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83" y="5110433"/>
                <a:ext cx="274114" cy="276999"/>
              </a:xfrm>
              <a:prstGeom prst="rect">
                <a:avLst/>
              </a:prstGeom>
              <a:blipFill>
                <a:blip r:embed="rId13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84B99C0-544F-4F7C-85D8-5750BF1D5FAE}"/>
              </a:ext>
            </a:extLst>
          </p:cNvPr>
          <p:cNvCxnSpPr>
            <a:cxnSpLocks/>
          </p:cNvCxnSpPr>
          <p:nvPr/>
        </p:nvCxnSpPr>
        <p:spPr>
          <a:xfrm>
            <a:off x="8309767" y="5065052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9221EF9-3D8D-4708-AA62-00B5B8063565}"/>
              </a:ext>
            </a:extLst>
          </p:cNvPr>
          <p:cNvSpPr/>
          <p:nvPr/>
        </p:nvSpPr>
        <p:spPr>
          <a:xfrm>
            <a:off x="7490030" y="52374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8D8E8F-E050-44CC-9D90-6B8334555CDF}"/>
              </a:ext>
            </a:extLst>
          </p:cNvPr>
          <p:cNvSpPr txBox="1"/>
          <p:nvPr/>
        </p:nvSpPr>
        <p:spPr>
          <a:xfrm>
            <a:off x="7682039" y="52443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E2E5FE5-0D5E-4D2D-87AD-2229F9267E1E}"/>
              </a:ext>
            </a:extLst>
          </p:cNvPr>
          <p:cNvSpPr txBox="1"/>
          <p:nvPr/>
        </p:nvSpPr>
        <p:spPr>
          <a:xfrm>
            <a:off x="7482015" y="55568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C4ABAD9-BD05-47D4-8F30-D55CD64CDFA5}"/>
              </a:ext>
            </a:extLst>
          </p:cNvPr>
          <p:cNvCxnSpPr>
            <a:cxnSpLocks/>
          </p:cNvCxnSpPr>
          <p:nvPr/>
        </p:nvCxnSpPr>
        <p:spPr>
          <a:xfrm flipH="1">
            <a:off x="7644855" y="55463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3A2D5C5-1473-443D-88C7-744DA78D63B0}"/>
              </a:ext>
            </a:extLst>
          </p:cNvPr>
          <p:cNvCxnSpPr>
            <a:cxnSpLocks/>
          </p:cNvCxnSpPr>
          <p:nvPr/>
        </p:nvCxnSpPr>
        <p:spPr>
          <a:xfrm>
            <a:off x="7816305" y="55463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07AC579-C3FD-4BFD-AFEA-2EE24A72D0E9}"/>
              </a:ext>
            </a:extLst>
          </p:cNvPr>
          <p:cNvCxnSpPr>
            <a:cxnSpLocks/>
          </p:cNvCxnSpPr>
          <p:nvPr/>
        </p:nvCxnSpPr>
        <p:spPr>
          <a:xfrm>
            <a:off x="7638505" y="58448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F929CF-9355-4892-94C9-30B11D862C77}"/>
              </a:ext>
            </a:extLst>
          </p:cNvPr>
          <p:cNvGrpSpPr/>
          <p:nvPr/>
        </p:nvGrpSpPr>
        <p:grpSpPr>
          <a:xfrm>
            <a:off x="7428882" y="5102389"/>
            <a:ext cx="274113" cy="276999"/>
            <a:chOff x="519938" y="5084985"/>
            <a:chExt cx="274113" cy="27699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E2A0714-DF8F-43FB-8B86-8C1407017D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021DF1D-8472-4938-A650-B6473191E78B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021DF1D-8472-4938-A650-B6473191E7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/>
              <p:nvPr/>
            </p:nvSpPr>
            <p:spPr>
              <a:xfrm flipH="1">
                <a:off x="7111979" y="5943609"/>
                <a:ext cx="1081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11979" y="5943609"/>
                <a:ext cx="1081966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/>
              <p:nvPr/>
            </p:nvSpPr>
            <p:spPr>
              <a:xfrm flipH="1">
                <a:off x="7908897" y="5955984"/>
                <a:ext cx="2184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8897" y="5955984"/>
                <a:ext cx="218485" cy="276999"/>
              </a:xfrm>
              <a:prstGeom prst="rect">
                <a:avLst/>
              </a:prstGeom>
              <a:blipFill>
                <a:blip r:embed="rId16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7CAD4DCD-B88D-4264-8290-302205F91B02}"/>
              </a:ext>
            </a:extLst>
          </p:cNvPr>
          <p:cNvSpPr txBox="1"/>
          <p:nvPr/>
        </p:nvSpPr>
        <p:spPr>
          <a:xfrm>
            <a:off x="7877680" y="55904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8D7FF0B-374A-4CEE-B07E-974D485600F0}"/>
              </a:ext>
            </a:extLst>
          </p:cNvPr>
          <p:cNvCxnSpPr>
            <a:cxnSpLocks/>
          </p:cNvCxnSpPr>
          <p:nvPr/>
        </p:nvCxnSpPr>
        <p:spPr>
          <a:xfrm>
            <a:off x="8028649" y="5850896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:a16="http://schemas.microsoft.com/office/drawing/2014/main" id="{A43A5F45-22B3-40DE-8A84-CF01927F91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125" name="Oval 124">
            <a:extLst>
              <a:ext uri="{FF2B5EF4-FFF2-40B4-BE49-F238E27FC236}">
                <a16:creationId xmlns:a16="http://schemas.microsoft.com/office/drawing/2014/main" id="{579FE3CC-FD09-4455-8305-49E262AD7A76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82" grpId="0"/>
      <p:bldP spid="83" grpId="0"/>
      <p:bldP spid="84" grpId="0"/>
      <p:bldP spid="61" grpId="0" animBg="1"/>
      <p:bldP spid="27" grpId="0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39" grpId="0" animBg="1"/>
      <p:bldP spid="40" grpId="0" animBg="1"/>
      <p:bldP spid="42" grpId="0"/>
      <p:bldP spid="43" grpId="0" animBg="1"/>
      <p:bldP spid="59" grpId="0"/>
      <p:bldP spid="72" grpId="0" animBg="1"/>
      <p:bldP spid="73" grpId="0"/>
      <p:bldP spid="4" grpId="0"/>
      <p:bldP spid="75" grpId="0"/>
      <p:bldP spid="76" grpId="0"/>
      <p:bldP spid="89" grpId="0" animBg="1"/>
      <p:bldP spid="90" grpId="0"/>
      <p:bldP spid="91" grpId="0"/>
      <p:bldP spid="92" grpId="0"/>
      <p:bldP spid="93" grpId="0"/>
      <p:bldP spid="99" grpId="0"/>
      <p:bldP spid="100" grpId="0" animBg="1"/>
      <p:bldP spid="103" grpId="0"/>
      <p:bldP spid="109" grpId="0" animBg="1"/>
      <p:bldP spid="110" grpId="0"/>
      <p:bldP spid="113" grpId="0" animBg="1"/>
      <p:bldP spid="114" grpId="0"/>
      <p:bldP spid="115" grpId="0"/>
      <p:bldP spid="112" grpId="0"/>
      <p:bldP spid="121" grpId="0"/>
      <p:bldP spid="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Labs</a:t>
            </a:r>
          </a:p>
          <a:p>
            <a:r>
              <a:rPr lang="en-US" dirty="0"/>
              <a:t>Based on the confusion about abstract classes, I’ve decided to shift the labs a bit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01C871B-E989-48E1-B2B2-3B7CBA930E79}"/>
              </a:ext>
            </a:extLst>
          </p:cNvPr>
          <p:cNvCxnSpPr>
            <a:cxnSpLocks/>
          </p:cNvCxnSpPr>
          <p:nvPr/>
        </p:nvCxnSpPr>
        <p:spPr>
          <a:xfrm>
            <a:off x="4945785" y="5320215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F49D7BFF-2F24-4B2A-B8C8-BAD95F4CA9D0}"/>
              </a:ext>
            </a:extLst>
          </p:cNvPr>
          <p:cNvSpPr/>
          <p:nvPr/>
        </p:nvSpPr>
        <p:spPr>
          <a:xfrm>
            <a:off x="4700074" y="5524601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46CF0A-978F-4AAB-AC4F-7DF43BDDCD35}"/>
              </a:ext>
            </a:extLst>
          </p:cNvPr>
          <p:cNvSpPr/>
          <p:nvPr/>
        </p:nvSpPr>
        <p:spPr>
          <a:xfrm>
            <a:off x="7328269" y="5528497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3487161" y="5525176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3881305" y="4410270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3881305" y="5002298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3029961" y="4974485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3178350" y="4739132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4029694" y="4739132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4800207" y="4997547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4029694" y="4739133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3716550" y="5333599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3351531" y="5386230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4133842" y="5523737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3998211" y="5451797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3998211" y="5384791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1" y="5384791"/>
                <a:ext cx="274114" cy="276999"/>
              </a:xfrm>
              <a:prstGeom prst="rect">
                <a:avLst/>
              </a:prstGeom>
              <a:blipFill>
                <a:blip r:embed="rId7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4029695" y="5339410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5BEB3A0-9CF7-45AE-B8E3-BF690A8B9F3A}"/>
              </a:ext>
            </a:extLst>
          </p:cNvPr>
          <p:cNvSpPr/>
          <p:nvPr/>
        </p:nvSpPr>
        <p:spPr>
          <a:xfrm>
            <a:off x="6717889" y="5541883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83475E1-CC92-4B16-A93D-0A966D8366B1}"/>
              </a:ext>
            </a:extLst>
          </p:cNvPr>
          <p:cNvSpPr/>
          <p:nvPr/>
        </p:nvSpPr>
        <p:spPr>
          <a:xfrm>
            <a:off x="7112033" y="442697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3BEFD09-C73A-4D61-9D08-5B2E92EE92AE}"/>
              </a:ext>
            </a:extLst>
          </p:cNvPr>
          <p:cNvSpPr/>
          <p:nvPr/>
        </p:nvSpPr>
        <p:spPr>
          <a:xfrm>
            <a:off x="7112033" y="5019005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21AB0B-2BF8-4051-88C9-B6F6CD03BC6E}"/>
              </a:ext>
            </a:extLst>
          </p:cNvPr>
          <p:cNvSpPr/>
          <p:nvPr/>
        </p:nvSpPr>
        <p:spPr>
          <a:xfrm>
            <a:off x="5876641" y="5000336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E50EF5-5D76-4C77-A3E6-E6E21E61DFE1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 flipH="1">
            <a:off x="6025030" y="4755839"/>
            <a:ext cx="1235392" cy="2444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358098-7020-4756-AF31-1B1D423E3C4A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7260422" y="4755839"/>
            <a:ext cx="1339526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7D761CD-EFF9-4903-8812-88E5A5DC64F6}"/>
              </a:ext>
            </a:extLst>
          </p:cNvPr>
          <p:cNvSpPr/>
          <p:nvPr/>
        </p:nvSpPr>
        <p:spPr>
          <a:xfrm>
            <a:off x="8451559" y="501425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6B1C6D-E625-4C5D-AC31-9D1D604F321A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7260422" y="4755840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8DD8F1-4DCF-4B89-8FB5-48DF001BA4A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6947278" y="5350306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58D814-B031-4E15-A310-733341013253}"/>
              </a:ext>
            </a:extLst>
          </p:cNvPr>
          <p:cNvGrpSpPr/>
          <p:nvPr/>
        </p:nvGrpSpPr>
        <p:grpSpPr>
          <a:xfrm>
            <a:off x="6582259" y="5402937"/>
            <a:ext cx="274113" cy="276999"/>
            <a:chOff x="519938" y="5084985"/>
            <a:chExt cx="274113" cy="27699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0BE07E-28B5-4235-BFCD-6DA63E87D2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B9EF7D9-C850-46F8-842B-F6C9CD23D202}"/>
              </a:ext>
            </a:extLst>
          </p:cNvPr>
          <p:cNvSpPr/>
          <p:nvPr/>
        </p:nvSpPr>
        <p:spPr>
          <a:xfrm>
            <a:off x="7228939" y="5468504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/>
              <p:nvPr/>
            </p:nvSpPr>
            <p:spPr>
              <a:xfrm>
                <a:off x="7228939" y="5401498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939" y="5401498"/>
                <a:ext cx="274114" cy="276999"/>
              </a:xfrm>
              <a:prstGeom prst="rect">
                <a:avLst/>
              </a:prstGeom>
              <a:blipFill>
                <a:blip r:embed="rId9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19797C-CE99-4076-BB6E-F7FBBC442FAD}"/>
              </a:ext>
            </a:extLst>
          </p:cNvPr>
          <p:cNvCxnSpPr>
            <a:cxnSpLocks/>
          </p:cNvCxnSpPr>
          <p:nvPr/>
        </p:nvCxnSpPr>
        <p:spPr>
          <a:xfrm>
            <a:off x="7260423" y="5356117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/>
              <p:nvPr/>
            </p:nvSpPr>
            <p:spPr>
              <a:xfrm>
                <a:off x="3633546" y="5649059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46" y="5649059"/>
                <a:ext cx="166006" cy="276999"/>
              </a:xfrm>
              <a:prstGeom prst="rect">
                <a:avLst/>
              </a:prstGeom>
              <a:blipFill>
                <a:blip r:embed="rId10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/>
              <p:nvPr/>
            </p:nvSpPr>
            <p:spPr>
              <a:xfrm>
                <a:off x="6869201" y="5664416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201" y="5664416"/>
                <a:ext cx="166006" cy="276999"/>
              </a:xfrm>
              <a:prstGeom prst="rect">
                <a:avLst/>
              </a:prstGeom>
              <a:blipFill>
                <a:blip r:embed="rId11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12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E48D8E8F-E050-44CC-9D90-6B8334555CDF}"/>
              </a:ext>
            </a:extLst>
          </p:cNvPr>
          <p:cNvSpPr txBox="1"/>
          <p:nvPr/>
        </p:nvSpPr>
        <p:spPr>
          <a:xfrm>
            <a:off x="7563532" y="557352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E2E5FE5-0D5E-4D2D-87AD-2229F9267E1E}"/>
              </a:ext>
            </a:extLst>
          </p:cNvPr>
          <p:cNvSpPr txBox="1"/>
          <p:nvPr/>
        </p:nvSpPr>
        <p:spPr>
          <a:xfrm>
            <a:off x="7363508" y="588602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C4ABAD9-BD05-47D4-8F30-D55CD64CDFA5}"/>
              </a:ext>
            </a:extLst>
          </p:cNvPr>
          <p:cNvCxnSpPr>
            <a:cxnSpLocks/>
          </p:cNvCxnSpPr>
          <p:nvPr/>
        </p:nvCxnSpPr>
        <p:spPr>
          <a:xfrm flipH="1">
            <a:off x="7526348" y="5875534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3A2D5C5-1473-443D-88C7-744DA78D63B0}"/>
              </a:ext>
            </a:extLst>
          </p:cNvPr>
          <p:cNvCxnSpPr>
            <a:cxnSpLocks/>
          </p:cNvCxnSpPr>
          <p:nvPr/>
        </p:nvCxnSpPr>
        <p:spPr>
          <a:xfrm>
            <a:off x="7697798" y="5875534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07AC579-C3FD-4BFD-AFEA-2EE24A72D0E9}"/>
              </a:ext>
            </a:extLst>
          </p:cNvPr>
          <p:cNvCxnSpPr>
            <a:cxnSpLocks/>
          </p:cNvCxnSpPr>
          <p:nvPr/>
        </p:nvCxnSpPr>
        <p:spPr>
          <a:xfrm>
            <a:off x="7519998" y="6173984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/>
              <p:nvPr/>
            </p:nvSpPr>
            <p:spPr>
              <a:xfrm flipH="1">
                <a:off x="6993472" y="6272793"/>
                <a:ext cx="1081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3472" y="6272793"/>
                <a:ext cx="108196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/>
              <p:nvPr/>
            </p:nvSpPr>
            <p:spPr>
              <a:xfrm flipH="1">
                <a:off x="7790390" y="6285168"/>
                <a:ext cx="2184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90390" y="6285168"/>
                <a:ext cx="218485" cy="276999"/>
              </a:xfrm>
              <a:prstGeom prst="rect">
                <a:avLst/>
              </a:prstGeom>
              <a:blipFill>
                <a:blip r:embed="rId14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7CAD4DCD-B88D-4264-8290-302205F91B02}"/>
              </a:ext>
            </a:extLst>
          </p:cNvPr>
          <p:cNvSpPr txBox="1"/>
          <p:nvPr/>
        </p:nvSpPr>
        <p:spPr>
          <a:xfrm>
            <a:off x="7759173" y="591961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8D7FF0B-374A-4CEE-B07E-974D485600F0}"/>
              </a:ext>
            </a:extLst>
          </p:cNvPr>
          <p:cNvCxnSpPr>
            <a:cxnSpLocks/>
          </p:cNvCxnSpPr>
          <p:nvPr/>
        </p:nvCxnSpPr>
        <p:spPr>
          <a:xfrm>
            <a:off x="7910142" y="618008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15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83AA55A-B814-4B63-BD66-6F33C257417E}"/>
                  </a:ext>
                </a:extLst>
              </p:cNvPr>
              <p:cNvSpPr txBox="1"/>
              <p:nvPr/>
            </p:nvSpPr>
            <p:spPr>
              <a:xfrm>
                <a:off x="4324952" y="5649058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83AA55A-B814-4B63-BD66-6F33C2574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52" y="5649058"/>
                <a:ext cx="166006" cy="276999"/>
              </a:xfrm>
              <a:prstGeom prst="rect">
                <a:avLst/>
              </a:prstGeom>
              <a:blipFill>
                <a:blip r:embed="rId16"/>
                <a:stretch>
                  <a:fillRect l="-21429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35286106-F69A-4AC9-B9CD-17E0D097E6E8}"/>
              </a:ext>
            </a:extLst>
          </p:cNvPr>
          <p:cNvSpPr txBox="1"/>
          <p:nvPr/>
        </p:nvSpPr>
        <p:spPr>
          <a:xfrm>
            <a:off x="4818313" y="559824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AC25BB8-043C-4B3D-A47A-930B5677EC1D}"/>
              </a:ext>
            </a:extLst>
          </p:cNvPr>
          <p:cNvSpPr/>
          <p:nvPr/>
        </p:nvSpPr>
        <p:spPr>
          <a:xfrm>
            <a:off x="8252272" y="5528497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8364FA-D820-4444-BF24-E31B9B3EAC06}"/>
              </a:ext>
            </a:extLst>
          </p:cNvPr>
          <p:cNvSpPr txBox="1"/>
          <p:nvPr/>
        </p:nvSpPr>
        <p:spPr>
          <a:xfrm>
            <a:off x="8444281" y="553540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4BD4F75-0B84-4E4F-AABA-1562670E6E36}"/>
              </a:ext>
            </a:extLst>
          </p:cNvPr>
          <p:cNvSpPr txBox="1"/>
          <p:nvPr/>
        </p:nvSpPr>
        <p:spPr>
          <a:xfrm>
            <a:off x="8244257" y="58479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309BCC3-EF0A-4F87-8441-EA3554D263E0}"/>
              </a:ext>
            </a:extLst>
          </p:cNvPr>
          <p:cNvSpPr txBox="1"/>
          <p:nvPr/>
        </p:nvSpPr>
        <p:spPr>
          <a:xfrm>
            <a:off x="8633283" y="5838074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001BDD2-3955-4C22-ADB8-97D90378B51E}"/>
              </a:ext>
            </a:extLst>
          </p:cNvPr>
          <p:cNvSpPr txBox="1"/>
          <p:nvPr/>
        </p:nvSpPr>
        <p:spPr>
          <a:xfrm>
            <a:off x="8296397" y="622415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C9FE943-31B5-451E-8D56-12B3C0D98B2C}"/>
              </a:ext>
            </a:extLst>
          </p:cNvPr>
          <p:cNvCxnSpPr>
            <a:cxnSpLocks/>
          </p:cNvCxnSpPr>
          <p:nvPr/>
        </p:nvCxnSpPr>
        <p:spPr>
          <a:xfrm flipH="1">
            <a:off x="8407097" y="5837415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FCBD1FA-70F5-4924-95EE-88A9240E8441}"/>
              </a:ext>
            </a:extLst>
          </p:cNvPr>
          <p:cNvCxnSpPr>
            <a:cxnSpLocks/>
          </p:cNvCxnSpPr>
          <p:nvPr/>
        </p:nvCxnSpPr>
        <p:spPr>
          <a:xfrm>
            <a:off x="8578547" y="5837415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8A46BBB-7EBA-4204-9E00-EF58B3B1F4CE}"/>
              </a:ext>
            </a:extLst>
          </p:cNvPr>
          <p:cNvCxnSpPr>
            <a:cxnSpLocks/>
          </p:cNvCxnSpPr>
          <p:nvPr/>
        </p:nvCxnSpPr>
        <p:spPr>
          <a:xfrm>
            <a:off x="8400747" y="6135865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944E381-6F85-4715-8A98-8BB39C796F90}"/>
              </a:ext>
            </a:extLst>
          </p:cNvPr>
          <p:cNvCxnSpPr>
            <a:cxnSpLocks/>
            <a:stCxn id="59" idx="2"/>
            <a:endCxn id="127" idx="0"/>
          </p:cNvCxnSpPr>
          <p:nvPr/>
        </p:nvCxnSpPr>
        <p:spPr>
          <a:xfrm flipH="1">
            <a:off x="8590316" y="5343117"/>
            <a:ext cx="9633" cy="1922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6219584-90F0-46F3-9D64-8A4B94D08B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954316B8-99E1-41CD-BF87-CF5A8D896E2C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77" grpId="0" animBg="1"/>
      <p:bldP spid="61" grpId="0" animBg="1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39" grpId="0" animBg="1"/>
      <p:bldP spid="40" grpId="0" animBg="1"/>
      <p:bldP spid="42" grpId="0"/>
      <p:bldP spid="43" grpId="0" animBg="1"/>
      <p:bldP spid="59" grpId="0"/>
      <p:bldP spid="72" grpId="0" animBg="1"/>
      <p:bldP spid="73" grpId="0"/>
      <p:bldP spid="4" grpId="0"/>
      <p:bldP spid="76" grpId="0"/>
      <p:bldP spid="114" grpId="0"/>
      <p:bldP spid="115" grpId="0"/>
      <p:bldP spid="112" grpId="0"/>
      <p:bldP spid="121" grpId="0"/>
      <p:bldP spid="122" grpId="0"/>
      <p:bldP spid="97" grpId="0"/>
      <p:bldP spid="116" grpId="0"/>
      <p:bldP spid="117" grpId="0"/>
      <p:bldP spid="126" grpId="0" animBg="1"/>
      <p:bldP spid="127" grpId="0"/>
      <p:bldP spid="128" grpId="0"/>
      <p:bldP spid="129" grpId="0"/>
      <p:bldP spid="1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6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7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E9C7F1F-4BCB-42EB-9D34-923709951D66}"/>
              </a:ext>
            </a:extLst>
          </p:cNvPr>
          <p:cNvGrpSpPr/>
          <p:nvPr/>
        </p:nvGrpSpPr>
        <p:grpSpPr>
          <a:xfrm>
            <a:off x="4131998" y="4072973"/>
            <a:ext cx="3970725" cy="2700288"/>
            <a:chOff x="2607997" y="4072973"/>
            <a:chExt cx="3970725" cy="2700288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7468B287-1F4F-4C1C-AF31-61F10C824B8B}"/>
                </a:ext>
              </a:extLst>
            </p:cNvPr>
            <p:cNvSpPr/>
            <p:nvPr/>
          </p:nvSpPr>
          <p:spPr>
            <a:xfrm rot="433357">
              <a:off x="2607997" y="4072973"/>
              <a:ext cx="3970725" cy="270028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4C6470-7E8F-44E2-BE19-0EDF05989DB0}"/>
                </a:ext>
              </a:extLst>
            </p:cNvPr>
            <p:cNvSpPr txBox="1"/>
            <p:nvPr/>
          </p:nvSpPr>
          <p:spPr>
            <a:xfrm>
              <a:off x="3490141" y="4795496"/>
              <a:ext cx="25355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How can we account for </a:t>
              </a:r>
            </a:p>
            <a:p>
              <a:r>
                <a:rPr lang="en-US" b="1" i="1" dirty="0"/>
                <a:t>these cases when </a:t>
              </a:r>
            </a:p>
            <a:p>
              <a:r>
                <a:rPr lang="en-US" b="1" i="1" dirty="0"/>
                <a:t>building the parser?</a:t>
              </a: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4E6E43F2-0DED-469D-BC71-DB23AAE72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6DC97EFD-FFC4-4E92-819F-61DCBD1F295C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6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6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7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5C9B157-AE6D-4C8F-820D-DB5F1100F25F}"/>
              </a:ext>
            </a:extLst>
          </p:cNvPr>
          <p:cNvSpPr/>
          <p:nvPr/>
        </p:nvSpPr>
        <p:spPr>
          <a:xfrm rot="5400000">
            <a:off x="4154997" y="2949177"/>
            <a:ext cx="365760" cy="25786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D040A-39FB-4DAE-A3EC-F30737D896AE}"/>
              </a:ext>
            </a:extLst>
          </p:cNvPr>
          <p:cNvSpPr txBox="1"/>
          <p:nvPr/>
        </p:nvSpPr>
        <p:spPr>
          <a:xfrm>
            <a:off x="3791713" y="4498848"/>
            <a:ext cx="114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FIRST Sets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5D54F48-6DE9-4914-91ED-8693BA19FA4A}"/>
              </a:ext>
            </a:extLst>
          </p:cNvPr>
          <p:cNvSpPr/>
          <p:nvPr/>
        </p:nvSpPr>
        <p:spPr>
          <a:xfrm rot="5400000">
            <a:off x="8756763" y="3001838"/>
            <a:ext cx="365760" cy="25786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EC09CB-7992-441F-87F4-05877CEE2100}"/>
              </a:ext>
            </a:extLst>
          </p:cNvPr>
          <p:cNvSpPr txBox="1"/>
          <p:nvPr/>
        </p:nvSpPr>
        <p:spPr>
          <a:xfrm>
            <a:off x="8219743" y="4551509"/>
            <a:ext cx="14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FOLLOW 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21D11-384C-41FE-ACED-0183CDA9D085}"/>
              </a:ext>
            </a:extLst>
          </p:cNvPr>
          <p:cNvSpPr txBox="1"/>
          <p:nvPr/>
        </p:nvSpPr>
        <p:spPr>
          <a:xfrm>
            <a:off x="4166617" y="5568697"/>
            <a:ext cx="391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sets are sufficient to capture these</a:t>
            </a:r>
          </a:p>
          <a:p>
            <a:r>
              <a:rPr lang="en-US" dirty="0"/>
              <a:t>cases and to build the selector table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2AEB23-6BE3-4427-B267-250BC4E182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6ABF0744-433F-4B99-8051-C29D899AA69A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8" grpId="0" animBg="1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9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Reverse-Engineering Selector Tables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23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 Informal Definition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00E8BD-F73A-46F8-9D88-F4511C362374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00E8BD-F73A-46F8-9D88-F4511C362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3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848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Formal Definition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C84AF3-BBB5-4F24-8B2D-1C68768332F3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C84AF3-BBB5-4F24-8B2D-1C6876833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3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DA9B70-BE14-457B-84F0-E46A8534C4D2}"/>
                  </a:ext>
                </a:extLst>
              </p:cNvPr>
              <p:cNvSpPr/>
              <p:nvPr/>
            </p:nvSpPr>
            <p:spPr>
              <a:xfrm>
                <a:off x="2566416" y="2474192"/>
                <a:ext cx="7251192" cy="1081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</a:rPr>
                  <a:t>Formally,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) =  </a:t>
                </a:r>
              </a:p>
              <a:p>
                <a:pPr lvl="1" defTabSz="91440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l-G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e>
                          <m:d>
                            <m:dPr>
                              <m:ctrlP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α</m:t>
                              </m:r>
                              <m:groupChr>
                                <m:groupChrPr>
                                  <m:chr m:val="⇒"/>
                                  <m:vertJc m:val="bot"/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groupChr>
                              <m:acc>
                                <m:accPr>
                                  <m:chr m:val="̂"/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β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l-GR" sz="2800" dirty="0">
                              <a:solidFill>
                                <a:prstClr val="black"/>
                              </a:solidFill>
                            </a:rPr>
                            <m:t>∨</m:t>
                          </m:r>
                          <m:d>
                            <m:dPr>
                              <m:ctrlP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ε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α</m:t>
                              </m:r>
                              <m:groupChr>
                                <m:groupChrPr>
                                  <m:chr m:val="⇒"/>
                                  <m:vertJc m:val="bot"/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groupCh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ε</m:t>
                              </m:r>
                            </m:e>
                          </m:d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DA9B70-BE14-457B-84F0-E46A8534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16" y="2474192"/>
                <a:ext cx="7251192" cy="1081258"/>
              </a:xfrm>
              <a:prstGeom prst="rect">
                <a:avLst/>
              </a:prstGeom>
              <a:blipFill>
                <a:blip r:embed="rId4"/>
                <a:stretch>
                  <a:fillRect l="-1681" t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617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7E4275-51D6-417A-9EDD-58D1BE83894C}"/>
              </a:ext>
            </a:extLst>
          </p:cNvPr>
          <p:cNvGrpSpPr/>
          <p:nvPr/>
        </p:nvGrpSpPr>
        <p:grpSpPr>
          <a:xfrm>
            <a:off x="3751950" y="2648345"/>
            <a:ext cx="1484132" cy="2578063"/>
            <a:chOff x="2227950" y="2648344"/>
            <a:chExt cx="1484132" cy="25780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CA5718-AC62-4E60-9A70-5F052772F32F}"/>
                </a:ext>
              </a:extLst>
            </p:cNvPr>
            <p:cNvSpPr txBox="1"/>
            <p:nvPr/>
          </p:nvSpPr>
          <p:spPr>
            <a:xfrm>
              <a:off x="3067637" y="3173106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24E78A-13FE-433A-8B59-5B9A18E1FDD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2943857" y="3542438"/>
              <a:ext cx="282638" cy="246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D421EC-6A25-4D1E-A0A4-204C8E546E8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3226495" y="3542438"/>
              <a:ext cx="298481" cy="246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CCA1E7-1DF8-40CA-98AC-B304C82448F7}"/>
                </a:ext>
              </a:extLst>
            </p:cNvPr>
            <p:cNvSpPr txBox="1"/>
            <p:nvPr/>
          </p:nvSpPr>
          <p:spPr>
            <a:xfrm>
              <a:off x="3412000" y="37624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0255B2-C03F-4713-A654-AE8ED98972DB}"/>
                </a:ext>
              </a:extLst>
            </p:cNvPr>
            <p:cNvSpPr txBox="1"/>
            <p:nvPr/>
          </p:nvSpPr>
          <p:spPr>
            <a:xfrm>
              <a:off x="2753267" y="3762434"/>
              <a:ext cx="29687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91FA185-317F-4079-A8FE-0953B1EB8C42}"/>
                </a:ext>
              </a:extLst>
            </p:cNvPr>
            <p:cNvCxnSpPr>
              <a:cxnSpLocks/>
              <a:stCxn id="26" idx="2"/>
              <a:endCxn id="51" idx="0"/>
            </p:cNvCxnSpPr>
            <p:nvPr/>
          </p:nvCxnSpPr>
          <p:spPr>
            <a:xfrm flipH="1">
              <a:off x="2575314" y="4131766"/>
              <a:ext cx="326391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1EA3E53-0FB8-48A7-B364-924D16ACDEC1}"/>
                </a:ext>
              </a:extLst>
            </p:cNvPr>
            <p:cNvCxnSpPr>
              <a:cxnSpLocks/>
              <a:stCxn id="26" idx="2"/>
              <a:endCxn id="49" idx="0"/>
            </p:cNvCxnSpPr>
            <p:nvPr/>
          </p:nvCxnSpPr>
          <p:spPr>
            <a:xfrm>
              <a:off x="2901705" y="4131766"/>
              <a:ext cx="4579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C2FD121-5674-4D51-8893-E79B7295FBCE}"/>
                </a:ext>
              </a:extLst>
            </p:cNvPr>
            <p:cNvCxnSpPr>
              <a:cxnSpLocks/>
              <a:stCxn id="26" idx="2"/>
              <a:endCxn id="50" idx="0"/>
            </p:cNvCxnSpPr>
            <p:nvPr/>
          </p:nvCxnSpPr>
          <p:spPr>
            <a:xfrm>
              <a:off x="2901705" y="4131766"/>
              <a:ext cx="336349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5F2238-5D4A-4852-87D3-DD8B270D57D2}"/>
                </a:ext>
              </a:extLst>
            </p:cNvPr>
            <p:cNvSpPr txBox="1"/>
            <p:nvPr/>
          </p:nvSpPr>
          <p:spPr>
            <a:xfrm>
              <a:off x="2753037" y="429022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AF4507-2CD0-4006-B4A1-2283DF67C394}"/>
                </a:ext>
              </a:extLst>
            </p:cNvPr>
            <p:cNvSpPr txBox="1"/>
            <p:nvPr/>
          </p:nvSpPr>
          <p:spPr>
            <a:xfrm>
              <a:off x="3088013" y="429022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50A6EB-7ED6-42D3-B5B2-9CBFF41F05DC}"/>
                </a:ext>
              </a:extLst>
            </p:cNvPr>
            <p:cNvSpPr txBox="1"/>
            <p:nvPr/>
          </p:nvSpPr>
          <p:spPr>
            <a:xfrm>
              <a:off x="2429280" y="4290226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C9845C7-AD66-4191-B6AD-ECCAE94FEF6F}"/>
                </a:ext>
              </a:extLst>
            </p:cNvPr>
            <p:cNvCxnSpPr>
              <a:cxnSpLocks/>
              <a:stCxn id="51" idx="2"/>
              <a:endCxn id="60" idx="0"/>
            </p:cNvCxnSpPr>
            <p:nvPr/>
          </p:nvCxnSpPr>
          <p:spPr>
            <a:xfrm flipH="1">
              <a:off x="2381999" y="4659558"/>
              <a:ext cx="193315" cy="1862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4FBBB3E-D659-4AAC-BB87-32A789A6BF9F}"/>
                </a:ext>
              </a:extLst>
            </p:cNvPr>
            <p:cNvCxnSpPr>
              <a:cxnSpLocks/>
              <a:stCxn id="51" idx="2"/>
              <a:endCxn id="57" idx="0"/>
            </p:cNvCxnSpPr>
            <p:nvPr/>
          </p:nvCxnSpPr>
          <p:spPr>
            <a:xfrm>
              <a:off x="2575314" y="4659558"/>
              <a:ext cx="213233" cy="1975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F7249B-A8D0-4227-B3B7-B5031E7DB80C}"/>
                </a:ext>
              </a:extLst>
            </p:cNvPr>
            <p:cNvSpPr txBox="1"/>
            <p:nvPr/>
          </p:nvSpPr>
          <p:spPr>
            <a:xfrm>
              <a:off x="2640910" y="4857075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k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AE7E9B-2FEF-4819-B605-93218A12F2E0}"/>
                </a:ext>
              </a:extLst>
            </p:cNvPr>
            <p:cNvSpPr txBox="1"/>
            <p:nvPr/>
          </p:nvSpPr>
          <p:spPr>
            <a:xfrm>
              <a:off x="2227950" y="484576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D9BE91-6E45-4619-9417-868C81B5DC1C}"/>
                </a:ext>
              </a:extLst>
            </p:cNvPr>
            <p:cNvSpPr txBox="1"/>
            <p:nvPr/>
          </p:nvSpPr>
          <p:spPr>
            <a:xfrm>
              <a:off x="3084545" y="2648344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773B6E6-B0E3-4470-9325-A01A60E53E90}"/>
                </a:ext>
              </a:extLst>
            </p:cNvPr>
            <p:cNvCxnSpPr>
              <a:cxnSpLocks/>
              <a:stCxn id="63" idx="2"/>
              <a:endCxn id="19" idx="0"/>
            </p:cNvCxnSpPr>
            <p:nvPr/>
          </p:nvCxnSpPr>
          <p:spPr>
            <a:xfrm flipH="1">
              <a:off x="3226495" y="3017676"/>
              <a:ext cx="3282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3DD40-8E48-4621-BDDF-2A6E5FB35C98}"/>
              </a:ext>
            </a:extLst>
          </p:cNvPr>
          <p:cNvGrpSpPr/>
          <p:nvPr/>
        </p:nvGrpSpPr>
        <p:grpSpPr>
          <a:xfrm>
            <a:off x="5664026" y="2609850"/>
            <a:ext cx="1070286" cy="2028662"/>
            <a:chOff x="4140026" y="2609850"/>
            <a:chExt cx="1070286" cy="2028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E2B95B-DD8D-4013-923D-9026F4980447}"/>
                </a:ext>
              </a:extLst>
            </p:cNvPr>
            <p:cNvSpPr txBox="1"/>
            <p:nvPr/>
          </p:nvSpPr>
          <p:spPr>
            <a:xfrm>
              <a:off x="4508624" y="3131150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11BE106-EE63-4D60-803A-E29A224C7F9A}"/>
                </a:ext>
              </a:extLst>
            </p:cNvPr>
            <p:cNvCxnSpPr>
              <a:cxnSpLocks/>
              <a:stCxn id="28" idx="2"/>
              <a:endCxn id="35" idx="0"/>
            </p:cNvCxnSpPr>
            <p:nvPr/>
          </p:nvCxnSpPr>
          <p:spPr>
            <a:xfrm flipH="1">
              <a:off x="4321238" y="3500482"/>
              <a:ext cx="346244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82ADA3-B2BB-403B-9C82-8BBF6A1FCAA6}"/>
                </a:ext>
              </a:extLst>
            </p:cNvPr>
            <p:cNvCxnSpPr>
              <a:cxnSpLocks/>
              <a:stCxn id="28" idx="2"/>
              <a:endCxn id="83" idx="0"/>
            </p:cNvCxnSpPr>
            <p:nvPr/>
          </p:nvCxnSpPr>
          <p:spPr>
            <a:xfrm flipH="1">
              <a:off x="4663356" y="3500482"/>
              <a:ext cx="4126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3D3DE3-A01A-4445-BDD8-EE7D0B4CB0BA}"/>
                </a:ext>
              </a:extLst>
            </p:cNvPr>
            <p:cNvCxnSpPr>
              <a:cxnSpLocks/>
              <a:stCxn id="28" idx="2"/>
              <a:endCxn id="34" idx="0"/>
            </p:cNvCxnSpPr>
            <p:nvPr/>
          </p:nvCxnSpPr>
          <p:spPr>
            <a:xfrm>
              <a:off x="4667482" y="3500482"/>
              <a:ext cx="38798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CFBAA4-3800-4289-8FCE-09868D32404C}"/>
                </a:ext>
              </a:extLst>
            </p:cNvPr>
            <p:cNvSpPr txBox="1"/>
            <p:nvPr/>
          </p:nvSpPr>
          <p:spPr>
            <a:xfrm>
              <a:off x="4537223" y="4258602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A85C30-A183-4047-805E-D3E10F4F4447}"/>
                </a:ext>
              </a:extLst>
            </p:cNvPr>
            <p:cNvSpPr txBox="1"/>
            <p:nvPr/>
          </p:nvSpPr>
          <p:spPr>
            <a:xfrm>
              <a:off x="4900612" y="3720478"/>
              <a:ext cx="3097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5DAAE8-B9EC-4E9C-ABAC-6EEDDA17FF83}"/>
                </a:ext>
              </a:extLst>
            </p:cNvPr>
            <p:cNvSpPr txBox="1"/>
            <p:nvPr/>
          </p:nvSpPr>
          <p:spPr>
            <a:xfrm>
              <a:off x="4175204" y="3720478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FDE3D7D-F2C4-428D-A883-C15671E40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809" y="4033120"/>
              <a:ext cx="1" cy="2571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47CB4CC-CF58-488E-84F5-8D4B15CC1F92}"/>
                </a:ext>
              </a:extLst>
            </p:cNvPr>
            <p:cNvSpPr txBox="1"/>
            <p:nvPr/>
          </p:nvSpPr>
          <p:spPr>
            <a:xfrm>
              <a:off x="4498086" y="3720478"/>
              <a:ext cx="3305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B694F4F-AC34-4199-82CF-F695EEC50A38}"/>
                </a:ext>
              </a:extLst>
            </p:cNvPr>
            <p:cNvSpPr txBox="1"/>
            <p:nvPr/>
          </p:nvSpPr>
          <p:spPr>
            <a:xfrm>
              <a:off x="4926115" y="4269180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B569C91-4830-44E8-B253-3FE4F7102C7B}"/>
                </a:ext>
              </a:extLst>
            </p:cNvPr>
            <p:cNvCxnSpPr>
              <a:cxnSpLocks/>
              <a:stCxn id="34" idx="2"/>
              <a:endCxn id="84" idx="0"/>
            </p:cNvCxnSpPr>
            <p:nvPr/>
          </p:nvCxnSpPr>
          <p:spPr>
            <a:xfrm flipH="1">
              <a:off x="5055317" y="4089810"/>
              <a:ext cx="145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E68C2BC-E8B5-4986-AD7C-928DB506FFC0}"/>
                    </a:ext>
                  </a:extLst>
                </p:cNvPr>
                <p:cNvSpPr txBox="1"/>
                <p:nvPr/>
              </p:nvSpPr>
              <p:spPr>
                <a:xfrm>
                  <a:off x="4140026" y="4244841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E68C2BC-E8B5-4986-AD7C-928DB506F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026" y="4244841"/>
                  <a:ext cx="35067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AF75CC5-1378-4205-AAF9-8E7F267EA831}"/>
                </a:ext>
              </a:extLst>
            </p:cNvPr>
            <p:cNvCxnSpPr>
              <a:cxnSpLocks/>
              <a:stCxn id="35" idx="2"/>
              <a:endCxn id="86" idx="0"/>
            </p:cNvCxnSpPr>
            <p:nvPr/>
          </p:nvCxnSpPr>
          <p:spPr>
            <a:xfrm flipH="1">
              <a:off x="4315363" y="4089810"/>
              <a:ext cx="5875" cy="1550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71F600D-9672-432D-88F5-A33E83144D73}"/>
                </a:ext>
              </a:extLst>
            </p:cNvPr>
            <p:cNvSpPr txBox="1"/>
            <p:nvPr/>
          </p:nvSpPr>
          <p:spPr>
            <a:xfrm>
              <a:off x="4515838" y="2609850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A48E961-FA6A-4A0C-9FE0-1D39AC5981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3687" y="2969039"/>
              <a:ext cx="169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61023-6E22-4FAC-824B-AC8A1FED75DE}"/>
              </a:ext>
            </a:extLst>
          </p:cNvPr>
          <p:cNvGrpSpPr/>
          <p:nvPr/>
        </p:nvGrpSpPr>
        <p:grpSpPr>
          <a:xfrm>
            <a:off x="2354006" y="2652395"/>
            <a:ext cx="1066875" cy="1534319"/>
            <a:chOff x="830005" y="2652394"/>
            <a:chExt cx="1066875" cy="15343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518BDE-FD80-4CB1-9CBA-A19829BD78F3}"/>
                </a:ext>
              </a:extLst>
            </p:cNvPr>
            <p:cNvSpPr txBox="1"/>
            <p:nvPr/>
          </p:nvSpPr>
          <p:spPr>
            <a:xfrm>
              <a:off x="1211776" y="3228053"/>
              <a:ext cx="317716" cy="3693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0D3B8A-82AC-48D9-B6DD-6BEEAB36279D}"/>
                </a:ext>
              </a:extLst>
            </p:cNvPr>
            <p:cNvCxnSpPr>
              <a:cxnSpLocks/>
              <a:stCxn id="2" idx="2"/>
              <a:endCxn id="16" idx="0"/>
            </p:cNvCxnSpPr>
            <p:nvPr/>
          </p:nvCxnSpPr>
          <p:spPr>
            <a:xfrm flipH="1">
              <a:off x="1156206" y="3597385"/>
              <a:ext cx="214428" cy="2110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6E9273-C3C0-40AB-B57C-D3E35AAD94D9}"/>
                </a:ext>
              </a:extLst>
            </p:cNvPr>
            <p:cNvCxnSpPr>
              <a:cxnSpLocks/>
              <a:stCxn id="2" idx="2"/>
              <a:endCxn id="17" idx="0"/>
            </p:cNvCxnSpPr>
            <p:nvPr/>
          </p:nvCxnSpPr>
          <p:spPr>
            <a:xfrm>
              <a:off x="1370634" y="3597385"/>
              <a:ext cx="204603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83521B-7832-4DC2-9FB1-A8BB2B54C4A4}"/>
                </a:ext>
              </a:extLst>
            </p:cNvPr>
            <p:cNvCxnSpPr>
              <a:cxnSpLocks/>
              <a:stCxn id="62" idx="2"/>
              <a:endCxn id="107" idx="0"/>
            </p:cNvCxnSpPr>
            <p:nvPr/>
          </p:nvCxnSpPr>
          <p:spPr>
            <a:xfrm>
              <a:off x="1364277" y="3021726"/>
              <a:ext cx="382562" cy="1918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008B83-AB3B-419A-A8D6-409EDBA340CF}"/>
                </a:ext>
              </a:extLst>
            </p:cNvPr>
            <p:cNvSpPr txBox="1"/>
            <p:nvPr/>
          </p:nvSpPr>
          <p:spPr>
            <a:xfrm>
              <a:off x="1002157" y="380846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E546E7-4ABA-4FC4-9203-BFDCC04E9223}"/>
                </a:ext>
              </a:extLst>
            </p:cNvPr>
            <p:cNvSpPr txBox="1"/>
            <p:nvPr/>
          </p:nvSpPr>
          <p:spPr>
            <a:xfrm>
              <a:off x="1421188" y="381738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E59A236-3B08-4957-9737-E7D63BAE16B4}"/>
                </a:ext>
              </a:extLst>
            </p:cNvPr>
            <p:cNvCxnSpPr>
              <a:cxnSpLocks/>
              <a:stCxn id="62" idx="2"/>
              <a:endCxn id="2" idx="0"/>
            </p:cNvCxnSpPr>
            <p:nvPr/>
          </p:nvCxnSpPr>
          <p:spPr>
            <a:xfrm>
              <a:off x="1364277" y="3021726"/>
              <a:ext cx="6357" cy="2063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61CF22A-6122-4731-81AC-CEE0DD9B7DA3}"/>
                </a:ext>
              </a:extLst>
            </p:cNvPr>
            <p:cNvSpPr txBox="1"/>
            <p:nvPr/>
          </p:nvSpPr>
          <p:spPr>
            <a:xfrm>
              <a:off x="1219045" y="2652394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CFC5450-3930-4C6F-AFBE-0D0E76E4F0FF}"/>
                </a:ext>
              </a:extLst>
            </p:cNvPr>
            <p:cNvCxnSpPr>
              <a:cxnSpLocks/>
              <a:stCxn id="62" idx="2"/>
              <a:endCxn id="103" idx="0"/>
            </p:cNvCxnSpPr>
            <p:nvPr/>
          </p:nvCxnSpPr>
          <p:spPr>
            <a:xfrm flipH="1">
              <a:off x="984054" y="3021726"/>
              <a:ext cx="380223" cy="1798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FFAEB6-4C05-4AC4-9F65-17E60F4C70AE}"/>
                </a:ext>
              </a:extLst>
            </p:cNvPr>
            <p:cNvSpPr txBox="1"/>
            <p:nvPr/>
          </p:nvSpPr>
          <p:spPr>
            <a:xfrm>
              <a:off x="830005" y="320161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7DBB94C-E94E-4E3A-9819-E15E51ACF396}"/>
                </a:ext>
              </a:extLst>
            </p:cNvPr>
            <p:cNvSpPr txBox="1"/>
            <p:nvPr/>
          </p:nvSpPr>
          <p:spPr>
            <a:xfrm>
              <a:off x="1596798" y="32135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892B59D-5E00-424F-8404-DE46EA52C0AE}"/>
              </a:ext>
            </a:extLst>
          </p:cNvPr>
          <p:cNvCxnSpPr>
            <a:cxnSpLocks/>
          </p:cNvCxnSpPr>
          <p:nvPr/>
        </p:nvCxnSpPr>
        <p:spPr>
          <a:xfrm>
            <a:off x="3562487" y="2785914"/>
            <a:ext cx="0" cy="302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3D92048-F6DB-4CAE-867B-CD4C4AFA3AF3}"/>
              </a:ext>
            </a:extLst>
          </p:cNvPr>
          <p:cNvCxnSpPr>
            <a:cxnSpLocks/>
          </p:cNvCxnSpPr>
          <p:nvPr/>
        </p:nvCxnSpPr>
        <p:spPr>
          <a:xfrm>
            <a:off x="5438912" y="2798266"/>
            <a:ext cx="0" cy="301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036DD63-3D9C-4DF9-A889-034FD9AE8A23}"/>
              </a:ext>
            </a:extLst>
          </p:cNvPr>
          <p:cNvCxnSpPr>
            <a:cxnSpLocks/>
          </p:cNvCxnSpPr>
          <p:nvPr/>
        </p:nvCxnSpPr>
        <p:spPr>
          <a:xfrm>
            <a:off x="8963162" y="2807791"/>
            <a:ext cx="0" cy="3031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BE4E1D-EF19-48F1-B726-3ABCEA13363A}"/>
              </a:ext>
            </a:extLst>
          </p:cNvPr>
          <p:cNvGrpSpPr/>
          <p:nvPr/>
        </p:nvGrpSpPr>
        <p:grpSpPr>
          <a:xfrm>
            <a:off x="9238369" y="2687741"/>
            <a:ext cx="694454" cy="1972104"/>
            <a:chOff x="7714369" y="2687741"/>
            <a:chExt cx="694454" cy="19721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9D539A-87C1-477C-A399-071A3289C49D}"/>
                </a:ext>
              </a:extLst>
            </p:cNvPr>
            <p:cNvSpPr txBox="1"/>
            <p:nvPr/>
          </p:nvSpPr>
          <p:spPr>
            <a:xfrm>
              <a:off x="7905750" y="3158668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186720-7CF6-4DF0-8858-835AB5D429E1}"/>
                </a:ext>
              </a:extLst>
            </p:cNvPr>
            <p:cNvCxnSpPr>
              <a:cxnSpLocks/>
              <a:stCxn id="37" idx="2"/>
              <a:endCxn id="44" idx="0"/>
            </p:cNvCxnSpPr>
            <p:nvPr/>
          </p:nvCxnSpPr>
          <p:spPr>
            <a:xfrm flipH="1">
              <a:off x="7892218" y="3528000"/>
              <a:ext cx="17239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4573BE-F9DC-4D2C-BCA5-C7F23EB800E5}"/>
                </a:ext>
              </a:extLst>
            </p:cNvPr>
            <p:cNvCxnSpPr>
              <a:cxnSpLocks/>
              <a:stCxn id="37" idx="2"/>
              <a:endCxn id="42" idx="0"/>
            </p:cNvCxnSpPr>
            <p:nvPr/>
          </p:nvCxnSpPr>
          <p:spPr>
            <a:xfrm>
              <a:off x="8064608" y="3528000"/>
              <a:ext cx="164098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F0C0F3-31D4-477A-9855-D16B6DCF1260}"/>
                </a:ext>
              </a:extLst>
            </p:cNvPr>
            <p:cNvSpPr txBox="1"/>
            <p:nvPr/>
          </p:nvSpPr>
          <p:spPr>
            <a:xfrm>
              <a:off x="8077062" y="3747996"/>
              <a:ext cx="30328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CC3FD9-D886-481E-847E-09892BEB164B}"/>
                </a:ext>
              </a:extLst>
            </p:cNvPr>
            <p:cNvSpPr txBox="1"/>
            <p:nvPr/>
          </p:nvSpPr>
          <p:spPr>
            <a:xfrm>
              <a:off x="7743780" y="3747996"/>
              <a:ext cx="29687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C79E33-1747-4587-B644-0323FB57444B}"/>
                    </a:ext>
                  </a:extLst>
                </p:cNvPr>
                <p:cNvSpPr txBox="1"/>
                <p:nvPr/>
              </p:nvSpPr>
              <p:spPr>
                <a:xfrm>
                  <a:off x="7714369" y="427348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C79E33-1747-4587-B644-0323FB5744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369" y="4273486"/>
                  <a:ext cx="35067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E36B20F-1337-4348-B8DE-6A4DB440A3DB}"/>
                </a:ext>
              </a:extLst>
            </p:cNvPr>
            <p:cNvCxnSpPr>
              <a:cxnSpLocks/>
              <a:stCxn id="44" idx="2"/>
              <a:endCxn id="92" idx="0"/>
            </p:cNvCxnSpPr>
            <p:nvPr/>
          </p:nvCxnSpPr>
          <p:spPr>
            <a:xfrm flipH="1">
              <a:off x="7889706" y="4117328"/>
              <a:ext cx="2512" cy="1561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29A9D7E-395A-4675-86CB-73B3DF31222A}"/>
                    </a:ext>
                  </a:extLst>
                </p:cNvPr>
                <p:cNvSpPr txBox="1"/>
                <p:nvPr/>
              </p:nvSpPr>
              <p:spPr>
                <a:xfrm>
                  <a:off x="8058150" y="4290513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29A9D7E-395A-4675-86CB-73B3DF312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8150" y="4290513"/>
                  <a:ext cx="35067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859BD98-653A-4F1A-BC6C-AAEFBAE65C82}"/>
                </a:ext>
              </a:extLst>
            </p:cNvPr>
            <p:cNvCxnSpPr>
              <a:cxnSpLocks/>
              <a:stCxn id="42" idx="2"/>
              <a:endCxn id="94" idx="0"/>
            </p:cNvCxnSpPr>
            <p:nvPr/>
          </p:nvCxnSpPr>
          <p:spPr>
            <a:xfrm>
              <a:off x="8228706" y="4117328"/>
              <a:ext cx="4781" cy="1731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179A84E-3666-4C4C-9AAF-2CAF91A899B9}"/>
                </a:ext>
              </a:extLst>
            </p:cNvPr>
            <p:cNvSpPr txBox="1"/>
            <p:nvPr/>
          </p:nvSpPr>
          <p:spPr>
            <a:xfrm>
              <a:off x="7912918" y="2687741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4804FE7-434C-4A35-8C77-74B0959641EA}"/>
                </a:ext>
              </a:extLst>
            </p:cNvPr>
            <p:cNvCxnSpPr>
              <a:cxnSpLocks/>
              <a:stCxn id="117" idx="2"/>
              <a:endCxn id="37" idx="0"/>
            </p:cNvCxnSpPr>
            <p:nvPr/>
          </p:nvCxnSpPr>
          <p:spPr>
            <a:xfrm>
              <a:off x="8058150" y="3057073"/>
              <a:ext cx="6458" cy="101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30F8E098-643F-4162-83B1-E8E1D93D414B}"/>
              </a:ext>
            </a:extLst>
          </p:cNvPr>
          <p:cNvSpPr txBox="1"/>
          <p:nvPr/>
        </p:nvSpPr>
        <p:spPr>
          <a:xfrm>
            <a:off x="3504476" y="2131033"/>
            <a:ext cx="446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the parse tree say about FIRST(</a:t>
            </a:r>
            <a:r>
              <a:rPr lang="en-US" i="1" dirty="0"/>
              <a:t>A</a:t>
            </a:r>
            <a:r>
              <a:rPr lang="en-US" dirty="0"/>
              <a:t>)?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E2499F0-94F8-4A2E-8D52-715B56C738B4}"/>
              </a:ext>
            </a:extLst>
          </p:cNvPr>
          <p:cNvSpPr txBox="1"/>
          <p:nvPr/>
        </p:nvSpPr>
        <p:spPr>
          <a:xfrm>
            <a:off x="2266679" y="4828623"/>
            <a:ext cx="960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FIRST(A)</a:t>
            </a:r>
          </a:p>
          <a:p>
            <a:pPr algn="ctr"/>
            <a:r>
              <a:rPr lang="en-US" dirty="0"/>
              <a:t>includes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06F8EAB-4A8F-4F3C-BFC7-C4B8B6C97915}"/>
              </a:ext>
            </a:extLst>
          </p:cNvPr>
          <p:cNvSpPr txBox="1"/>
          <p:nvPr/>
        </p:nvSpPr>
        <p:spPr>
          <a:xfrm>
            <a:off x="3701896" y="5192958"/>
            <a:ext cx="1594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Again, FIRST(A)</a:t>
            </a:r>
          </a:p>
          <a:p>
            <a:pPr algn="ctr"/>
            <a:r>
              <a:rPr lang="en-US" dirty="0"/>
              <a:t>includes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1A76720-6332-46DD-AAC6-4217F67E16A3}"/>
              </a:ext>
            </a:extLst>
          </p:cNvPr>
          <p:cNvSpPr txBox="1"/>
          <p:nvPr/>
        </p:nvSpPr>
        <p:spPr>
          <a:xfrm>
            <a:off x="7420963" y="488769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FIRST(A)</a:t>
            </a:r>
          </a:p>
          <a:p>
            <a:r>
              <a:rPr lang="en-US" dirty="0"/>
              <a:t>includes 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g</a:t>
            </a:r>
            <a:r>
              <a:rPr lang="en-US" dirty="0"/>
              <a:t> }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02CBCD4-EBF8-40E9-B191-5380A5DD916F}"/>
              </a:ext>
            </a:extLst>
          </p:cNvPr>
          <p:cNvCxnSpPr>
            <a:cxnSpLocks/>
          </p:cNvCxnSpPr>
          <p:nvPr/>
        </p:nvCxnSpPr>
        <p:spPr>
          <a:xfrm>
            <a:off x="7077212" y="2826842"/>
            <a:ext cx="0" cy="300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38DC42-6658-4003-AA41-E110F8D86A13}"/>
              </a:ext>
            </a:extLst>
          </p:cNvPr>
          <p:cNvGrpSpPr/>
          <p:nvPr/>
        </p:nvGrpSpPr>
        <p:grpSpPr>
          <a:xfrm>
            <a:off x="7302327" y="2638425"/>
            <a:ext cx="1079759" cy="2028662"/>
            <a:chOff x="5778326" y="2638425"/>
            <a:chExt cx="1079759" cy="2028662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48401AF-8B17-4F58-85C6-146625D29714}"/>
                </a:ext>
              </a:extLst>
            </p:cNvPr>
            <p:cNvSpPr txBox="1"/>
            <p:nvPr/>
          </p:nvSpPr>
          <p:spPr>
            <a:xfrm>
              <a:off x="6146924" y="3159725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24F3937-0B7D-4ED6-A7D3-EE046F45BEDB}"/>
                </a:ext>
              </a:extLst>
            </p:cNvPr>
            <p:cNvCxnSpPr>
              <a:cxnSpLocks/>
              <a:stCxn id="154" idx="2"/>
              <a:endCxn id="160" idx="0"/>
            </p:cNvCxnSpPr>
            <p:nvPr/>
          </p:nvCxnSpPr>
          <p:spPr>
            <a:xfrm flipH="1">
              <a:off x="5959538" y="3529057"/>
              <a:ext cx="346244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9F21552-6CF5-4F98-BE3F-FD636AE4118F}"/>
                </a:ext>
              </a:extLst>
            </p:cNvPr>
            <p:cNvCxnSpPr>
              <a:cxnSpLocks/>
              <a:stCxn id="154" idx="2"/>
              <a:endCxn id="162" idx="0"/>
            </p:cNvCxnSpPr>
            <p:nvPr/>
          </p:nvCxnSpPr>
          <p:spPr>
            <a:xfrm>
              <a:off x="6305782" y="3529057"/>
              <a:ext cx="11997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29ED366-E5F4-4304-BD77-AA8677D86D04}"/>
                </a:ext>
              </a:extLst>
            </p:cNvPr>
            <p:cNvCxnSpPr>
              <a:cxnSpLocks/>
              <a:stCxn id="154" idx="2"/>
              <a:endCxn id="159" idx="0"/>
            </p:cNvCxnSpPr>
            <p:nvPr/>
          </p:nvCxnSpPr>
          <p:spPr>
            <a:xfrm>
              <a:off x="6305782" y="3529057"/>
              <a:ext cx="38798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09302D3-D5B9-4A4A-8CBC-727CFC06D371}"/>
                </a:ext>
              </a:extLst>
            </p:cNvPr>
            <p:cNvSpPr txBox="1"/>
            <p:nvPr/>
          </p:nvSpPr>
          <p:spPr>
            <a:xfrm>
              <a:off x="6538912" y="3749053"/>
              <a:ext cx="3097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405A5A1-19F0-49B7-A7BE-D20D85029699}"/>
                </a:ext>
              </a:extLst>
            </p:cNvPr>
            <p:cNvSpPr txBox="1"/>
            <p:nvPr/>
          </p:nvSpPr>
          <p:spPr>
            <a:xfrm>
              <a:off x="5813504" y="3749053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48D9E47-E657-4190-A277-1A6E0E30790E}"/>
                </a:ext>
              </a:extLst>
            </p:cNvPr>
            <p:cNvCxnSpPr>
              <a:cxnSpLocks/>
              <a:stCxn id="162" idx="2"/>
              <a:endCxn id="170" idx="0"/>
            </p:cNvCxnSpPr>
            <p:nvPr/>
          </p:nvCxnSpPr>
          <p:spPr>
            <a:xfrm flipH="1">
              <a:off x="6315307" y="4118385"/>
              <a:ext cx="2472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BAF05EC-19F8-45E6-86B1-B63414FD8622}"/>
                </a:ext>
              </a:extLst>
            </p:cNvPr>
            <p:cNvSpPr txBox="1"/>
            <p:nvPr/>
          </p:nvSpPr>
          <p:spPr>
            <a:xfrm>
              <a:off x="6126861" y="3749053"/>
              <a:ext cx="38183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8C72F62-5AA6-437D-89E3-98DF7AB7B58F}"/>
                </a:ext>
              </a:extLst>
            </p:cNvPr>
            <p:cNvSpPr txBox="1"/>
            <p:nvPr/>
          </p:nvSpPr>
          <p:spPr>
            <a:xfrm>
              <a:off x="6564415" y="429775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49F98C7-E864-42B8-9292-6EA5D488DDA3}"/>
                </a:ext>
              </a:extLst>
            </p:cNvPr>
            <p:cNvCxnSpPr>
              <a:cxnSpLocks/>
              <a:stCxn id="159" idx="2"/>
              <a:endCxn id="163" idx="0"/>
            </p:cNvCxnSpPr>
            <p:nvPr/>
          </p:nvCxnSpPr>
          <p:spPr>
            <a:xfrm>
              <a:off x="6693762" y="4118385"/>
              <a:ext cx="17488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0D9CA0E-6CDB-4589-BD17-055A2CA7571C}"/>
                    </a:ext>
                  </a:extLst>
                </p:cNvPr>
                <p:cNvSpPr txBox="1"/>
                <p:nvPr/>
              </p:nvSpPr>
              <p:spPr>
                <a:xfrm>
                  <a:off x="5778326" y="427341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0D9CA0E-6CDB-4589-BD17-055A2CA75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326" y="4273416"/>
                  <a:ext cx="35067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2DD9E6D-4940-4312-8643-D9662B449621}"/>
                </a:ext>
              </a:extLst>
            </p:cNvPr>
            <p:cNvCxnSpPr>
              <a:cxnSpLocks/>
              <a:stCxn id="160" idx="2"/>
              <a:endCxn id="165" idx="0"/>
            </p:cNvCxnSpPr>
            <p:nvPr/>
          </p:nvCxnSpPr>
          <p:spPr>
            <a:xfrm flipH="1">
              <a:off x="5953663" y="4118385"/>
              <a:ext cx="5875" cy="1550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60FAA4C-A754-4546-89E3-5BDCE7FE9E0C}"/>
                </a:ext>
              </a:extLst>
            </p:cNvPr>
            <p:cNvSpPr txBox="1"/>
            <p:nvPr/>
          </p:nvSpPr>
          <p:spPr>
            <a:xfrm>
              <a:off x="6154138" y="2638425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DDC1A98-A113-499A-BDD1-3D31400CA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1987" y="2997614"/>
              <a:ext cx="169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97179AD-567D-437C-856E-75AAE772FE5A}"/>
                    </a:ext>
                  </a:extLst>
                </p:cNvPr>
                <p:cNvSpPr txBox="1"/>
                <p:nvPr/>
              </p:nvSpPr>
              <p:spPr>
                <a:xfrm>
                  <a:off x="6139970" y="4297755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97179AD-567D-437C-856E-75AAE772F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9970" y="4297755"/>
                  <a:ext cx="35067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0A043643-1350-44D8-9AED-44D227F8C778}"/>
              </a:ext>
            </a:extLst>
          </p:cNvPr>
          <p:cNvSpPr txBox="1"/>
          <p:nvPr/>
        </p:nvSpPr>
        <p:spPr>
          <a:xfrm>
            <a:off x="5847973" y="4933400"/>
            <a:ext cx="1016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FIRST(A)</a:t>
            </a:r>
          </a:p>
          <a:p>
            <a:r>
              <a:rPr lang="en-US" dirty="0"/>
              <a:t>Includes 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f</a:t>
            </a:r>
            <a:r>
              <a:rPr lang="en-US" dirty="0"/>
              <a:t> 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42C045F-AA24-4BA9-84D2-56C56F94CD8C}"/>
                  </a:ext>
                </a:extLst>
              </p:cNvPr>
              <p:cNvSpPr txBox="1"/>
              <p:nvPr/>
            </p:nvSpPr>
            <p:spPr>
              <a:xfrm>
                <a:off x="9187276" y="4893602"/>
                <a:ext cx="10118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FIRST(A)</a:t>
                </a:r>
              </a:p>
              <a:p>
                <a:r>
                  <a:rPr lang="en-US" dirty="0"/>
                  <a:t>includes </a:t>
                </a:r>
              </a:p>
              <a:p>
                <a:pPr algn="ctr"/>
                <a:r>
                  <a:rPr lang="en-US" dirty="0"/>
                  <a:t>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42C045F-AA24-4BA9-84D2-56C56F94C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276" y="4893602"/>
                <a:ext cx="1011815" cy="923330"/>
              </a:xfrm>
              <a:prstGeom prst="rect">
                <a:avLst/>
              </a:prstGeom>
              <a:blipFill>
                <a:blip r:embed="rId8"/>
                <a:stretch>
                  <a:fillRect l="-4819" t="-3974" r="-421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2766F21-5095-463A-84C0-11E0E1DDE210}"/>
                  </a:ext>
                </a:extLst>
              </p:cNvPr>
              <p:cNvSpPr/>
              <p:nvPr/>
            </p:nvSpPr>
            <p:spPr>
              <a:xfrm>
                <a:off x="8325358" y="6191250"/>
                <a:ext cx="1226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{ </a:t>
                </a:r>
                <a:r>
                  <a:rPr lang="en-US" b="1" dirty="0"/>
                  <a:t>b</a:t>
                </a:r>
                <a:r>
                  <a:rPr lang="en-US" dirty="0"/>
                  <a:t>, f, </a:t>
                </a:r>
                <a:r>
                  <a:rPr lang="en-US" b="1" dirty="0"/>
                  <a:t>g,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2766F21-5095-463A-84C0-11E0E1DDE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358" y="6191250"/>
                <a:ext cx="1226362" cy="369332"/>
              </a:xfrm>
              <a:prstGeom prst="rect">
                <a:avLst/>
              </a:prstGeom>
              <a:blipFill>
                <a:blip r:embed="rId9"/>
                <a:stretch>
                  <a:fillRect l="-3980" t="-10000" r="-348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24CDDE3D-DF2C-47D8-AD66-BC468F92EF77}"/>
              </a:ext>
            </a:extLst>
          </p:cNvPr>
          <p:cNvSpPr txBox="1"/>
          <p:nvPr/>
        </p:nvSpPr>
        <p:spPr>
          <a:xfrm>
            <a:off x="2749615" y="6202911"/>
            <a:ext cx="568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these were the only possible parse trees, then FIRST(</a:t>
            </a:r>
            <a:r>
              <a:rPr lang="en-US" i="1" dirty="0"/>
              <a:t>A</a:t>
            </a:r>
            <a:r>
              <a:rPr lang="en-US" dirty="0"/>
              <a:t>)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62FA883-C032-4092-87CC-4ADF7149A2F8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62FA883-C032-4092-87CC-4ADF7149A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10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9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1" grpId="0"/>
      <p:bldP spid="152" grpId="0"/>
      <p:bldP spid="153" grpId="0"/>
      <p:bldP spid="177" grpId="0"/>
      <p:bldP spid="178" grpId="0"/>
      <p:bldP spid="179" grpId="0"/>
      <p:bldP spid="9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D63D3DB2-30BE-4A37-A2CB-3710AC3B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2370138"/>
            <a:ext cx="84695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isn’t how you build FIRST sets</a:t>
            </a:r>
          </a:p>
          <a:p>
            <a:r>
              <a:rPr lang="en-US" dirty="0"/>
              <a:t>Looking at parse trees is illustrative for concepts only</a:t>
            </a:r>
          </a:p>
          <a:p>
            <a:r>
              <a:rPr lang="en-US" dirty="0"/>
              <a:t>We need to derive FIRST sets directly from the grammar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36F6C2-EB04-4015-8399-2BB04E6C448C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36F6C2-EB04-4015-8399-2BB04E6C4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3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321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FIRST Sets: Methodology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E8CAAA66-43F8-49E9-A5BD-A3DC8FB8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1"/>
            <a:ext cx="87857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First sets exist for any arbitrary string of symbols </a:t>
            </a:r>
            <a:r>
              <a:rPr lang="en-US" dirty="0"/>
              <a:t>α</a:t>
            </a:r>
          </a:p>
          <a:p>
            <a:r>
              <a:rPr lang="en-US" dirty="0"/>
              <a:t>Defined in terms of FIRST sets for a single symbol</a:t>
            </a:r>
          </a:p>
          <a:p>
            <a:pPr lvl="1"/>
            <a:r>
              <a:rPr lang="en-US" dirty="0"/>
              <a:t>FIRST of an alphabet terminal</a:t>
            </a:r>
          </a:p>
          <a:p>
            <a:pPr lvl="1"/>
            <a:r>
              <a:rPr lang="en-US" dirty="0"/>
              <a:t>FIRST for </a:t>
            </a:r>
            <a:r>
              <a:rPr lang="el-GR" dirty="0"/>
              <a:t>ε</a:t>
            </a:r>
            <a:endParaRPr lang="en-US" dirty="0"/>
          </a:p>
          <a:p>
            <a:pPr lvl="1"/>
            <a:r>
              <a:rPr lang="en-US" dirty="0"/>
              <a:t>FIRST for a nonterminal</a:t>
            </a:r>
          </a:p>
          <a:p>
            <a:r>
              <a:rPr lang="en-US" dirty="0"/>
              <a:t>Use single-symbol FIRST to construct symbol-string FIRSTS</a:t>
            </a:r>
            <a:br>
              <a:rPr lang="el-GR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353DC-F0CD-499F-AE21-219404DCD14F}"/>
              </a:ext>
            </a:extLst>
          </p:cNvPr>
          <p:cNvSpPr/>
          <p:nvPr/>
        </p:nvSpPr>
        <p:spPr>
          <a:xfrm>
            <a:off x="2179099" y="1474925"/>
            <a:ext cx="805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9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7C653296-29B9-4F2C-8808-CBE93BCFD510}"/>
              </a:ext>
            </a:extLst>
          </p:cNvPr>
          <p:cNvSpPr/>
          <p:nvPr/>
        </p:nvSpPr>
        <p:spPr>
          <a:xfrm>
            <a:off x="2574795" y="2043204"/>
            <a:ext cx="7151422" cy="14529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D97F46-EE51-4E3A-9426-C18979B42AA9}"/>
                  </a:ext>
                </a:extLst>
              </p:cNvPr>
              <p:cNvSpPr/>
              <p:nvPr/>
            </p:nvSpPr>
            <p:spPr>
              <a:xfrm>
                <a:off x="2663502" y="2096338"/>
                <a:ext cx="3746308" cy="1301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 for terminals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FIRST(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) = { 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 } for 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FIRST(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) = {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}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D97F46-EE51-4E3A-9426-C18979B42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2096338"/>
                <a:ext cx="3746308" cy="1301125"/>
              </a:xfrm>
              <a:prstGeom prst="rect">
                <a:avLst/>
              </a:prstGeom>
              <a:blipFill>
                <a:blip r:embed="rId3"/>
                <a:stretch>
                  <a:fillRect l="-2606" t="-2347" r="-163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1C0C2453-5F16-4C77-8A7E-38F2DF00125B}"/>
              </a:ext>
            </a:extLst>
          </p:cNvPr>
          <p:cNvSpPr/>
          <p:nvPr/>
        </p:nvSpPr>
        <p:spPr>
          <a:xfrm>
            <a:off x="2574796" y="3749543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/>
              <p:nvPr/>
            </p:nvSpPr>
            <p:spPr>
              <a:xfrm>
                <a:off x="2663502" y="3802678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3802678"/>
                <a:ext cx="6974008" cy="2121863"/>
              </a:xfrm>
              <a:prstGeom prst="rect">
                <a:avLst/>
              </a:prstGeom>
              <a:blipFill>
                <a:blip r:embed="rId4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05A4757-D9FF-4CD9-B8E7-0C9C4C0B4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543" y="2270599"/>
            <a:ext cx="1091820" cy="10918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EC983B-A88D-4C7F-B10A-D832D3DDDBFC}"/>
              </a:ext>
            </a:extLst>
          </p:cNvPr>
          <p:cNvSpPr/>
          <p:nvPr/>
        </p:nvSpPr>
        <p:spPr>
          <a:xfrm>
            <a:off x="1597068" y="1196249"/>
            <a:ext cx="90026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FIRST(X) = The set of terminals that begin strings derivable </a:t>
            </a:r>
          </a:p>
          <a:p>
            <a:r>
              <a:rPr lang="en-US" sz="2600" dirty="0"/>
              <a:t>			 from X, 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11117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5295482"/>
            <a:ext cx="8581292" cy="1098745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FIRST Sets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1C0C2453-5F16-4C77-8A7E-38F2DF00125B}"/>
              </a:ext>
            </a:extLst>
          </p:cNvPr>
          <p:cNvSpPr/>
          <p:nvPr/>
        </p:nvSpPr>
        <p:spPr>
          <a:xfrm>
            <a:off x="2574796" y="1306591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/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  <a:blipFill>
                <a:blip r:embed="rId3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85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F93A1341-9E03-4ABD-B8B3-9B88643B8DB0}"/>
              </a:ext>
            </a:extLst>
          </p:cNvPr>
          <p:cNvSpPr/>
          <p:nvPr/>
        </p:nvSpPr>
        <p:spPr>
          <a:xfrm>
            <a:off x="2574796" y="1306591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F353CB-70EA-45F5-94FF-2B1DC94C7D0A}"/>
                  </a:ext>
                </a:extLst>
              </p:cNvPr>
              <p:cNvSpPr/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F353CB-70EA-45F5-94FF-2B1DC94C7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  <a:blipFill>
                <a:blip r:embed="rId3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80F2266-9FE9-43F7-8B93-8482DF8D2F62}"/>
              </a:ext>
            </a:extLst>
          </p:cNvPr>
          <p:cNvSpPr/>
          <p:nvPr/>
        </p:nvSpPr>
        <p:spPr>
          <a:xfrm>
            <a:off x="2041475" y="4991406"/>
            <a:ext cx="805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B308A-597F-456F-A245-D097F60AB279}"/>
              </a:ext>
            </a:extLst>
          </p:cNvPr>
          <p:cNvSpPr txBox="1"/>
          <p:nvPr/>
        </p:nvSpPr>
        <p:spPr>
          <a:xfrm>
            <a:off x="1743028" y="3736096"/>
            <a:ext cx="26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 there’s a production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1B9B69-699C-49E4-9C55-913EFF593DB8}"/>
              </a:ext>
            </a:extLst>
          </p:cNvPr>
          <p:cNvSpPr txBox="1"/>
          <p:nvPr/>
        </p:nvSpPr>
        <p:spPr>
          <a:xfrm>
            <a:off x="2426103" y="4134206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i="1" dirty="0"/>
              <a:t>Y Z R 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EF5F87-0BB2-4004-901B-715A52780BCE}"/>
              </a:ext>
            </a:extLst>
          </p:cNvPr>
          <p:cNvSpPr txBox="1"/>
          <p:nvPr/>
        </p:nvSpPr>
        <p:spPr>
          <a:xfrm>
            <a:off x="1976412" y="4743860"/>
            <a:ext cx="26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we know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4C33BC-E25E-410D-AB11-8EE852319EE0}"/>
                  </a:ext>
                </a:extLst>
              </p:cNvPr>
              <p:cNvSpPr txBox="1"/>
              <p:nvPr/>
            </p:nvSpPr>
            <p:spPr>
              <a:xfrm>
                <a:off x="2284446" y="5108353"/>
                <a:ext cx="1799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Y</a:t>
                </a:r>
                <a:r>
                  <a:rPr lang="en-US" dirty="0"/>
                  <a:t>) 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 }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4C33BC-E25E-410D-AB11-8EE852319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46" y="5108353"/>
                <a:ext cx="1799676" cy="369332"/>
              </a:xfrm>
              <a:prstGeom prst="rect">
                <a:avLst/>
              </a:prstGeom>
              <a:blipFill>
                <a:blip r:embed="rId4"/>
                <a:stretch>
                  <a:fillRect l="-3051" t="-9836" r="-169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34CEAA-1221-447F-90CC-01D18C97B9CB}"/>
                  </a:ext>
                </a:extLst>
              </p:cNvPr>
              <p:cNvSpPr txBox="1"/>
              <p:nvPr/>
            </p:nvSpPr>
            <p:spPr>
              <a:xfrm>
                <a:off x="2292229" y="5500142"/>
                <a:ext cx="2066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Z</a:t>
                </a:r>
                <a:r>
                  <a:rPr lang="en-US" dirty="0"/>
                  <a:t>) 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b, m</a:t>
                </a:r>
                <a:r>
                  <a:rPr lang="en-US" dirty="0"/>
                  <a:t> }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34CEAA-1221-447F-90CC-01D18C97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229" y="5500142"/>
                <a:ext cx="2066289" cy="369332"/>
              </a:xfrm>
              <a:prstGeom prst="rect">
                <a:avLst/>
              </a:prstGeom>
              <a:blipFill>
                <a:blip r:embed="rId5"/>
                <a:stretch>
                  <a:fillRect l="-2360" t="-8197" r="-354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19BE8F2-D6C9-4087-810D-00255328B5E3}"/>
              </a:ext>
            </a:extLst>
          </p:cNvPr>
          <p:cNvSpPr/>
          <p:nvPr/>
        </p:nvSpPr>
        <p:spPr>
          <a:xfrm>
            <a:off x="5719541" y="6425309"/>
            <a:ext cx="1112964" cy="2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C62407-0E28-4BD7-9B83-923EDDA3A166}"/>
              </a:ext>
            </a:extLst>
          </p:cNvPr>
          <p:cNvSpPr txBox="1"/>
          <p:nvPr/>
        </p:nvSpPr>
        <p:spPr>
          <a:xfrm>
            <a:off x="2301325" y="5884558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i="1" dirty="0"/>
              <a:t>R</a:t>
            </a:r>
            <a:r>
              <a:rPr lang="en-US" dirty="0"/>
              <a:t>) = 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D6E1C2-658F-4301-90C3-663EDE752691}"/>
              </a:ext>
            </a:extLst>
          </p:cNvPr>
          <p:cNvSpPr txBox="1"/>
          <p:nvPr/>
        </p:nvSpPr>
        <p:spPr>
          <a:xfrm>
            <a:off x="2310421" y="6262150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i="1" dirty="0"/>
              <a:t>T</a:t>
            </a:r>
            <a:r>
              <a:rPr lang="en-US" dirty="0"/>
              <a:t>) = { </a:t>
            </a:r>
            <a:r>
              <a:rPr lang="en-US" b="1" dirty="0"/>
              <a:t>d</a:t>
            </a:r>
            <a:r>
              <a:rPr lang="en-US" dirty="0"/>
              <a:t>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142C96-42DF-4FB3-BAA7-813D3C0C200B}"/>
              </a:ext>
            </a:extLst>
          </p:cNvPr>
          <p:cNvSpPr txBox="1"/>
          <p:nvPr/>
        </p:nvSpPr>
        <p:spPr>
          <a:xfrm>
            <a:off x="5410567" y="3679708"/>
            <a:ext cx="425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C</a:t>
            </a:r>
            <a:r>
              <a:rPr lang="en-US" baseline="-25000" dirty="0"/>
              <a:t>2</a:t>
            </a:r>
            <a:r>
              <a:rPr lang="en-US" dirty="0"/>
              <a:t> clause FIRST(</a:t>
            </a:r>
            <a:r>
              <a:rPr lang="en-US" i="1" dirty="0"/>
              <a:t>X</a:t>
            </a:r>
            <a:r>
              <a:rPr lang="en-US" dirty="0"/>
              <a:t>) includes </a:t>
            </a:r>
            <a:r>
              <a:rPr lang="en-US" b="1" dirty="0"/>
              <a:t>b, m</a:t>
            </a:r>
            <a:r>
              <a:rPr lang="en-US" dirty="0"/>
              <a:t> and </a:t>
            </a:r>
            <a:r>
              <a:rPr lang="en-US" b="1" dirty="0"/>
              <a:t>c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D45B9D-3B42-44EA-8931-C4C03B013EF2}"/>
              </a:ext>
            </a:extLst>
          </p:cNvPr>
          <p:cNvSpPr txBox="1"/>
          <p:nvPr/>
        </p:nvSpPr>
        <p:spPr>
          <a:xfrm>
            <a:off x="4461480" y="4177710"/>
            <a:ext cx="5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</a:t>
            </a:r>
            <a:r>
              <a:rPr lang="en-US" dirty="0" err="1"/>
              <a:t>,</a:t>
            </a:r>
            <a:r>
              <a:rPr lang="en-US" b="1" dirty="0" err="1"/>
              <a:t>m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3E9023-F86A-4F86-ADF1-033F0F12E3E0}"/>
              </a:ext>
            </a:extLst>
          </p:cNvPr>
          <p:cNvSpPr txBox="1"/>
          <p:nvPr/>
        </p:nvSpPr>
        <p:spPr>
          <a:xfrm>
            <a:off x="4731661" y="4940748"/>
            <a:ext cx="25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E63D06-E89C-42A6-ACD0-32FEF6FC8A75}"/>
                  </a:ext>
                </a:extLst>
              </p:cNvPr>
              <p:cNvSpPr txBox="1"/>
              <p:nvPr/>
            </p:nvSpPr>
            <p:spPr>
              <a:xfrm>
                <a:off x="4940354" y="4174423"/>
                <a:ext cx="5478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because FIRST of every symbol before the 2</a:t>
                </a:r>
                <a:r>
                  <a:rPr lang="en-US" baseline="30000" dirty="0"/>
                  <a:t>nd</a:t>
                </a:r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E63D06-E89C-42A6-ACD0-32FEF6FC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54" y="4174423"/>
                <a:ext cx="5478231" cy="369332"/>
              </a:xfrm>
              <a:prstGeom prst="rect">
                <a:avLst/>
              </a:prstGeom>
              <a:blipFill>
                <a:blip r:embed="rId6"/>
                <a:stretch>
                  <a:fillRect l="-8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CEDD58-4D83-4B6D-BE47-0735483BB392}"/>
                  </a:ext>
                </a:extLst>
              </p:cNvPr>
              <p:cNvSpPr txBox="1"/>
              <p:nvPr/>
            </p:nvSpPr>
            <p:spPr>
              <a:xfrm>
                <a:off x="4949880" y="4948333"/>
                <a:ext cx="5519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because FIRST of every symbol before the 3</a:t>
                </a:r>
                <a:r>
                  <a:rPr lang="en-US" baseline="30000" dirty="0"/>
                  <a:t>rd</a:t>
                </a:r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CEDD58-4D83-4B6D-BE47-0735483BB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80" y="4948333"/>
                <a:ext cx="5519396" cy="369332"/>
              </a:xfrm>
              <a:prstGeom prst="rect">
                <a:avLst/>
              </a:prstGeom>
              <a:blipFill>
                <a:blip r:embed="rId7"/>
                <a:stretch>
                  <a:fillRect l="-9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0CA68DF-1455-4A03-A05B-143D9D4D44EE}"/>
              </a:ext>
            </a:extLst>
          </p:cNvPr>
          <p:cNvGrpSpPr/>
          <p:nvPr/>
        </p:nvGrpSpPr>
        <p:grpSpPr>
          <a:xfrm>
            <a:off x="6590235" y="4530890"/>
            <a:ext cx="2390268" cy="374756"/>
            <a:chOff x="5073058" y="4530890"/>
            <a:chExt cx="2390268" cy="37475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D373EF-744B-4B9C-9EDE-7F735D73C737}"/>
                </a:ext>
              </a:extLst>
            </p:cNvPr>
            <p:cNvSpPr/>
            <p:nvPr/>
          </p:nvSpPr>
          <p:spPr>
            <a:xfrm>
              <a:off x="7041845" y="4530890"/>
              <a:ext cx="421481" cy="215136"/>
            </a:xfrm>
            <a:custGeom>
              <a:avLst/>
              <a:gdLst>
                <a:gd name="connsiteX0" fmla="*/ 0 w 421481"/>
                <a:gd name="connsiteY0" fmla="*/ 185738 h 215136"/>
                <a:gd name="connsiteX1" fmla="*/ 264319 w 421481"/>
                <a:gd name="connsiteY1" fmla="*/ 200025 h 215136"/>
                <a:gd name="connsiteX2" fmla="*/ 421481 w 421481"/>
                <a:gd name="connsiteY2" fmla="*/ 0 h 21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81" h="215136">
                  <a:moveTo>
                    <a:pt x="0" y="185738"/>
                  </a:moveTo>
                  <a:cubicBezTo>
                    <a:pt x="97036" y="208359"/>
                    <a:pt x="194072" y="230981"/>
                    <a:pt x="264319" y="200025"/>
                  </a:cubicBezTo>
                  <a:cubicBezTo>
                    <a:pt x="334566" y="169069"/>
                    <a:pt x="378023" y="84534"/>
                    <a:pt x="421481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91266E-53D2-443C-B9A7-8F8CA44E9AA5}"/>
                </a:ext>
              </a:extLst>
            </p:cNvPr>
            <p:cNvSpPr txBox="1"/>
            <p:nvPr/>
          </p:nvSpPr>
          <p:spPr>
            <a:xfrm>
              <a:off x="5073058" y="4536314"/>
              <a:ext cx="2244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Z in this case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E784A0-FB33-449E-B3CE-6283B689CE18}"/>
              </a:ext>
            </a:extLst>
          </p:cNvPr>
          <p:cNvGrpSpPr/>
          <p:nvPr/>
        </p:nvGrpSpPr>
        <p:grpSpPr>
          <a:xfrm>
            <a:off x="6945204" y="5319752"/>
            <a:ext cx="2038499" cy="396191"/>
            <a:chOff x="5496267" y="5319751"/>
            <a:chExt cx="2038499" cy="39619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50CF32-B9DE-4687-A191-0773669677DD}"/>
                </a:ext>
              </a:extLst>
            </p:cNvPr>
            <p:cNvSpPr/>
            <p:nvPr/>
          </p:nvSpPr>
          <p:spPr>
            <a:xfrm rot="20810361">
              <a:off x="7113285" y="5319751"/>
              <a:ext cx="421481" cy="215136"/>
            </a:xfrm>
            <a:custGeom>
              <a:avLst/>
              <a:gdLst>
                <a:gd name="connsiteX0" fmla="*/ 0 w 421481"/>
                <a:gd name="connsiteY0" fmla="*/ 185738 h 215136"/>
                <a:gd name="connsiteX1" fmla="*/ 264319 w 421481"/>
                <a:gd name="connsiteY1" fmla="*/ 200025 h 215136"/>
                <a:gd name="connsiteX2" fmla="*/ 421481 w 421481"/>
                <a:gd name="connsiteY2" fmla="*/ 0 h 21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81" h="215136">
                  <a:moveTo>
                    <a:pt x="0" y="185738"/>
                  </a:moveTo>
                  <a:cubicBezTo>
                    <a:pt x="97036" y="208359"/>
                    <a:pt x="194072" y="230981"/>
                    <a:pt x="264319" y="200025"/>
                  </a:cubicBezTo>
                  <a:cubicBezTo>
                    <a:pt x="334566" y="169069"/>
                    <a:pt x="378023" y="84534"/>
                    <a:pt x="421481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0C7BDA-1533-45C8-A9A7-66858CCB215C}"/>
                </a:ext>
              </a:extLst>
            </p:cNvPr>
            <p:cNvSpPr txBox="1"/>
            <p:nvPr/>
          </p:nvSpPr>
          <p:spPr>
            <a:xfrm>
              <a:off x="5496267" y="5346610"/>
              <a:ext cx="1685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 in this case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A4F9B1-D962-42B5-B582-C4DAA234C4BE}"/>
                  </a:ext>
                </a:extLst>
              </p:cNvPr>
              <p:cNvSpPr txBox="1"/>
              <p:nvPr/>
            </p:nvSpPr>
            <p:spPr>
              <a:xfrm>
                <a:off x="5552077" y="5682929"/>
                <a:ext cx="39758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X</a:t>
                </a:r>
                <a:r>
                  <a:rPr lang="en-US" dirty="0"/>
                  <a:t>) does not add </a:t>
                </a:r>
                <a:r>
                  <a:rPr lang="en-US" b="1" dirty="0"/>
                  <a:t>d</a:t>
                </a:r>
                <a:r>
                  <a:rPr lang="en-US" dirty="0"/>
                  <a:t> in this clause</a:t>
                </a:r>
                <a:endParaRPr lang="en-US" b="1" dirty="0"/>
              </a:p>
              <a:p>
                <a:r>
                  <a:rPr lang="en-US" dirty="0"/>
                  <a:t>because not every FIRST set before the T includes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A4F9B1-D962-42B5-B582-C4DAA234C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77" y="5682929"/>
                <a:ext cx="3975842" cy="923330"/>
              </a:xfrm>
              <a:prstGeom prst="rect">
                <a:avLst/>
              </a:prstGeom>
              <a:blipFill>
                <a:blip r:embed="rId8"/>
                <a:stretch>
                  <a:fillRect l="-1380" t="-3289" r="-184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0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FIRST Sets for Symbol Strings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/>
          </a:p>
        </p:txBody>
      </p:sp>
      <p:sp>
        <p:nvSpPr>
          <p:cNvPr id="41" name="Rounded Rectangle 22">
            <a:extLst>
              <a:ext uri="{FF2B5EF4-FFF2-40B4-BE49-F238E27FC236}">
                <a16:creationId xmlns:a16="http://schemas.microsoft.com/office/drawing/2014/main" id="{314EAEBD-62D2-4762-860A-B42D5726256A}"/>
              </a:ext>
            </a:extLst>
          </p:cNvPr>
          <p:cNvSpPr/>
          <p:nvPr/>
        </p:nvSpPr>
        <p:spPr>
          <a:xfrm>
            <a:off x="2564643" y="1440887"/>
            <a:ext cx="7062715" cy="27417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7AC65C5-6C67-47F2-80D6-D1CBFAC7033B}"/>
                  </a:ext>
                </a:extLst>
              </p:cNvPr>
              <p:cNvSpPr/>
              <p:nvPr/>
            </p:nvSpPr>
            <p:spPr>
              <a:xfrm>
                <a:off x="2653349" y="1665472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="1" u="sng" dirty="0"/>
                  <a:t>)</a:t>
                </a:r>
                <a:endParaRPr lang="en-US" sz="2400" b="1" i="1" u="sng" dirty="0"/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dirty="0"/>
                  <a:t> be composed of symbols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k-1 </a:t>
                </a:r>
                <a:r>
                  <a:rPr lang="en-US" sz="2400" dirty="0">
                    <a:ea typeface="Cambria Math" panose="02040503050406030204" pitchFamily="18" charset="0"/>
                  </a:rPr>
                  <a:t>is nullable,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 is nullable,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7AC65C5-6C67-47F2-80D6-D1CBFAC70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49" y="1665472"/>
                <a:ext cx="6974008" cy="2121863"/>
              </a:xfrm>
              <a:prstGeom prst="rect">
                <a:avLst/>
              </a:prstGeom>
              <a:blipFill>
                <a:blip r:embed="rId2"/>
                <a:stretch>
                  <a:fillRect l="-1311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45E163-52C4-4F7B-85BB-599A999CA963}"/>
              </a:ext>
            </a:extLst>
          </p:cNvPr>
          <p:cNvSpPr txBox="1"/>
          <p:nvPr/>
        </p:nvSpPr>
        <p:spPr>
          <a:xfrm>
            <a:off x="2404111" y="467487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 Cases: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51B836-4154-4493-9806-E2BBC2951938}"/>
                  </a:ext>
                </a:extLst>
              </p:cNvPr>
              <p:cNvSpPr/>
              <p:nvPr/>
            </p:nvSpPr>
            <p:spPr>
              <a:xfrm>
                <a:off x="2949730" y="4981694"/>
                <a:ext cx="2504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α</m:t>
                    </m:r>
                  </m:oMath>
                </a14:m>
                <a:r>
                  <a:rPr lang="en-US" baseline="-25000" dirty="0"/>
                  <a:t>i</a:t>
                </a:r>
                <a:r>
                  <a:rPr lang="en-US" dirty="0"/>
                  <a:t> is is a terminal </a:t>
                </a:r>
                <a:r>
                  <a:rPr lang="en-US" b="1" dirty="0"/>
                  <a:t>t</a:t>
                </a:r>
                <a:r>
                  <a:rPr lang="en-US" dirty="0"/>
                  <a:t>. Add </a:t>
                </a:r>
                <a:r>
                  <a:rPr lang="en-US" b="1" dirty="0"/>
                  <a:t>t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51B836-4154-4493-9806-E2BBC2951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30" y="4981694"/>
                <a:ext cx="2504916" cy="369332"/>
              </a:xfrm>
              <a:prstGeom prst="rect">
                <a:avLst/>
              </a:prstGeom>
              <a:blipFill>
                <a:blip r:embed="rId3"/>
                <a:stretch>
                  <a:fillRect t="-8197" r="-9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CC38C3-8073-4B80-AF5B-2349D7CC0257}"/>
                  </a:ext>
                </a:extLst>
              </p:cNvPr>
              <p:cNvSpPr/>
              <p:nvPr/>
            </p:nvSpPr>
            <p:spPr>
              <a:xfrm>
                <a:off x="2942110" y="5328405"/>
                <a:ext cx="72767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α</m:t>
                    </m:r>
                  </m:oMath>
                </a14:m>
                <a:r>
                  <a:rPr lang="en-US" baseline="-25000" dirty="0"/>
                  <a:t>i</a:t>
                </a:r>
                <a:r>
                  <a:rPr lang="en-US" dirty="0"/>
                  <a:t> is is a nonterminal </a:t>
                </a:r>
                <a:r>
                  <a:rPr lang="en-US" i="1" dirty="0"/>
                  <a:t>X</a:t>
                </a:r>
                <a:r>
                  <a:rPr lang="en-US" dirty="0"/>
                  <a:t>. Add every leaf symbol that could begin an </a:t>
                </a:r>
                <a:r>
                  <a:rPr lang="en-US" i="1" dirty="0"/>
                  <a:t>X</a:t>
                </a:r>
                <a:r>
                  <a:rPr lang="en-US" dirty="0"/>
                  <a:t> subtree</a:t>
                </a:r>
              </a:p>
              <a:p>
                <a:r>
                  <a:rPr lang="en-US" b="1" dirty="0"/>
                  <a:t>                                          (this gets a bit complicated due to dependencies)</a:t>
                </a: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CC38C3-8073-4B80-AF5B-2349D7CC0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10" y="5328405"/>
                <a:ext cx="7276736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561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Summary: Explored the LL(1) Mindset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07374C7-2CF1-4B0A-A230-B25A09D74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30" y="1730141"/>
            <a:ext cx="910072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“</a:t>
            </a:r>
            <a:r>
              <a:rPr lang="en-US" b="1" dirty="0" err="1"/>
              <a:t>Parseability</a:t>
            </a:r>
            <a:r>
              <a:rPr lang="en-US" b="1" dirty="0"/>
              <a:t>” Qualification</a:t>
            </a:r>
          </a:p>
          <a:p>
            <a:r>
              <a:rPr lang="en-US" dirty="0"/>
              <a:t>Knowing the leftmost terminal of a parse (sub)tree is enough to pick the next derivation step</a:t>
            </a:r>
          </a:p>
          <a:p>
            <a:pPr marL="0" indent="0">
              <a:buNone/>
            </a:pPr>
            <a:r>
              <a:rPr lang="en-US" b="1" dirty="0"/>
              <a:t>Elusive Conditions</a:t>
            </a:r>
          </a:p>
          <a:p>
            <a:r>
              <a:rPr lang="en-US" dirty="0"/>
              <a:t>Two different rules could start with the same terminal (not left factored)</a:t>
            </a:r>
          </a:p>
          <a:p>
            <a:r>
              <a:rPr lang="en-US" dirty="0"/>
              <a:t>The same rule(s) could be applied repeatedly (left recursive)</a:t>
            </a:r>
          </a:p>
          <a:p>
            <a:pPr marL="0" indent="0">
              <a:buNone/>
            </a:pPr>
            <a:r>
              <a:rPr lang="en-US" b="1" dirty="0"/>
              <a:t>Began choosing matching productions to input</a:t>
            </a:r>
            <a:endParaRPr lang="en-US" dirty="0"/>
          </a:p>
          <a:p>
            <a:r>
              <a:rPr lang="en-US" dirty="0"/>
              <a:t>What terminal could the production be the start of (FIRST)?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Intro to Parsing</a:t>
            </a:r>
          </a:p>
          <a:p>
            <a:r>
              <a:rPr lang="en-US" dirty="0"/>
              <a:t>Complexity</a:t>
            </a:r>
          </a:p>
          <a:p>
            <a:pPr marL="0" indent="0">
              <a:buNone/>
            </a:pPr>
            <a:r>
              <a:rPr lang="en-US" b="1" dirty="0"/>
              <a:t>A New Type of Language – LL(k)</a:t>
            </a:r>
          </a:p>
          <a:p>
            <a:r>
              <a:rPr lang="en-US" dirty="0"/>
              <a:t>Intro</a:t>
            </a:r>
          </a:p>
          <a:p>
            <a:r>
              <a:rPr lang="en-US" dirty="0"/>
              <a:t>LL(1) parsing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5196F-7C87-4560-B829-7FBC6A239B1A}"/>
              </a:ext>
            </a:extLst>
          </p:cNvPr>
          <p:cNvSpPr txBox="1"/>
          <p:nvPr/>
        </p:nvSpPr>
        <p:spPr>
          <a:xfrm>
            <a:off x="9137172" y="5601678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9AAA3-7B4E-4C34-B23A-E3DB80A0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12CE96-371B-467A-A406-BE4DD839B26F}"/>
              </a:ext>
            </a:extLst>
          </p:cNvPr>
          <p:cNvSpPr/>
          <p:nvPr/>
        </p:nvSpPr>
        <p:spPr>
          <a:xfrm>
            <a:off x="2819400" y="4526280"/>
            <a:ext cx="4206240" cy="20199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parsing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LL(1) languages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an LL(1) parser operates</a:t>
            </a:r>
          </a:p>
        </p:txBody>
      </p:sp>
    </p:spTree>
    <p:extLst>
      <p:ext uri="{BB962C8B-B14F-4D97-AF65-F5344CB8AC3E}">
        <p14:creationId xmlns:p14="http://schemas.microsoft.com/office/powerpoint/2010/main" val="11990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 Left Off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language might be LL(1) … even when the grammar is not!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DF065-B6A7-489B-9800-663DF9E89CEF}"/>
              </a:ext>
            </a:extLst>
          </p:cNvPr>
          <p:cNvSpPr txBox="1"/>
          <p:nvPr/>
        </p:nvSpPr>
        <p:spPr>
          <a:xfrm>
            <a:off x="1973179" y="4232208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B38658-DF94-4ADA-B9E8-CAC4684ACFEF}"/>
              </a:ext>
            </a:extLst>
          </p:cNvPr>
          <p:cNvSpPr txBox="1"/>
          <p:nvPr/>
        </p:nvSpPr>
        <p:spPr>
          <a:xfrm>
            <a:off x="4178969" y="423220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DBF69-37AE-4AE1-82A9-7E17A0969786}"/>
              </a:ext>
            </a:extLst>
          </p:cNvPr>
          <p:cNvSpPr txBox="1"/>
          <p:nvPr/>
        </p:nvSpPr>
        <p:spPr>
          <a:xfrm>
            <a:off x="2870158" y="446773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64D05-A8DE-4F7F-861A-2372577BBAB7}"/>
              </a:ext>
            </a:extLst>
          </p:cNvPr>
          <p:cNvCxnSpPr>
            <a:stCxn id="5" idx="2"/>
          </p:cNvCxnSpPr>
          <p:nvPr/>
        </p:nvCxnSpPr>
        <p:spPr>
          <a:xfrm flipH="1">
            <a:off x="3012334" y="4837063"/>
            <a:ext cx="3056" cy="40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B8D2B2FD-3CB2-42C1-8516-994EBA05FA91}"/>
              </a:ext>
            </a:extLst>
          </p:cNvPr>
          <p:cNvSpPr/>
          <p:nvPr/>
        </p:nvSpPr>
        <p:spPr>
          <a:xfrm>
            <a:off x="2061413" y="4973057"/>
            <a:ext cx="1885707" cy="10145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Candidates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828FC2-A043-4B1C-9EB1-EFE71B73AA48}"/>
              </a:ext>
            </a:extLst>
          </p:cNvPr>
          <p:cNvSpPr/>
          <p:nvPr/>
        </p:nvSpPr>
        <p:spPr>
          <a:xfrm>
            <a:off x="2483606" y="5501488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8AD1B-2A80-4FA7-B849-A49BC94D6E2A}"/>
              </a:ext>
            </a:extLst>
          </p:cNvPr>
          <p:cNvSpPr/>
          <p:nvPr/>
        </p:nvSpPr>
        <p:spPr>
          <a:xfrm>
            <a:off x="3057077" y="5480325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818F85-D3BC-4601-A84F-264BE8A4AE1E}"/>
              </a:ext>
            </a:extLst>
          </p:cNvPr>
          <p:cNvSpPr/>
          <p:nvPr/>
        </p:nvSpPr>
        <p:spPr>
          <a:xfrm>
            <a:off x="2804510" y="5501488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or</a:t>
            </a:r>
            <a:endParaRPr lang="en-US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926B4-DE96-4BCD-A356-CC5F3EB26954}"/>
              </a:ext>
            </a:extLst>
          </p:cNvPr>
          <p:cNvSpPr/>
          <p:nvPr/>
        </p:nvSpPr>
        <p:spPr>
          <a:xfrm>
            <a:off x="4643229" y="452831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FF23AF-72C9-432F-9C9D-8767D010E080}"/>
              </a:ext>
            </a:extLst>
          </p:cNvPr>
          <p:cNvSpPr txBox="1"/>
          <p:nvPr/>
        </p:nvSpPr>
        <p:spPr>
          <a:xfrm>
            <a:off x="6315633" y="4316432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944F5-7128-4069-B53E-28CD1520290A}"/>
              </a:ext>
            </a:extLst>
          </p:cNvPr>
          <p:cNvSpPr txBox="1"/>
          <p:nvPr/>
        </p:nvSpPr>
        <p:spPr>
          <a:xfrm>
            <a:off x="8521423" y="4316432"/>
            <a:ext cx="122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Lookahead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5963A7-F46D-46CF-B78D-2F6167A8280D}"/>
              </a:ext>
            </a:extLst>
          </p:cNvPr>
          <p:cNvSpPr txBox="1"/>
          <p:nvPr/>
        </p:nvSpPr>
        <p:spPr>
          <a:xfrm>
            <a:off x="7212612" y="45519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B0A3D8-B608-40D6-AEED-3ADAF40DEB8E}"/>
              </a:ext>
            </a:extLst>
          </p:cNvPr>
          <p:cNvCxnSpPr>
            <a:stCxn id="31" idx="2"/>
          </p:cNvCxnSpPr>
          <p:nvPr/>
        </p:nvCxnSpPr>
        <p:spPr>
          <a:xfrm flipH="1">
            <a:off x="7354788" y="4921287"/>
            <a:ext cx="3056" cy="40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>
            <a:extLst>
              <a:ext uri="{FF2B5EF4-FFF2-40B4-BE49-F238E27FC236}">
                <a16:creationId xmlns:a16="http://schemas.microsoft.com/office/drawing/2014/main" id="{1AC381CE-1083-4400-97C9-5C1744B062C4}"/>
              </a:ext>
            </a:extLst>
          </p:cNvPr>
          <p:cNvSpPr/>
          <p:nvPr/>
        </p:nvSpPr>
        <p:spPr>
          <a:xfrm>
            <a:off x="6403867" y="5057281"/>
            <a:ext cx="1885707" cy="10145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Candidates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521277-87A7-42D7-9392-F9A4A31788F7}"/>
              </a:ext>
            </a:extLst>
          </p:cNvPr>
          <p:cNvSpPr/>
          <p:nvPr/>
        </p:nvSpPr>
        <p:spPr>
          <a:xfrm>
            <a:off x="7178984" y="558571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C38340-6A2D-49F5-A8F7-E4F09F572ED3}"/>
              </a:ext>
            </a:extLst>
          </p:cNvPr>
          <p:cNvSpPr/>
          <p:nvPr/>
        </p:nvSpPr>
        <p:spPr>
          <a:xfrm>
            <a:off x="8985683" y="4612540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B0118C-4375-47B6-A1E1-1C5414BE3BFB}"/>
              </a:ext>
            </a:extLst>
          </p:cNvPr>
          <p:cNvCxnSpPr>
            <a:cxnSpLocks/>
          </p:cNvCxnSpPr>
          <p:nvPr/>
        </p:nvCxnSpPr>
        <p:spPr>
          <a:xfrm flipV="1">
            <a:off x="4788568" y="4832510"/>
            <a:ext cx="0" cy="29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304B213-2496-46F4-9B8C-910E27C1DC16}"/>
              </a:ext>
            </a:extLst>
          </p:cNvPr>
          <p:cNvSpPr txBox="1"/>
          <p:nvPr/>
        </p:nvSpPr>
        <p:spPr>
          <a:xfrm>
            <a:off x="4561583" y="505873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look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1047C6-124A-4697-848B-9CBCFC0641BD}"/>
              </a:ext>
            </a:extLst>
          </p:cNvPr>
          <p:cNvCxnSpPr>
            <a:cxnSpLocks/>
          </p:cNvCxnSpPr>
          <p:nvPr/>
        </p:nvCxnSpPr>
        <p:spPr>
          <a:xfrm flipV="1">
            <a:off x="9157181" y="4943952"/>
            <a:ext cx="0" cy="29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483046A-C9DA-42BC-9AF0-D7B81C8C6A24}"/>
              </a:ext>
            </a:extLst>
          </p:cNvPr>
          <p:cNvSpPr txBox="1"/>
          <p:nvPr/>
        </p:nvSpPr>
        <p:spPr>
          <a:xfrm>
            <a:off x="8930196" y="5170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look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4E6930-E615-4D46-9D29-43D8139EA299}"/>
              </a:ext>
            </a:extLst>
          </p:cNvPr>
          <p:cNvSpPr txBox="1"/>
          <p:nvPr/>
        </p:nvSpPr>
        <p:spPr>
          <a:xfrm>
            <a:off x="3553320" y="3152275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 </a:t>
            </a:r>
          </a:p>
          <a:p>
            <a:r>
              <a:rPr lang="en-US" b="1" dirty="0"/>
              <a:t>     </a:t>
            </a:r>
            <a:r>
              <a:rPr lang="en-US" dirty="0"/>
              <a:t>|</a:t>
            </a:r>
            <a:r>
              <a:rPr lang="en-US" b="1" dirty="0"/>
              <a:t> a 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C7C71D-5439-4DD0-AA3B-385DABF93BED}"/>
              </a:ext>
            </a:extLst>
          </p:cNvPr>
          <p:cNvSpPr/>
          <p:nvPr/>
        </p:nvSpPr>
        <p:spPr>
          <a:xfrm>
            <a:off x="3301538" y="322387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A09EE6-3097-4353-8E10-AC2F3216A11F}"/>
              </a:ext>
            </a:extLst>
          </p:cNvPr>
          <p:cNvSpPr/>
          <p:nvPr/>
        </p:nvSpPr>
        <p:spPr>
          <a:xfrm>
            <a:off x="3301539" y="3520953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6813D8-98F3-4A0A-AC07-D3EC91706B17}"/>
              </a:ext>
            </a:extLst>
          </p:cNvPr>
          <p:cNvSpPr txBox="1"/>
          <p:nvPr/>
        </p:nvSpPr>
        <p:spPr>
          <a:xfrm>
            <a:off x="7232735" y="2849182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07F228-AB7B-4B4C-B8F7-98F5E0847710}"/>
              </a:ext>
            </a:extLst>
          </p:cNvPr>
          <p:cNvSpPr txBox="1"/>
          <p:nvPr/>
        </p:nvSpPr>
        <p:spPr>
          <a:xfrm>
            <a:off x="3174081" y="2914179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FBF364-D459-4764-AD95-FB4E4059EE51}"/>
              </a:ext>
            </a:extLst>
          </p:cNvPr>
          <p:cNvSpPr txBox="1"/>
          <p:nvPr/>
        </p:nvSpPr>
        <p:spPr>
          <a:xfrm>
            <a:off x="7527431" y="3116382"/>
            <a:ext cx="918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X</a:t>
            </a:r>
            <a:r>
              <a:rPr lang="en-US" dirty="0"/>
              <a:t> ::=</a:t>
            </a:r>
            <a:r>
              <a:rPr lang="en-US" b="1" dirty="0"/>
              <a:t> b </a:t>
            </a:r>
          </a:p>
          <a:p>
            <a:r>
              <a:rPr lang="en-US" i="1" dirty="0"/>
              <a:t>X</a:t>
            </a:r>
            <a:r>
              <a:rPr lang="en-US" dirty="0"/>
              <a:t> ::=</a:t>
            </a:r>
            <a:r>
              <a:rPr lang="en-US" b="1" dirty="0"/>
              <a:t> 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3D7379-E774-48EC-B914-ADE6F729EDD0}"/>
              </a:ext>
            </a:extLst>
          </p:cNvPr>
          <p:cNvSpPr/>
          <p:nvPr/>
        </p:nvSpPr>
        <p:spPr>
          <a:xfrm>
            <a:off x="7275649" y="3171938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686645-B759-46B1-AE9D-31FE9ECDB9A3}"/>
              </a:ext>
            </a:extLst>
          </p:cNvPr>
          <p:cNvSpPr/>
          <p:nvPr/>
        </p:nvSpPr>
        <p:spPr>
          <a:xfrm>
            <a:off x="7275650" y="3436935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37B86C-3AFA-4334-8B3B-029FE96B9C88}"/>
              </a:ext>
            </a:extLst>
          </p:cNvPr>
          <p:cNvSpPr/>
          <p:nvPr/>
        </p:nvSpPr>
        <p:spPr>
          <a:xfrm>
            <a:off x="7275649" y="3714260"/>
            <a:ext cx="371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❸</a:t>
            </a:r>
            <a:endParaRPr lang="en-US" i="1" dirty="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B72F180C-1748-4B0D-A7DE-79B0C14AD9CF}"/>
              </a:ext>
            </a:extLst>
          </p:cNvPr>
          <p:cNvSpPr/>
          <p:nvPr/>
        </p:nvSpPr>
        <p:spPr>
          <a:xfrm>
            <a:off x="5015553" y="3219154"/>
            <a:ext cx="1722998" cy="4054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64FB7-3F84-4E1C-BB7B-A662F121B663}"/>
              </a:ext>
            </a:extLst>
          </p:cNvPr>
          <p:cNvSpPr txBox="1"/>
          <p:nvPr/>
        </p:nvSpPr>
        <p:spPr>
          <a:xfrm>
            <a:off x="4852085" y="2578445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Same language</a:t>
            </a:r>
          </a:p>
          <a:p>
            <a:r>
              <a:rPr lang="en-US" dirty="0">
                <a:solidFill>
                  <a:schemeClr val="accent1"/>
                </a:solidFill>
              </a:rPr>
              <a:t>Different grammars</a:t>
            </a:r>
          </a:p>
        </p:txBody>
      </p:sp>
    </p:spTree>
    <p:extLst>
      <p:ext uri="{BB962C8B-B14F-4D97-AF65-F5344CB8AC3E}">
        <p14:creationId xmlns:p14="http://schemas.microsoft.com/office/powerpoint/2010/main" val="1864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5" grpId="0"/>
      <p:bldP spid="17" grpId="0" animBg="1"/>
      <p:bldP spid="19" grpId="0"/>
      <p:bldP spid="20" grpId="0"/>
      <p:bldP spid="21" grpId="0"/>
      <p:bldP spid="22" grpId="0"/>
      <p:bldP spid="29" grpId="0"/>
      <p:bldP spid="30" grpId="0"/>
      <p:bldP spid="31" grpId="0"/>
      <p:bldP spid="33" grpId="0" animBg="1"/>
      <p:bldP spid="34" grpId="0"/>
      <p:bldP spid="37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Preview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What the selector table needs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8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Limitations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9469"/>
            <a:ext cx="43922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Given a language, we can’t always find an LL(1) grammar </a:t>
            </a:r>
            <a:r>
              <a:rPr lang="en-US" b="1" i="1" dirty="0"/>
              <a:t>even if one exists</a:t>
            </a:r>
          </a:p>
          <a:p>
            <a:r>
              <a:rPr lang="en-US" dirty="0"/>
              <a:t>Best we can do: simple transformations that remove “obvious” disqualifiers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572D484E-23AE-454E-BAF7-5F4CC3211D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50000" r="46011"/>
          <a:stretch/>
        </p:blipFill>
        <p:spPr>
          <a:xfrm>
            <a:off x="6894022" y="2038779"/>
            <a:ext cx="3199308" cy="29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BEBE19-93D6-4D4D-9D8B-11115DEB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Checking if a Grammar is LL(1)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523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If either of the following hold, the grammar is </a:t>
            </a:r>
            <a:r>
              <a:rPr lang="en-US" b="1" u="sng" dirty="0"/>
              <a:t>not</a:t>
            </a:r>
            <a:r>
              <a:rPr lang="en-US" b="1" dirty="0"/>
              <a:t> LL(1): </a:t>
            </a:r>
          </a:p>
          <a:p>
            <a:r>
              <a:rPr lang="en-US" dirty="0"/>
              <a:t>The grammar </a:t>
            </a:r>
            <a:r>
              <a:rPr lang="en-US" b="1" dirty="0"/>
              <a:t>is</a:t>
            </a:r>
            <a:r>
              <a:rPr lang="en-US" dirty="0"/>
              <a:t> left-recursive</a:t>
            </a:r>
          </a:p>
          <a:p>
            <a:r>
              <a:rPr lang="en-US" dirty="0"/>
              <a:t>The grammar </a:t>
            </a:r>
            <a:r>
              <a:rPr lang="en-US" b="1" dirty="0"/>
              <a:t>isn’t</a:t>
            </a:r>
            <a:r>
              <a:rPr lang="en-US" dirty="0"/>
              <a:t> left-factored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85B68-5DE5-4548-8C47-685A9C47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015" y="1353415"/>
            <a:ext cx="2143125" cy="2143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59CA94-2F45-4C2F-9FE6-8924359E7DC1}"/>
              </a:ext>
            </a:extLst>
          </p:cNvPr>
          <p:cNvSpPr/>
          <p:nvPr/>
        </p:nvSpPr>
        <p:spPr>
          <a:xfrm>
            <a:off x="3140675" y="4550480"/>
            <a:ext cx="6316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We can transform </a:t>
            </a:r>
            <a:r>
              <a:rPr lang="en-US" sz="2800" b="1" i="1" dirty="0"/>
              <a:t>some</a:t>
            </a:r>
            <a:r>
              <a:rPr lang="en-US" sz="2800" b="1" dirty="0"/>
              <a:t> grammars while preserving the recognized language</a:t>
            </a:r>
          </a:p>
        </p:txBody>
      </p:sp>
    </p:spTree>
    <p:extLst>
      <p:ext uri="{BB962C8B-B14F-4D97-AF65-F5344CB8AC3E}">
        <p14:creationId xmlns:p14="http://schemas.microsoft.com/office/powerpoint/2010/main" val="200507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36328</TotalTime>
  <Words>3380</Words>
  <Application>Microsoft Office PowerPoint</Application>
  <PresentationFormat>Widescreen</PresentationFormat>
  <Paragraphs>798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Unicode MS</vt:lpstr>
      <vt:lpstr>Calibri</vt:lpstr>
      <vt:lpstr>Calibri Light</vt:lpstr>
      <vt:lpstr>Cambria Math</vt:lpstr>
      <vt:lpstr>Consolas</vt:lpstr>
      <vt:lpstr>Garamond</vt:lpstr>
      <vt:lpstr>helvetica neue</vt:lpstr>
      <vt:lpstr>MV Boli</vt:lpstr>
      <vt:lpstr>Office Theme</vt:lpstr>
      <vt:lpstr>Check-in Review: Predictive Parsing</vt:lpstr>
      <vt:lpstr>Housekeeping Administrivia</vt:lpstr>
      <vt:lpstr>Housekeeping Administrivia</vt:lpstr>
      <vt:lpstr>FIRST Sets</vt:lpstr>
      <vt:lpstr>Last Time Review – Predictive Parsing</vt:lpstr>
      <vt:lpstr>Where we Left Off Review – Predictive Parsing</vt:lpstr>
      <vt:lpstr>Today’s Outline Preview – FIRST Sets</vt:lpstr>
      <vt:lpstr>LL(1) Grammar Limitations Transforming Grammars – Fixing LL(1) Near Misses</vt:lpstr>
      <vt:lpstr>Checking if a Grammar is LL(1) Transforming Grammars – Fixing LL(1) Near Misses</vt:lpstr>
      <vt:lpstr>(Immediate) Left Recursion Transforming Grammars – Fixing LL(1) Near Misses</vt:lpstr>
      <vt:lpstr>Immediate Left Recursion Removal (Predictive) Parsing - LL(1) Transformations</vt:lpstr>
      <vt:lpstr>Immediate Left Recursion Removal (Predictive) Parsing - LL(1) Transformations</vt:lpstr>
      <vt:lpstr>Immediate Left Recursion Removal (Predictive) Parsing - LL(1) Transformations</vt:lpstr>
      <vt:lpstr>Immediate Left Recursion Removal (Predictive) Parsing - LL(1) Transformations</vt:lpstr>
      <vt:lpstr>Left Factoring Grammar (Predictive) Parsing - LL(1) Transformations</vt:lpstr>
      <vt:lpstr>Left Factoring: Simple Rule (Predictive) Parsing - LL(1) Transformations</vt:lpstr>
      <vt:lpstr>Attempt LL(1) Conversion (Predictive) Parsing - LL(1) Transformations</vt:lpstr>
      <vt:lpstr>Attempt LL(1) Conversion (Predictive) Parsing - LL(1) Transformations</vt:lpstr>
      <vt:lpstr>Attempt LL(1) Conversion (Predictive) Parsing - LL(1) Transformations</vt:lpstr>
      <vt:lpstr>Current Status (Predictive) Parsing - LL(1) Transformations</vt:lpstr>
      <vt:lpstr>Let’s Check on the Parse Tree LL(1) Grammar Transformations</vt:lpstr>
      <vt:lpstr>Let’s Check on the Parse Tree LL(1) Grammar Transformations</vt:lpstr>
      <vt:lpstr>Nevermind, We’ll Fix Parse Trees Later LL(1) Grammar Transformations</vt:lpstr>
      <vt:lpstr>Today’s Outline Lecture 9 – FIRST sets</vt:lpstr>
      <vt:lpstr>Recall the LL(1) Parser’s Operation Building LL(1)Selector Table</vt:lpstr>
      <vt:lpstr>Recall the LL(1) Parser’s Operation Building LL(1)Selector Table</vt:lpstr>
      <vt:lpstr>How does the Parser Guess? Building Parser Tables</vt:lpstr>
      <vt:lpstr>Become the Parser Building Parser Tables</vt:lpstr>
      <vt:lpstr>Become the Parser Building Parser Tables</vt:lpstr>
      <vt:lpstr>Become the Parser Building Parser Tables</vt:lpstr>
      <vt:lpstr>Become the Parser Building Parser Tables</vt:lpstr>
      <vt:lpstr>Become the Parser Building Parser Tables</vt:lpstr>
      <vt:lpstr>Today’s Outline Lecture 9 – FIRST sets</vt:lpstr>
      <vt:lpstr>An Informal Definition Building LL(1) Selector Table: FIRST sets, single symbol</vt:lpstr>
      <vt:lpstr>A Formal Definition Building LL(1) Selector Table: FIRST sets, single symbol</vt:lpstr>
      <vt:lpstr>A Parse Tree Perspective Building LL(1) Selector Table: FIRST sets, single symbol</vt:lpstr>
      <vt:lpstr>A Parse Tree Perspective Building LL(1) Selector Table: FIRST sets, single symbol</vt:lpstr>
      <vt:lpstr>Building FIRST Sets: Methodology Building Parser Tables</vt:lpstr>
      <vt:lpstr>Rules for Single Symbols Building Parser Tables</vt:lpstr>
      <vt:lpstr>Rules for Single Symbols Building LL(1) Parsers</vt:lpstr>
      <vt:lpstr>Rules for Single Symbols Building LL(1) Parsers</vt:lpstr>
      <vt:lpstr>Building FIRST Sets for Symbol Strings Building LL(1) Parsers</vt:lpstr>
      <vt:lpstr>Summary: Explored the LL(1) Mindset FIRST 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722</cp:revision>
  <cp:lastPrinted>2018-08-29T18:10:22Z</cp:lastPrinted>
  <dcterms:created xsi:type="dcterms:W3CDTF">2018-07-19T03:57:05Z</dcterms:created>
  <dcterms:modified xsi:type="dcterms:W3CDTF">2023-02-03T20:32:38Z</dcterms:modified>
</cp:coreProperties>
</file>