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931" r:id="rId3"/>
    <p:sldId id="1117" r:id="rId4"/>
    <p:sldId id="1119" r:id="rId5"/>
    <p:sldId id="1128" r:id="rId6"/>
    <p:sldId id="1116" r:id="rId7"/>
    <p:sldId id="1120" r:id="rId8"/>
    <p:sldId id="1121" r:id="rId9"/>
    <p:sldId id="1122" r:id="rId10"/>
    <p:sldId id="1124" r:id="rId11"/>
    <p:sldId id="1123" r:id="rId12"/>
    <p:sldId id="1125" r:id="rId13"/>
    <p:sldId id="1126" r:id="rId14"/>
    <p:sldId id="1127" r:id="rId15"/>
    <p:sldId id="526" r:id="rId16"/>
    <p:sldId id="1129" r:id="rId17"/>
    <p:sldId id="1130" r:id="rId18"/>
    <p:sldId id="1131" r:id="rId19"/>
    <p:sldId id="877" r:id="rId20"/>
    <p:sldId id="879" r:id="rId21"/>
    <p:sldId id="924" r:id="rId22"/>
    <p:sldId id="902" r:id="rId23"/>
    <p:sldId id="903" r:id="rId24"/>
    <p:sldId id="906" r:id="rId25"/>
    <p:sldId id="911" r:id="rId26"/>
    <p:sldId id="905" r:id="rId27"/>
    <p:sldId id="907" r:id="rId28"/>
    <p:sldId id="908" r:id="rId29"/>
    <p:sldId id="91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S::a807d786@home.ku.edu::5b8431cb-1188-4c4f-8a78-cab1128a4c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159" d="100"/>
          <a:sy n="159" d="100"/>
        </p:scale>
        <p:origin x="174" y="330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8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20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5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7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9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8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186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54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85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0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6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8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6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5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01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5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032" y="1699469"/>
            <a:ext cx="8406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 both the LL and LR parsers, two types of failure:</a:t>
            </a:r>
          </a:p>
          <a:p>
            <a:r>
              <a:rPr lang="en-US" i="1" dirty="0"/>
              <a:t>Running the parser fails:</a:t>
            </a:r>
            <a:r>
              <a:rPr lang="en-US" dirty="0"/>
              <a:t> The input isn’t in the language</a:t>
            </a:r>
          </a:p>
          <a:p>
            <a:r>
              <a:rPr lang="en-US" i="1" dirty="0"/>
              <a:t>Building the parser fails:</a:t>
            </a:r>
            <a:r>
              <a:rPr lang="en-US" dirty="0"/>
              <a:t> The language is too expressive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Failure Is Always An Option Poster – Pointless Posters">
            <a:extLst>
              <a:ext uri="{FF2B5EF4-FFF2-40B4-BE49-F238E27FC236}">
                <a16:creationId xmlns:a16="http://schemas.microsoft.com/office/drawing/2014/main" id="{7A8DD898-39AF-4609-A97E-64AC38ED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97" y="3672335"/>
            <a:ext cx="1781298" cy="26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8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Running The Parser Fails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input string is rejected</a:t>
            </a:r>
            <a:endParaRPr lang="en-US" dirty="0"/>
          </a:p>
          <a:p>
            <a:r>
              <a:rPr lang="en-US" dirty="0"/>
              <a:t>Happens whenever either parser table indexes an empty cell</a:t>
            </a:r>
          </a:p>
          <a:p>
            <a:r>
              <a:rPr lang="en-US" dirty="0"/>
              <a:t>Happens whenever either parser gets to the end of input without the accept condition</a:t>
            </a:r>
          </a:p>
          <a:p>
            <a:pPr marL="0" indent="0">
              <a:buNone/>
            </a:pPr>
            <a:r>
              <a:rPr lang="en-US" b="1" dirty="0"/>
              <a:t>This is the parser working as intended</a:t>
            </a:r>
          </a:p>
          <a:p>
            <a:r>
              <a:rPr lang="en-US" dirty="0"/>
              <a:t>Just means the user is at fault with bad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building the parser fails</a:t>
            </a:r>
            <a:endParaRPr lang="en-US" dirty="0"/>
          </a:p>
          <a:p>
            <a:r>
              <a:rPr lang="en-US" dirty="0"/>
              <a:t>Happens whenever two entries are in a cell</a:t>
            </a:r>
          </a:p>
          <a:p>
            <a:r>
              <a:rPr lang="en-US" dirty="0"/>
              <a:t>For LR parsers, multiple types of collision:</a:t>
            </a:r>
          </a:p>
          <a:p>
            <a:pPr lvl="1"/>
            <a:r>
              <a:rPr lang="en-US" dirty="0"/>
              <a:t>Shift/Reduce: a reduce and a shift action in the same cell</a:t>
            </a:r>
          </a:p>
          <a:p>
            <a:pPr lvl="1"/>
            <a:r>
              <a:rPr lang="en-US" dirty="0"/>
              <a:t>Reduce/Reduce: reduce by two different productions </a:t>
            </a:r>
          </a:p>
          <a:p>
            <a:pPr marL="0" indent="0">
              <a:buNone/>
            </a:pPr>
            <a:r>
              <a:rPr lang="en-US" b="1" dirty="0"/>
              <a:t>This is a problem!</a:t>
            </a:r>
          </a:p>
          <a:p>
            <a:r>
              <a:rPr lang="en-US" dirty="0"/>
              <a:t>Means the language isn’t captured by the formalize (e.g. it’s not LL(1), not SLR, whatever)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Bottom-Up SDT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Fairly intuitive</a:t>
            </a:r>
          </a:p>
          <a:p>
            <a:r>
              <a:rPr lang="en-US" dirty="0"/>
              <a:t>Add a translation type to each item</a:t>
            </a:r>
          </a:p>
          <a:p>
            <a:r>
              <a:rPr lang="en-US" dirty="0"/>
              <a:t>Like LL(1) parser, items are popped right-to left</a:t>
            </a:r>
          </a:p>
          <a:p>
            <a:pPr marL="0" indent="0">
              <a:buNone/>
            </a:pPr>
            <a:r>
              <a:rPr lang="en-US" b="1" dirty="0"/>
              <a:t>Terminals translations</a:t>
            </a:r>
          </a:p>
          <a:p>
            <a:r>
              <a:rPr lang="en-US" dirty="0"/>
              <a:t>Read lexeme value during a shift</a:t>
            </a:r>
          </a:p>
          <a:p>
            <a:pPr marL="0" indent="0">
              <a:buNone/>
            </a:pPr>
            <a:r>
              <a:rPr lang="en-US" b="1" dirty="0"/>
              <a:t>Nonterminal translations</a:t>
            </a:r>
          </a:p>
          <a:p>
            <a:r>
              <a:rPr lang="en-US" dirty="0"/>
              <a:t>Read translations of popped RHS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for parsers!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Frontend Finished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359BACF0-C699-4A7C-9A21-CD22B340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809" y="1499938"/>
            <a:ext cx="4911382" cy="5104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ABET Course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the role and structure of compilers, and its various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an unambiguous grammar for a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a </a:t>
            </a:r>
            <a:r>
              <a:rPr lang="en-US" dirty="0" err="1"/>
              <a:t>lexer</a:t>
            </a:r>
            <a:r>
              <a:rPr lang="en-US" dirty="0"/>
              <a:t> and parser using automatic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machines to recognize regular expressions (NFA, DFA) and grammars (LL and LR parsers)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intermediate form from source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checking and static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Assembly/binary code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9F0B58-159F-453B-9897-E1F71ADAB7DE}"/>
              </a:ext>
            </a:extLst>
          </p:cNvPr>
          <p:cNvSpPr/>
          <p:nvPr/>
        </p:nvSpPr>
        <p:spPr>
          <a:xfrm>
            <a:off x="7225632" y="2041307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B12A80-071B-4F92-9319-B46FFF5EBC3A}"/>
              </a:ext>
            </a:extLst>
          </p:cNvPr>
          <p:cNvSpPr/>
          <p:nvPr/>
        </p:nvSpPr>
        <p:spPr>
          <a:xfrm>
            <a:off x="7218137" y="2632112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8355C2-8A28-4712-9304-018953E14B4A}"/>
              </a:ext>
            </a:extLst>
          </p:cNvPr>
          <p:cNvSpPr/>
          <p:nvPr/>
        </p:nvSpPr>
        <p:spPr>
          <a:xfrm>
            <a:off x="7218137" y="318357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339A9D-5ECC-4E57-8BFD-DDDE4E2AD2F6}"/>
              </a:ext>
            </a:extLst>
          </p:cNvPr>
          <p:cNvSpPr/>
          <p:nvPr/>
        </p:nvSpPr>
        <p:spPr>
          <a:xfrm>
            <a:off x="7225632" y="379403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49F8E-0FCD-4E8D-9EF8-B4D4B04002A0}"/>
              </a:ext>
            </a:extLst>
          </p:cNvPr>
          <p:cNvSpPr/>
          <p:nvPr/>
        </p:nvSpPr>
        <p:spPr>
          <a:xfrm>
            <a:off x="7225631" y="448075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83C4C4-3F94-438F-A36A-F9DC1FB78820}"/>
              </a:ext>
            </a:extLst>
          </p:cNvPr>
          <p:cNvSpPr/>
          <p:nvPr/>
        </p:nvSpPr>
        <p:spPr>
          <a:xfrm>
            <a:off x="7225631" y="510154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D3ACCF-C8A4-46A2-8CC1-0BC5FBDC2E35}"/>
              </a:ext>
            </a:extLst>
          </p:cNvPr>
          <p:cNvSpPr/>
          <p:nvPr/>
        </p:nvSpPr>
        <p:spPr>
          <a:xfrm>
            <a:off x="7233128" y="565422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8B920F-38F7-4191-8B17-9B9A3430B216}"/>
              </a:ext>
            </a:extLst>
          </p:cNvPr>
          <p:cNvSpPr/>
          <p:nvPr/>
        </p:nvSpPr>
        <p:spPr>
          <a:xfrm>
            <a:off x="7156378" y="6224780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6FA661-3B56-40E8-8922-735214F26ACA}"/>
              </a:ext>
            </a:extLst>
          </p:cNvPr>
          <p:cNvSpPr/>
          <p:nvPr/>
        </p:nvSpPr>
        <p:spPr>
          <a:xfrm>
            <a:off x="7156378" y="1369898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FA7531-DA3B-4CF2-BB1E-7268036DCC4C}"/>
              </a:ext>
            </a:extLst>
          </p:cNvPr>
          <p:cNvCxnSpPr>
            <a:stCxn id="21" idx="2"/>
            <a:endCxn id="11" idx="0"/>
          </p:cNvCxnSpPr>
          <p:nvPr/>
        </p:nvCxnSpPr>
        <p:spPr>
          <a:xfrm>
            <a:off x="8014549" y="1903017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D4AE8D-0C05-4080-AD2D-BCA15BD62D5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014549" y="2430810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CAAB33-2E73-45C2-872E-4B2DA1E9B9F7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8014549" y="3021614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3F4C33-2C1E-4566-A449-A170A7E3ED8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8014549" y="3573078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BEF70E-717D-4029-ADC9-25A101301FE3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8014549" y="4279782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9CD8D8-E967-4594-B750-8FC1B15E180C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8014548" y="4860282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BEA390-612E-4BF7-86D5-4E273BF37F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8014549" y="5481075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1356B4-F486-4491-A58F-27FECFC7B424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8014549" y="6051630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93C75FE-38AA-4BE3-9D14-46338E1F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1" y="2086096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in progress">
            <a:extLst>
              <a:ext uri="{FF2B5EF4-FFF2-40B4-BE49-F238E27FC236}">
                <a16:creationId xmlns:a16="http://schemas.microsoft.com/office/drawing/2014/main" id="{96459B66-E917-4478-9C04-8EDAB667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0" y="2674463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579E41D-F7AF-4DA2-B22F-329DC4B96F19}"/>
              </a:ext>
            </a:extLst>
          </p:cNvPr>
          <p:cNvSpPr/>
          <p:nvPr/>
        </p:nvSpPr>
        <p:spPr>
          <a:xfrm>
            <a:off x="8943472" y="1972162"/>
            <a:ext cx="168412" cy="10494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3455E-772C-44C6-B223-4890DF4C0627}"/>
              </a:ext>
            </a:extLst>
          </p:cNvPr>
          <p:cNvSpPr txBox="1"/>
          <p:nvPr/>
        </p:nvSpPr>
        <p:spPr>
          <a:xfrm>
            <a:off x="9140246" y="2302042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Frontend</a:t>
            </a:r>
          </a:p>
        </p:txBody>
      </p:sp>
      <p:pic>
        <p:nvPicPr>
          <p:cNvPr id="33" name="Picture 32" descr="Image result for in progress">
            <a:extLst>
              <a:ext uri="{FF2B5EF4-FFF2-40B4-BE49-F238E27FC236}">
                <a16:creationId xmlns:a16="http://schemas.microsoft.com/office/drawing/2014/main" id="{EEEF9B16-FD1D-4E2E-BC58-22E08D4B4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0182199" y="2366574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in progress">
            <a:extLst>
              <a:ext uri="{FF2B5EF4-FFF2-40B4-BE49-F238E27FC236}">
                <a16:creationId xmlns:a16="http://schemas.microsoft.com/office/drawing/2014/main" id="{C2A3716D-F9F9-4DDE-8C23-42F1531B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2430809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Image result for in progress">
            <a:extLst>
              <a:ext uri="{FF2B5EF4-FFF2-40B4-BE49-F238E27FC236}">
                <a16:creationId xmlns:a16="http://schemas.microsoft.com/office/drawing/2014/main" id="{3DB26AFB-970E-4FBE-8D06-388C3F16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1856480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mage result for in progress">
            <a:extLst>
              <a:ext uri="{FF2B5EF4-FFF2-40B4-BE49-F238E27FC236}">
                <a16:creationId xmlns:a16="http://schemas.microsoft.com/office/drawing/2014/main" id="{A26D3FE5-AA02-4663-BC97-E207A13FA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268278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in progress">
            <a:extLst>
              <a:ext uri="{FF2B5EF4-FFF2-40B4-BE49-F238E27FC236}">
                <a16:creationId xmlns:a16="http://schemas.microsoft.com/office/drawing/2014/main" id="{5F211971-AA20-43D9-A5E1-D486A33A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884507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3980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48269" y="3533695"/>
            <a:ext cx="3846354" cy="135600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56008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515698" y="1587370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2" y="5601678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3232940"/>
            <a:ext cx="190804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0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Delicious Medley of 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40466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Learning compilers is </a:t>
            </a:r>
            <a:r>
              <a:rPr lang="en-US" b="1" dirty="0" err="1"/>
              <a:t>kinda</a:t>
            </a:r>
            <a:r>
              <a:rPr lang="en-US" b="1" dirty="0"/>
              <a:t> like a tasting menu of other CS domains</a:t>
            </a:r>
          </a:p>
          <a:p>
            <a:r>
              <a:rPr lang="en-US" dirty="0"/>
              <a:t>Front end – Automata theory / discrete structures</a:t>
            </a:r>
          </a:p>
          <a:p>
            <a:r>
              <a:rPr lang="en-US" dirty="0"/>
              <a:t>Middle end – Software Engineering / PL</a:t>
            </a:r>
          </a:p>
          <a:p>
            <a:r>
              <a:rPr lang="en-US" dirty="0"/>
              <a:t>Back end – Architecture / Assembly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By Your Powers Combined!">
            <a:extLst>
              <a:ext uri="{FF2B5EF4-FFF2-40B4-BE49-F238E27FC236}">
                <a16:creationId xmlns:a16="http://schemas.microsoft.com/office/drawing/2014/main" id="{B7AE68D7-BB95-4280-829B-9727E3F70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1446"/>
          <a:stretch/>
        </p:blipFill>
        <p:spPr bwMode="auto">
          <a:xfrm>
            <a:off x="6994814" y="1780910"/>
            <a:ext cx="304453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08C56-C146-43B7-B627-B1BAECAE195E}"/>
              </a:ext>
            </a:extLst>
          </p:cNvPr>
          <p:cNvSpPr txBox="1"/>
          <p:nvPr/>
        </p:nvSpPr>
        <p:spPr>
          <a:xfrm>
            <a:off x="6975264" y="4317997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frontend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1FFE8-11EE-43AA-934E-3E6D26843D32}"/>
              </a:ext>
            </a:extLst>
          </p:cNvPr>
          <p:cNvSpPr txBox="1"/>
          <p:nvPr/>
        </p:nvSpPr>
        <p:spPr>
          <a:xfrm>
            <a:off x="7891751" y="518880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middle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88EAF-DF3B-4BDF-80F0-2CAF82BC6E9C}"/>
              </a:ext>
            </a:extLst>
          </p:cNvPr>
          <p:cNvSpPr txBox="1"/>
          <p:nvPr/>
        </p:nvSpPr>
        <p:spPr>
          <a:xfrm>
            <a:off x="9032665" y="4229099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13458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Language Design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486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Things are about to get a lot more code-y</a:t>
            </a:r>
          </a:p>
          <a:p>
            <a:r>
              <a:rPr lang="en-US" dirty="0"/>
              <a:t>Maybe also a bit more cerebral</a:t>
            </a:r>
          </a:p>
          <a:p>
            <a:r>
              <a:rPr lang="en-US" dirty="0"/>
              <a:t>Making a compiler empowers you to make a language!</a:t>
            </a:r>
          </a:p>
          <a:p>
            <a:pPr lvl="1"/>
            <a:r>
              <a:rPr lang="en-US" dirty="0"/>
              <a:t>How </a:t>
            </a:r>
            <a:r>
              <a:rPr lang="en-US" i="1" dirty="0"/>
              <a:t>should </a:t>
            </a:r>
            <a:r>
              <a:rPr lang="en-US" dirty="0"/>
              <a:t>a language be built?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The Thinker - Wikipedia">
            <a:extLst>
              <a:ext uri="{FF2B5EF4-FFF2-40B4-BE49-F238E27FC236}">
                <a16:creationId xmlns:a16="http://schemas.microsoft.com/office/drawing/2014/main" id="{5D0F235D-6AD0-4AFC-8CDD-BC37354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92" y="2021480"/>
            <a:ext cx="2789538" cy="37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 vs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Syntax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structure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Program Semantics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meaning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learing Up Misconceptions About APIs and Microservices ...">
            <a:extLst>
              <a:ext uri="{FF2B5EF4-FFF2-40B4-BE49-F238E27FC236}">
                <a16:creationId xmlns:a16="http://schemas.microsoft.com/office/drawing/2014/main" id="{F7607A75-9925-4873-B9BD-56606AEE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96" y="4377481"/>
            <a:ext cx="18669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LR Parser Construction</a:t>
            </a:r>
          </a:p>
          <a:p>
            <a:r>
              <a:rPr lang="en-US" dirty="0"/>
              <a:t>LR Parsers</a:t>
            </a:r>
          </a:p>
          <a:p>
            <a:r>
              <a:rPr lang="en-US" dirty="0"/>
              <a:t>Building SLR Parser tables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Last Time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LR Parsing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35AC82-7700-46A8-824D-DEF910A9D924}"/>
              </a:ext>
            </a:extLst>
          </p:cNvPr>
          <p:cNvSpPr/>
          <p:nvPr/>
        </p:nvSpPr>
        <p:spPr>
          <a:xfrm>
            <a:off x="2812550" y="3429001"/>
            <a:ext cx="3954379" cy="27884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an SLR Parser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Closure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Set </a:t>
            </a:r>
            <a:r>
              <a:rPr lang="en-US" dirty="0" err="1"/>
              <a:t>GoTo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an SLR Parser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Action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Goto</a:t>
            </a:r>
            <a:r>
              <a:rPr lang="en-US" dirty="0"/>
              <a:t>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 / Reject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959C91-018C-4E9B-9F3A-56358D666888}"/>
              </a:ext>
            </a:extLst>
          </p:cNvPr>
          <p:cNvSpPr/>
          <p:nvPr/>
        </p:nvSpPr>
        <p:spPr>
          <a:xfrm>
            <a:off x="7254950" y="1572634"/>
            <a:ext cx="3030279" cy="2924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Goals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3261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Is the program’s meaning sensible?</a:t>
            </a:r>
          </a:p>
          <a:p>
            <a:pPr marL="0" indent="0">
              <a:buNone/>
            </a:pPr>
            <a:r>
              <a:rPr lang="en-US" b="1" dirty="0"/>
              <a:t>Program “Understanding”</a:t>
            </a:r>
          </a:p>
          <a:p>
            <a:r>
              <a:rPr lang="en-US" dirty="0"/>
              <a:t>To what does an identifier refer?</a:t>
            </a:r>
          </a:p>
          <a:p>
            <a:r>
              <a:rPr lang="en-US" dirty="0"/>
              <a:t>To what operator does a program refer?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0FB9A-BE3D-4B92-9FC5-E48E2F121574}"/>
              </a:ext>
            </a:extLst>
          </p:cNvPr>
          <p:cNvSpPr txBox="1"/>
          <p:nvPr/>
        </p:nvSpPr>
        <p:spPr>
          <a:xfrm>
            <a:off x="8270281" y="221632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90BC1-0AD2-44E3-A950-1FD0F3A96D81}"/>
              </a:ext>
            </a:extLst>
          </p:cNvPr>
          <p:cNvSpPr txBox="1"/>
          <p:nvPr/>
        </p:nvSpPr>
        <p:spPr>
          <a:xfrm>
            <a:off x="7403802" y="1584245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Program Snippet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85DA-1879-4982-99AE-CED49A2194FC}"/>
              </a:ext>
            </a:extLst>
          </p:cNvPr>
          <p:cNvSpPr txBox="1"/>
          <p:nvPr/>
        </p:nvSpPr>
        <p:spPr>
          <a:xfrm>
            <a:off x="7701507" y="310470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addition?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95601-6174-4136-980C-DFA807D7DEEF}"/>
              </a:ext>
            </a:extLst>
          </p:cNvPr>
          <p:cNvSpPr txBox="1"/>
          <p:nvPr/>
        </p:nvSpPr>
        <p:spPr>
          <a:xfrm>
            <a:off x="7694415" y="3390017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concatenation?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8D011-629B-4A61-A7C8-8B9773CC9E9B}"/>
              </a:ext>
            </a:extLst>
          </p:cNvPr>
          <p:cNvSpPr txBox="1"/>
          <p:nvPr/>
        </p:nvSpPr>
        <p:spPr>
          <a:xfrm>
            <a:off x="7687320" y="3675329"/>
            <a:ext cx="24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User-defined operation?</a:t>
            </a:r>
          </a:p>
        </p:txBody>
      </p:sp>
    </p:spTree>
    <p:extLst>
      <p:ext uri="{BB962C8B-B14F-4D97-AF65-F5344CB8AC3E}">
        <p14:creationId xmlns:p14="http://schemas.microsoft.com/office/powerpoint/2010/main" val="217123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Respecting Program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2512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must facilitate language semantics</a:t>
            </a:r>
          </a:p>
          <a:p>
            <a:r>
              <a:rPr lang="en-US" dirty="0"/>
              <a:t>Prerequisite: Infer the intended program behavior </a:t>
            </a:r>
            <a:r>
              <a:rPr lang="en-US" dirty="0" err="1"/>
              <a:t>w.r.t.</a:t>
            </a:r>
            <a:r>
              <a:rPr lang="en-US" dirty="0"/>
              <a:t> semantics</a:t>
            </a:r>
          </a:p>
          <a:p>
            <a:r>
              <a:rPr lang="en-US" dirty="0"/>
              <a:t>Approach: Take multiple passes over the completed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1" name="Picture 2" descr="Image result for respect">
            <a:extLst>
              <a:ext uri="{FF2B5EF4-FFF2-40B4-BE49-F238E27FC236}">
                <a16:creationId xmlns:a16="http://schemas.microsoft.com/office/drawing/2014/main" id="{274CD576-D6FC-42C5-AE24-EEAD28E01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4179" r="8538" b="8463"/>
          <a:stretch/>
        </p:blipFill>
        <p:spPr bwMode="auto">
          <a:xfrm>
            <a:off x="6869372" y="2602172"/>
            <a:ext cx="2988860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423E0-7D7E-490D-92BE-69612DF82CE6}"/>
              </a:ext>
            </a:extLst>
          </p:cNvPr>
          <p:cNvSpPr txBox="1"/>
          <p:nvPr/>
        </p:nvSpPr>
        <p:spPr>
          <a:xfrm>
            <a:off x="2441127" y="5534169"/>
            <a:ext cx="3331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One example: scope</a:t>
            </a:r>
          </a:p>
        </p:txBody>
      </p:sp>
    </p:spTree>
    <p:extLst>
      <p:ext uri="{BB962C8B-B14F-4D97-AF65-F5344CB8AC3E}">
        <p14:creationId xmlns:p14="http://schemas.microsoft.com/office/powerpoint/2010/main" val="3231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94812-D0B1-4FBD-834D-EAA0B527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029200" cy="4525963"/>
          </a:xfrm>
        </p:spPr>
        <p:txBody>
          <a:bodyPr/>
          <a:lstStyle/>
          <a:p>
            <a:r>
              <a:rPr lang="en-US" dirty="0"/>
              <a:t>A central issue in name analysis is to determine the </a:t>
            </a:r>
            <a:r>
              <a:rPr lang="en-US" b="1" dirty="0"/>
              <a:t>lifetime</a:t>
            </a:r>
            <a:r>
              <a:rPr lang="en-US" dirty="0"/>
              <a:t> of a variable, function, </a:t>
            </a:r>
            <a:r>
              <a:rPr lang="en-US" i="1" dirty="0"/>
              <a:t>etc.</a:t>
            </a:r>
          </a:p>
          <a:p>
            <a:r>
              <a:rPr lang="en-US" dirty="0"/>
              <a:t>Scope definition: the block of code in which a name is visible/valid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Image result for scope mouthwash">
            <a:extLst>
              <a:ext uri="{FF2B5EF4-FFF2-40B4-BE49-F238E27FC236}">
                <a16:creationId xmlns:a16="http://schemas.microsoft.com/office/drawing/2014/main" id="{8C3E469B-76D5-44AB-9CC4-C04E433B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Scope: A Language Feature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65CE59-AD91-40A5-AA29-031C4BB2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585648" cy="4525963"/>
          </a:xfrm>
        </p:spPr>
        <p:txBody>
          <a:bodyPr/>
          <a:lstStyle/>
          <a:p>
            <a:r>
              <a:rPr lang="en-US" dirty="0"/>
              <a:t>Some languages have NO notion of scope</a:t>
            </a:r>
          </a:p>
          <a:p>
            <a:pPr lvl="1"/>
            <a:r>
              <a:rPr lang="en-US" dirty="0"/>
              <a:t>Assembly / FORTRAN</a:t>
            </a:r>
          </a:p>
          <a:p>
            <a:r>
              <a:rPr lang="en-US" dirty="0"/>
              <a:t>Most familiar: static / most deeply nested</a:t>
            </a:r>
          </a:p>
          <a:p>
            <a:pPr lvl="1"/>
            <a:r>
              <a:rPr lang="en-US" dirty="0"/>
              <a:t>C / C++ / Java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There are several decisions to make, we’ll overview a couple of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 descr="Image result for fortran to english dictionary">
            <a:extLst>
              <a:ext uri="{FF2B5EF4-FFF2-40B4-BE49-F238E27FC236}">
                <a16:creationId xmlns:a16="http://schemas.microsoft.com/office/drawing/2014/main" id="{162B4AB7-279E-49F8-B707-F3EE24CA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10" y="1731489"/>
            <a:ext cx="2654490" cy="38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Kinds of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Scope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5A2DC7-EF03-4E0C-B179-A7C1070115C6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Static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syntactic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block (determined at compile time)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Dynamic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calling context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(determined at runtime)</a:t>
            </a:r>
          </a:p>
        </p:txBody>
      </p:sp>
      <p:pic>
        <p:nvPicPr>
          <p:cNvPr id="1026" name="Picture 2" descr="Image result for static and dynamic">
            <a:extLst>
              <a:ext uri="{FF2B5EF4-FFF2-40B4-BE49-F238E27FC236}">
                <a16:creationId xmlns:a16="http://schemas.microsoft.com/office/drawing/2014/main" id="{70C7D93C-CA46-4279-94AC-2535B9EA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08" y="1682087"/>
            <a:ext cx="3493826" cy="34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Forward Reference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4B38D-96FA-4AB2-BA1C-5F26AFA3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use before name is (lexically) defined?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Requires 2 passes over the program</a:t>
            </a:r>
          </a:p>
          <a:p>
            <a:pPr lvl="1"/>
            <a:r>
              <a:rPr lang="en-US" dirty="0"/>
              <a:t>1 to fill symbol table</a:t>
            </a:r>
          </a:p>
          <a:p>
            <a:pPr lvl="1"/>
            <a:r>
              <a:rPr lang="en-US" dirty="0"/>
              <a:t>1 pass to use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986B7B-2601-4E5C-AF31-A8EEFCB4545E}"/>
              </a:ext>
            </a:extLst>
          </p:cNvPr>
          <p:cNvSpPr/>
          <p:nvPr/>
        </p:nvSpPr>
        <p:spPr>
          <a:xfrm>
            <a:off x="4572000" y="22860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country()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western();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western()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country();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D578A5-A856-49A1-A749-3A2204CF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names to be re-used?</a:t>
            </a:r>
          </a:p>
          <a:p>
            <a:endParaRPr lang="en-US" dirty="0"/>
          </a:p>
          <a:p>
            <a:r>
              <a:rPr lang="en-US" dirty="0"/>
              <a:t>What about when the kinds are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A03FE-D4B5-4ABB-BD7C-7266D3B93172}"/>
              </a:ext>
            </a:extLst>
          </p:cNvPr>
          <p:cNvSpPr/>
          <p:nvPr/>
        </p:nvSpPr>
        <p:spPr>
          <a:xfrm>
            <a:off x="6172200" y="14478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smoothJazz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57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 Kind &amp;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3F1DD-5B2C-41CD-A055-1C703C84F0DD}"/>
              </a:ext>
            </a:extLst>
          </p:cNvPr>
          <p:cNvSpPr txBox="1"/>
          <p:nvPr/>
        </p:nvSpPr>
        <p:spPr>
          <a:xfrm>
            <a:off x="2209800" y="1809502"/>
            <a:ext cx="4026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hop(){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a;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 = 2;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hop();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hippo(){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hip();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679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Overloading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same names, same scope, different types?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FFE34-CE97-465A-B3A8-D6050F94B2C5}"/>
              </a:ext>
            </a:extLst>
          </p:cNvPr>
          <p:cNvSpPr/>
          <p:nvPr/>
        </p:nvSpPr>
        <p:spPr>
          <a:xfrm>
            <a:off x="3429000" y="3505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a, bool b){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0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Scope Decisions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1097"/>
            <a:ext cx="3273552" cy="4525963"/>
          </a:xfrm>
        </p:spPr>
        <p:txBody>
          <a:bodyPr>
            <a:normAutofit/>
          </a:bodyPr>
          <a:lstStyle/>
          <a:p>
            <a:r>
              <a:rPr lang="en-US" dirty="0"/>
              <a:t>What scoping rules will we employ?</a:t>
            </a:r>
          </a:p>
          <a:p>
            <a:r>
              <a:rPr lang="en-US" dirty="0"/>
              <a:t>What info does the compiler need?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Building FSM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50564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Convert FSM to Table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6678880" y="1810181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7049373" y="216587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8199690" y="2888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7506573" y="329790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8222109" y="3269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7430374" y="1457434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9311881" y="1443801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9306411" y="1810181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9501724" y="219755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10099158" y="291603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7530534" y="365360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8086968" y="365942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8696568" y="402384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7527119" y="440222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8080694" y="439393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8857612" y="2598469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123848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1502"/>
              </p:ext>
            </p:extLst>
          </p:nvPr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5792"/>
              </p:ext>
            </p:extLst>
          </p:nvPr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7D5B7-B459-4D28-A3BF-CC4058733B8D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7DB7A6-1E8A-48E6-BFC0-95B9589C95C6}"/>
              </a:ext>
            </a:extLst>
          </p:cNvPr>
          <p:cNvGrpSpPr/>
          <p:nvPr/>
        </p:nvGrpSpPr>
        <p:grpSpPr>
          <a:xfrm>
            <a:off x="2467281" y="4924526"/>
            <a:ext cx="1407216" cy="1878330"/>
            <a:chOff x="1918108" y="4884421"/>
            <a:chExt cx="1407216" cy="187833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2DC5DD8-90C7-4AE2-B6F9-E600E1F57883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886BFA-CD2F-4AA0-B9D0-033EEAAADFD5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EF0C81-BFA0-4F5E-B746-B16AA0797D3C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B72B96-3C42-4CAE-8A82-34C1E1CF6866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2234C-0D23-41A4-B6D5-A66DE6F775B9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C3F1E7D-9209-4C34-B82E-1DD819C64CA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1696B9-4F25-49E2-AD1A-377880A6D23D}"/>
              </a:ext>
            </a:extLst>
          </p:cNvPr>
          <p:cNvGrpSpPr/>
          <p:nvPr/>
        </p:nvGrpSpPr>
        <p:grpSpPr>
          <a:xfrm>
            <a:off x="3951495" y="4927135"/>
            <a:ext cx="1407216" cy="1878330"/>
            <a:chOff x="1918108" y="4884421"/>
            <a:chExt cx="1407216" cy="187833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B1A2B-9A8C-44D0-8696-5E9C554F505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8ADD04-D299-4E14-9640-779DCACBA9C8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B0338C-B425-467C-AFFB-689EA23ED54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EA5248-D4ED-46D0-BBF8-0B8BA67FCE9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590AFB-2BAC-46DC-A51A-D411F2F8495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28FC2E-1DE5-4FEF-A071-F668A9A56F5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D44BB6-96DC-4A4E-8DB1-0EA3A3E6FE19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DCA4E1-5AC9-4265-8502-E5CCD28DB668}"/>
              </a:ext>
            </a:extLst>
          </p:cNvPr>
          <p:cNvGrpSpPr/>
          <p:nvPr/>
        </p:nvGrpSpPr>
        <p:grpSpPr>
          <a:xfrm>
            <a:off x="5468143" y="4917279"/>
            <a:ext cx="1407216" cy="1878330"/>
            <a:chOff x="1918108" y="4884421"/>
            <a:chExt cx="1407216" cy="187833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604B7F-ADA2-4F64-B50F-2BD1CE98F5B1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4D0AD5-4B15-4C0D-B2CD-5A7C533B3F3D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7FEA2AB-902C-40D0-87D2-0728ADA2982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2AAF04-1B33-4472-AC54-38955B6F286C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84E46A-3F70-48C6-B774-E93C405EFAA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4ADF9CD-5910-41C7-A157-E5D04018B6F0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39555C-B243-4D0D-B7C8-1605D254FFE7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6297B3-26EF-46A7-90E3-0252031927F8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B937D6A-5083-4B53-B82C-ECA61859D043}"/>
              </a:ext>
            </a:extLst>
          </p:cNvPr>
          <p:cNvGrpSpPr/>
          <p:nvPr/>
        </p:nvGrpSpPr>
        <p:grpSpPr>
          <a:xfrm>
            <a:off x="6961061" y="4917279"/>
            <a:ext cx="1407216" cy="1878330"/>
            <a:chOff x="1918108" y="4884421"/>
            <a:chExt cx="1407216" cy="187833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B5A756-7AD5-4B6E-8652-D448C4FC46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F3C3CA7-CD42-4483-8352-BB758312339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3D899D-3CF0-408A-815E-320D91D671F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1D399E4-13E5-4ED6-8FD6-14694A160F8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5C8B1E1-A076-4B5A-BA0D-BE29BDF5C7B1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B7F237-2F97-41CF-B434-F48962DB0547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F532F39-70F9-451F-942F-0574A3AEF19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5F821CA-D5C9-4D81-94B7-70F8A2D45D9D}"/>
              </a:ext>
            </a:extLst>
          </p:cNvPr>
          <p:cNvSpPr/>
          <p:nvPr/>
        </p:nvSpPr>
        <p:spPr>
          <a:xfrm>
            <a:off x="7271398" y="5112132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651347C-35F7-4823-AACC-F454C7090C0A}"/>
              </a:ext>
            </a:extLst>
          </p:cNvPr>
          <p:cNvGrpSpPr/>
          <p:nvPr/>
        </p:nvGrpSpPr>
        <p:grpSpPr>
          <a:xfrm>
            <a:off x="8441771" y="4917279"/>
            <a:ext cx="1407216" cy="1878330"/>
            <a:chOff x="1918108" y="4884421"/>
            <a:chExt cx="1407216" cy="187833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5DC293E-C3D8-4F37-89FC-DF9500B8F0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FE1E82B-BB3D-4472-ADDD-F3BBD55C85D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F310F8E-4FF0-4215-BB97-00B8AB0A2D9C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5B61ED3-4DD5-415B-A4C2-37C4E7E5F21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E118E4C-35A8-497B-A845-0F78F6DC9DD4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58D589B-5808-4970-BD6C-7C2877E3546B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015124-D867-42D8-902F-8252159104C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9086EEB-95CB-463C-A86E-10EF3783C234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1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4718491" y="4901792"/>
            <a:ext cx="1407216" cy="1878330"/>
            <a:chOff x="1918108" y="4884421"/>
            <a:chExt cx="1407216" cy="187833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6315126" y="4901792"/>
            <a:ext cx="1407216" cy="1878330"/>
            <a:chOff x="1918108" y="4884421"/>
            <a:chExt cx="1407216" cy="187833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849740" y="4888466"/>
            <a:ext cx="1407216" cy="1878330"/>
            <a:chOff x="1918108" y="4884421"/>
            <a:chExt cx="1407216" cy="187833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898238-9923-4BA8-8F5D-3638F7D3266B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4E07C-B76A-42A7-A0B4-623CDF499230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CE8E3B2-D4D1-49E2-9350-9AB6AA2CBEC6}"/>
              </a:ext>
            </a:extLst>
          </p:cNvPr>
          <p:cNvGrpSpPr/>
          <p:nvPr/>
        </p:nvGrpSpPr>
        <p:grpSpPr>
          <a:xfrm>
            <a:off x="3183142" y="4893216"/>
            <a:ext cx="1407216" cy="1878330"/>
            <a:chOff x="1918108" y="4884421"/>
            <a:chExt cx="1407216" cy="187833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3D0270A-E67D-4190-AC8A-EC67D638DBD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D2E8FA-85FF-4127-8EA1-BB669332FF7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A483FBC-1A7D-472E-BDE1-4C20B484609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9D29CBE-B1D5-4C8D-A618-A82B814AF17E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768D7CA-7D97-42DF-A6D8-26C7E4F2DF6E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ECE80B3-1287-4972-8005-514F2964A431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2ED904-F29F-4811-945C-C76E3E10872E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470F39-DB92-46A9-86CF-69A7DA805B48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3987865" y="5013791"/>
            <a:ext cx="1407216" cy="1671589"/>
            <a:chOff x="1918108" y="4884421"/>
            <a:chExt cx="1407216" cy="1671589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67154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25362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50"/>
              <a:ext cx="676700" cy="2738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5529070" y="5094296"/>
            <a:ext cx="1407216" cy="1697336"/>
            <a:chOff x="1918108" y="4884421"/>
            <a:chExt cx="1407216" cy="169733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69733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26553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50"/>
              <a:ext cx="676700" cy="28576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063684" y="5080970"/>
            <a:ext cx="1407216" cy="1710662"/>
            <a:chOff x="1918108" y="4884421"/>
            <a:chExt cx="1407216" cy="171066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7106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27885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50"/>
              <a:ext cx="676700" cy="29909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AEC32D-A155-4236-BB5E-442B178A96BA}"/>
              </a:ext>
            </a:extLst>
          </p:cNvPr>
          <p:cNvGrpSpPr/>
          <p:nvPr/>
        </p:nvGrpSpPr>
        <p:grpSpPr>
          <a:xfrm>
            <a:off x="2691689" y="2209660"/>
            <a:ext cx="1407216" cy="1486548"/>
            <a:chOff x="1918108" y="5072027"/>
            <a:chExt cx="1407216" cy="14865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9D3D08-2697-4088-B218-DD22CEE33C71}"/>
                </a:ext>
              </a:extLst>
            </p:cNvPr>
            <p:cNvSpPr/>
            <p:nvPr/>
          </p:nvSpPr>
          <p:spPr>
            <a:xfrm>
              <a:off x="1918108" y="5072027"/>
              <a:ext cx="1407216" cy="14865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86A0A8-F467-4372-A102-47703F1D896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74A6AC-FB6C-4D97-8540-E691B65B3B20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D36032-F22D-4F6B-8B2E-981BDDCE1F6E}"/>
                </a:ext>
              </a:extLst>
            </p:cNvPr>
            <p:cNvSpPr/>
            <p:nvPr/>
          </p:nvSpPr>
          <p:spPr>
            <a:xfrm>
              <a:off x="1929538" y="6302381"/>
              <a:ext cx="598911" cy="24302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9F855D-297F-4010-A6A2-EBA3D3B237FF}"/>
                </a:ext>
              </a:extLst>
            </p:cNvPr>
            <p:cNvSpPr/>
            <p:nvPr/>
          </p:nvSpPr>
          <p:spPr>
            <a:xfrm>
              <a:off x="2574764" y="6282149"/>
              <a:ext cx="676700" cy="2632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ED7854-57E2-43DB-B3EC-5C748096437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449908-2B90-40EF-9CE6-65DA6F6BD850}"/>
              </a:ext>
            </a:extLst>
          </p:cNvPr>
          <p:cNvGrpSpPr/>
          <p:nvPr/>
        </p:nvGrpSpPr>
        <p:grpSpPr>
          <a:xfrm>
            <a:off x="4175903" y="2205066"/>
            <a:ext cx="1407216" cy="1491143"/>
            <a:chOff x="1918108" y="5064823"/>
            <a:chExt cx="1407216" cy="14911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CDF49E-693B-45FE-AE6F-EAA537B9D46F}"/>
                </a:ext>
              </a:extLst>
            </p:cNvPr>
            <p:cNvSpPr/>
            <p:nvPr/>
          </p:nvSpPr>
          <p:spPr>
            <a:xfrm>
              <a:off x="1918108" y="5064823"/>
              <a:ext cx="1407216" cy="14911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0906B8-09AB-405B-B349-FADBB1C4986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5C318E9-37DE-427E-B77C-91A8F203A894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97BCE95-5D81-4B2D-916F-062E30BD9006}"/>
                </a:ext>
              </a:extLst>
            </p:cNvPr>
            <p:cNvSpPr/>
            <p:nvPr/>
          </p:nvSpPr>
          <p:spPr>
            <a:xfrm>
              <a:off x="1929538" y="6302381"/>
              <a:ext cx="598911" cy="240416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90CB0C-33E1-4931-B9A4-44B0570FEA5B}"/>
                </a:ext>
              </a:extLst>
            </p:cNvPr>
            <p:cNvSpPr/>
            <p:nvPr/>
          </p:nvSpPr>
          <p:spPr>
            <a:xfrm>
              <a:off x="2574764" y="6282150"/>
              <a:ext cx="676700" cy="26064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71EBA39-9597-4BD1-94C2-118205F78DB6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458023-262F-46F2-9DDF-787BB1A3CCF4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08FAF0-822D-4CD7-A0D8-82D6C6E7FD72}"/>
              </a:ext>
            </a:extLst>
          </p:cNvPr>
          <p:cNvGrpSpPr/>
          <p:nvPr/>
        </p:nvGrpSpPr>
        <p:grpSpPr>
          <a:xfrm>
            <a:off x="5692551" y="2189932"/>
            <a:ext cx="1407216" cy="1493109"/>
            <a:chOff x="1918108" y="5059545"/>
            <a:chExt cx="1407216" cy="149310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A8ECDD-8039-4974-9077-692A858B2AC7}"/>
                </a:ext>
              </a:extLst>
            </p:cNvPr>
            <p:cNvSpPr/>
            <p:nvPr/>
          </p:nvSpPr>
          <p:spPr>
            <a:xfrm>
              <a:off x="1918108" y="5059545"/>
              <a:ext cx="1407216" cy="14931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0722B3-405D-4A37-9B68-F3F7B3951C8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2C0626-8546-41D5-9699-6AA93D12B90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08CC40-A264-46C2-999B-4550EDF0A28E}"/>
                </a:ext>
              </a:extLst>
            </p:cNvPr>
            <p:cNvSpPr/>
            <p:nvPr/>
          </p:nvSpPr>
          <p:spPr>
            <a:xfrm>
              <a:off x="1929538" y="6302381"/>
              <a:ext cx="598911" cy="25027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A939BC-5485-4F8C-83F0-05F68339D1C6}"/>
                </a:ext>
              </a:extLst>
            </p:cNvPr>
            <p:cNvSpPr/>
            <p:nvPr/>
          </p:nvSpPr>
          <p:spPr>
            <a:xfrm>
              <a:off x="2574764" y="6282150"/>
              <a:ext cx="676700" cy="27050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CB20BC5-F27F-4262-ADD8-F00B160DB00D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0C725F-D69C-4DB1-80E7-D4CA0F781C2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CF32B74-A58D-4526-AAEE-3ABBFD63EEBD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D32F35-293E-455E-9F30-E35FE03C63C7}"/>
              </a:ext>
            </a:extLst>
          </p:cNvPr>
          <p:cNvGrpSpPr/>
          <p:nvPr/>
        </p:nvGrpSpPr>
        <p:grpSpPr>
          <a:xfrm>
            <a:off x="7185469" y="2189932"/>
            <a:ext cx="1407216" cy="1506277"/>
            <a:chOff x="1918108" y="5059545"/>
            <a:chExt cx="1407216" cy="150627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7A3449-11A4-4AA9-B0D9-148540CEF61B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1339D7F-79CF-4DC2-B8EF-7EE269FEBDD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7D2A99-FCB6-4692-9CAF-0F76BF366E7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312ABF-5BB4-4E99-94CC-B5E271EF6686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B2626-CFEA-4C89-8F17-6B34376A1E8F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19C5A9-1176-41FC-97F9-7D80B3579E34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444C9F-E83B-41D5-9146-69AD4EFC434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94B1079-46C8-4DD3-B823-D4C7A42E24FE}"/>
              </a:ext>
            </a:extLst>
          </p:cNvPr>
          <p:cNvSpPr/>
          <p:nvPr/>
        </p:nvSpPr>
        <p:spPr>
          <a:xfrm>
            <a:off x="7495806" y="2209660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786347F-6561-4C65-A701-31A71744B805}"/>
              </a:ext>
            </a:extLst>
          </p:cNvPr>
          <p:cNvGrpSpPr/>
          <p:nvPr/>
        </p:nvGrpSpPr>
        <p:grpSpPr>
          <a:xfrm>
            <a:off x="8666179" y="2189932"/>
            <a:ext cx="1407216" cy="1506277"/>
            <a:chOff x="1918108" y="5059545"/>
            <a:chExt cx="1407216" cy="150627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5CCBB7-2383-4400-814B-5E56A0D56BAC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8B730B-4950-4C32-BA21-48AC9EE3979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F65692-AB6A-41CB-806B-0A200BDD1EEF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26317B1-6831-42DC-8A39-3D54B0714B6C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7AD293A-FEB0-4000-998D-F90046070E60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6C3CEAB-93DF-4135-87B1-B7DF594F4A63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DD41062-BFC9-447C-865B-E67C242A8FF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E6506FF-311A-4B05-856B-364AEC2211AE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3E56CCA-003F-4958-93FA-0B19723685B6}"/>
              </a:ext>
            </a:extLst>
          </p:cNvPr>
          <p:cNvSpPr/>
          <p:nvPr/>
        </p:nvSpPr>
        <p:spPr>
          <a:xfrm>
            <a:off x="1702961" y="197848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81999AA-103A-42EB-A365-2C8197FDF0CD}"/>
              </a:ext>
            </a:extLst>
          </p:cNvPr>
          <p:cNvSpPr txBox="1"/>
          <p:nvPr/>
        </p:nvSpPr>
        <p:spPr>
          <a:xfrm>
            <a:off x="9054787" y="26857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63D0-C6A9-45BF-9523-0D78B6B7D0BC}"/>
              </a:ext>
            </a:extLst>
          </p:cNvPr>
          <p:cNvSpPr/>
          <p:nvPr/>
        </p:nvSpPr>
        <p:spPr>
          <a:xfrm>
            <a:off x="4660145" y="1547422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8C8483-EC1A-46A6-A405-334EFDB85212}"/>
              </a:ext>
            </a:extLst>
          </p:cNvPr>
          <p:cNvSpPr/>
          <p:nvPr/>
        </p:nvSpPr>
        <p:spPr>
          <a:xfrm>
            <a:off x="5887213" y="157242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8DC515-B1CB-4799-9A6C-F82A46A2251B}"/>
              </a:ext>
            </a:extLst>
          </p:cNvPr>
          <p:cNvSpPr/>
          <p:nvPr/>
        </p:nvSpPr>
        <p:spPr>
          <a:xfrm>
            <a:off x="6363417" y="157242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7B34F7-EC5B-4B61-B498-3CE17A0D005A}"/>
              </a:ext>
            </a:extLst>
          </p:cNvPr>
          <p:cNvSpPr/>
          <p:nvPr/>
        </p:nvSpPr>
        <p:spPr>
          <a:xfrm>
            <a:off x="8800657" y="1567863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E60DBA2-BBC4-4B09-B143-8EE901A4EA59}"/>
              </a:ext>
            </a:extLst>
          </p:cNvPr>
          <p:cNvSpPr/>
          <p:nvPr/>
        </p:nvSpPr>
        <p:spPr>
          <a:xfrm>
            <a:off x="9276861" y="1567863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888340-750D-4814-A850-C8E9B88680E9}"/>
              </a:ext>
            </a:extLst>
          </p:cNvPr>
          <p:cNvSpPr/>
          <p:nvPr/>
        </p:nvSpPr>
        <p:spPr>
          <a:xfrm>
            <a:off x="9280855" y="1157947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22A4577-0C4B-4108-8257-C3673B192156}"/>
              </a:ext>
            </a:extLst>
          </p:cNvPr>
          <p:cNvSpPr/>
          <p:nvPr/>
        </p:nvSpPr>
        <p:spPr>
          <a:xfrm>
            <a:off x="4512351" y="4101539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5220863-86AC-488C-8F2D-99594E9B7415}"/>
              </a:ext>
            </a:extLst>
          </p:cNvPr>
          <p:cNvSpPr/>
          <p:nvPr/>
        </p:nvSpPr>
        <p:spPr>
          <a:xfrm>
            <a:off x="4035809" y="456505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D17C7F8-C43E-4BD3-860C-CA0730DF5A9F}"/>
              </a:ext>
            </a:extLst>
          </p:cNvPr>
          <p:cNvSpPr/>
          <p:nvPr/>
        </p:nvSpPr>
        <p:spPr>
          <a:xfrm>
            <a:off x="4512013" y="456505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C31B336-40A7-48C4-93C6-6CFBB041E4F6}"/>
              </a:ext>
            </a:extLst>
          </p:cNvPr>
          <p:cNvSpPr/>
          <p:nvPr/>
        </p:nvSpPr>
        <p:spPr>
          <a:xfrm>
            <a:off x="5004612" y="4554578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BEAC3C2-FDA7-4778-858F-64A20AE76E67}"/>
              </a:ext>
            </a:extLst>
          </p:cNvPr>
          <p:cNvSpPr/>
          <p:nvPr/>
        </p:nvSpPr>
        <p:spPr>
          <a:xfrm>
            <a:off x="7093787" y="4668070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6DA7E61-4581-4309-8E57-2BC62D51714B}"/>
              </a:ext>
            </a:extLst>
          </p:cNvPr>
          <p:cNvSpPr/>
          <p:nvPr/>
        </p:nvSpPr>
        <p:spPr>
          <a:xfrm>
            <a:off x="7576729" y="4668070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68EAFDE-FC13-456B-99D8-22AD1C9146CE}"/>
              </a:ext>
            </a:extLst>
          </p:cNvPr>
          <p:cNvSpPr/>
          <p:nvPr/>
        </p:nvSpPr>
        <p:spPr>
          <a:xfrm>
            <a:off x="7576729" y="425815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1CF3704-BB32-47D0-AFA3-2066619E282D}"/>
              </a:ext>
            </a:extLst>
          </p:cNvPr>
          <p:cNvSpPr/>
          <p:nvPr/>
        </p:nvSpPr>
        <p:spPr>
          <a:xfrm>
            <a:off x="8062590" y="465758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06E9C0-7BD1-4E66-9AD0-D8A21904AE4A}"/>
              </a:ext>
            </a:extLst>
          </p:cNvPr>
          <p:cNvSpPr/>
          <p:nvPr/>
        </p:nvSpPr>
        <p:spPr>
          <a:xfrm>
            <a:off x="7576729" y="381952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A05F5-41F9-42BD-8B24-FFA1FFC4784D}"/>
              </a:ext>
            </a:extLst>
          </p:cNvPr>
          <p:cNvCxnSpPr>
            <a:stCxn id="132" idx="0"/>
            <a:endCxn id="134" idx="2"/>
          </p:cNvCxnSpPr>
          <p:nvPr/>
        </p:nvCxnSpPr>
        <p:spPr>
          <a:xfrm flipV="1">
            <a:off x="9470978" y="1478234"/>
            <a:ext cx="3994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0396E6-97F0-4787-9649-943724F05ABB}"/>
              </a:ext>
            </a:extLst>
          </p:cNvPr>
          <p:cNvCxnSpPr>
            <a:stCxn id="148" idx="0"/>
            <a:endCxn id="137" idx="2"/>
          </p:cNvCxnSpPr>
          <p:nvPr/>
        </p:nvCxnSpPr>
        <p:spPr>
          <a:xfrm flipV="1">
            <a:off x="4706130" y="4421826"/>
            <a:ext cx="338" cy="14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6E3AC9D-7CB9-45C7-9046-DFEB386DC312}"/>
              </a:ext>
            </a:extLst>
          </p:cNvPr>
          <p:cNvCxnSpPr>
            <a:cxnSpLocks/>
            <a:stCxn id="151" idx="0"/>
            <a:endCxn id="152" idx="2"/>
          </p:cNvCxnSpPr>
          <p:nvPr/>
        </p:nvCxnSpPr>
        <p:spPr>
          <a:xfrm flipV="1">
            <a:off x="7770846" y="4578441"/>
            <a:ext cx="0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E6134E-BC66-48E8-850B-61BA68E0210C}"/>
              </a:ext>
            </a:extLst>
          </p:cNvPr>
          <p:cNvCxnSpPr>
            <a:cxnSpLocks/>
            <a:stCxn id="152" idx="0"/>
            <a:endCxn id="154" idx="2"/>
          </p:cNvCxnSpPr>
          <p:nvPr/>
        </p:nvCxnSpPr>
        <p:spPr>
          <a:xfrm flipV="1">
            <a:off x="7770846" y="4139811"/>
            <a:ext cx="0" cy="11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697480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32788</TotalTime>
  <Words>1680</Words>
  <Application>Microsoft Office PowerPoint</Application>
  <PresentationFormat>Widescreen</PresentationFormat>
  <Paragraphs>526</Paragraphs>
  <Slides>29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Garamond</vt:lpstr>
      <vt:lpstr>Office Theme</vt:lpstr>
      <vt:lpstr> Scope</vt:lpstr>
      <vt:lpstr>PowerPoint Presentation</vt:lpstr>
      <vt:lpstr>PowerPoint Presentation</vt:lpstr>
      <vt:lpstr>PowerPoint Presentation</vt:lpstr>
      <vt:lpstr>Outline Today’s Lecture - Scope</vt:lpstr>
      <vt:lpstr>PowerPoint Presentation</vt:lpstr>
      <vt:lpstr>PowerPoint Presentation</vt:lpstr>
      <vt:lpstr>PowerPoint Presentation</vt:lpstr>
      <vt:lpstr>Outline Today’s Lecture - Scope</vt:lpstr>
      <vt:lpstr>When Does the Parser Fail? LL(1) and SLR Language Limits</vt:lpstr>
      <vt:lpstr>When Running The Parser Fails LL(1) and SLR Language Limits</vt:lpstr>
      <vt:lpstr>When Does the Parser Fail? LL(1) and SLR Language Limits</vt:lpstr>
      <vt:lpstr>Bottom-Up SDT LL(1) and SLR Language Limits</vt:lpstr>
      <vt:lpstr>That’s all for parsers! Frontend Finished</vt:lpstr>
      <vt:lpstr>PowerPoint Presentation</vt:lpstr>
      <vt:lpstr>Outline Today’s Lecture - Scope</vt:lpstr>
      <vt:lpstr>Compilers: A Delicious Medley of CS Today’s Lecture - Scope</vt:lpstr>
      <vt:lpstr>Language Design Today’s Lecture - Scope</vt:lpstr>
      <vt:lpstr>Syntax vs Semantics Semantic Analysis</vt:lpstr>
      <vt:lpstr>Goals Semantic Analysis</vt:lpstr>
      <vt:lpstr>Respecting Program Semantics Semantic Analysis</vt:lpstr>
      <vt:lpstr>Scope Semantic Analysis</vt:lpstr>
      <vt:lpstr>Scope: A Language Feature Semantic Analysis</vt:lpstr>
      <vt:lpstr>Kinds of Scope Scope Decisions</vt:lpstr>
      <vt:lpstr>Forward Reference Scope Decisions</vt:lpstr>
      <vt:lpstr>Variable Shadowing Scope Decisions</vt:lpstr>
      <vt:lpstr>Scope Kind &amp; Shadowing Scope Decisions</vt:lpstr>
      <vt:lpstr>Overloading Scope Decisions</vt:lpstr>
      <vt:lpstr>Our Scope Decisions Scope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750</cp:revision>
  <cp:lastPrinted>2018-08-29T18:10:22Z</cp:lastPrinted>
  <dcterms:created xsi:type="dcterms:W3CDTF">2018-07-19T03:57:05Z</dcterms:created>
  <dcterms:modified xsi:type="dcterms:W3CDTF">2023-02-16T21:03:09Z</dcterms:modified>
</cp:coreProperties>
</file>