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973" r:id="rId2"/>
    <p:sldId id="972" r:id="rId3"/>
    <p:sldId id="257" r:id="rId4"/>
    <p:sldId id="967" r:id="rId5"/>
    <p:sldId id="963" r:id="rId6"/>
    <p:sldId id="643" r:id="rId7"/>
    <p:sldId id="644" r:id="rId8"/>
    <p:sldId id="975" r:id="rId9"/>
    <p:sldId id="976" r:id="rId10"/>
    <p:sldId id="964" r:id="rId11"/>
    <p:sldId id="965" r:id="rId12"/>
    <p:sldId id="966" r:id="rId13"/>
    <p:sldId id="939" r:id="rId14"/>
    <p:sldId id="941" r:id="rId15"/>
    <p:sldId id="942" r:id="rId16"/>
    <p:sldId id="664" r:id="rId17"/>
    <p:sldId id="943" r:id="rId18"/>
    <p:sldId id="953" r:id="rId19"/>
    <p:sldId id="940" r:id="rId20"/>
    <p:sldId id="948" r:id="rId21"/>
    <p:sldId id="652" r:id="rId22"/>
    <p:sldId id="520" r:id="rId23"/>
    <p:sldId id="521" r:id="rId24"/>
    <p:sldId id="522" r:id="rId25"/>
    <p:sldId id="523" r:id="rId26"/>
    <p:sldId id="945" r:id="rId27"/>
    <p:sldId id="946" r:id="rId28"/>
    <p:sldId id="971" r:id="rId29"/>
    <p:sldId id="944" r:id="rId30"/>
    <p:sldId id="527" r:id="rId31"/>
    <p:sldId id="968" r:id="rId32"/>
    <p:sldId id="528" r:id="rId33"/>
    <p:sldId id="937" r:id="rId34"/>
    <p:sldId id="974" r:id="rId35"/>
    <p:sldId id="93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408" y="2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2-25T21:07:01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24079 14902 0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2-25T21:33:15.40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17805 9036 0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94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1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84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09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53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72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49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 Systems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944" y="1699469"/>
            <a:ext cx="8408258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Give an example of a C program that uses type coercion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BD93B7-5D1F-4F68-8083-892499CB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Strongly-Typed vs Weakly-Typed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2043112" y="1493838"/>
            <a:ext cx="41273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Colloquial classification of a language’s type system</a:t>
            </a:r>
          </a:p>
          <a:p>
            <a:r>
              <a:rPr lang="en-US" sz="2400" dirty="0"/>
              <a:t>Degree to which type errors are allowed to happen at runtime</a:t>
            </a:r>
          </a:p>
          <a:p>
            <a:r>
              <a:rPr lang="en-US" sz="2400" dirty="0"/>
              <a:t>Continuum without precise definitions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8B833-9CBD-4426-B886-C537BBE4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2590800"/>
            <a:ext cx="317629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1E5A9E1-EE69-4FF4-81D0-5A154486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Safety</a:t>
            </a:r>
            <a:br>
              <a:rPr lang="en-US" sz="500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1981200" y="1493838"/>
            <a:ext cx="53671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Has a precise definition</a:t>
            </a:r>
          </a:p>
          <a:p>
            <a:pPr lvl="1"/>
            <a:r>
              <a:rPr lang="en-US"/>
              <a:t>All successful operations must be allowed by the type system</a:t>
            </a:r>
          </a:p>
          <a:p>
            <a:r>
              <a:rPr lang="en-US"/>
              <a:t>Java was explicitly designed to be type safe</a:t>
            </a:r>
          </a:p>
          <a:p>
            <a:pPr lvl="1"/>
            <a:r>
              <a:rPr lang="en-US"/>
              <a:t>A variable of some type can only be used as that type without causing an error</a:t>
            </a:r>
          </a:p>
          <a:p>
            <a:r>
              <a:rPr lang="en-US"/>
              <a:t>C is very much not type safe</a:t>
            </a:r>
          </a:p>
          <a:p>
            <a:r>
              <a:rPr lang="en-US"/>
              <a:t>C++ isn’t either but it is safer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79438-2582-4CDE-8089-8C47955F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22" y="2529443"/>
            <a:ext cx="2660028" cy="199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295150-7644-4E2D-BA0E-2D7484C4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Safety Violations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Enforcement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E767-4D2C-475B-BED8-E315AFC9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</a:t>
            </a:r>
          </a:p>
          <a:p>
            <a:pPr marL="0" indent="0">
              <a:buNone/>
            </a:pPr>
            <a:r>
              <a:rPr lang="en-US" dirty="0"/>
              <a:t>Format specifier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(“%s”, 1);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Memory safety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big{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int a[1000000];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struct big * b = malloc(1);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DDB700-CD20-4352-A8DF-F2272C71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60020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C++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Unchecked casts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T1 { char a 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T2 { int b };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T1 * myT1 = new T1();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T2 * myT2 = new T2();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myT1 = (T1*)myT2;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E8EC0F-2EA7-4B6B-9513-71122CEF3F9D}"/>
              </a:ext>
            </a:extLst>
          </p:cNvPr>
          <p:cNvCxnSpPr/>
          <p:nvPr/>
        </p:nvCxnSpPr>
        <p:spPr>
          <a:xfrm>
            <a:off x="6248400" y="1417638"/>
            <a:ext cx="0" cy="47545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0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Research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19" name="Picture 18" descr="Image result for detour">
            <a:extLst>
              <a:ext uri="{FF2B5EF4-FFF2-40B4-BE49-F238E27FC236}">
                <a16:creationId xmlns:a16="http://schemas.microsoft.com/office/drawing/2014/main" id="{330DA173-7245-4B50-AF5B-EC7BB127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896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7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Research on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05" y="1699469"/>
            <a:ext cx="6056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huge topic in and of itself</a:t>
            </a:r>
          </a:p>
          <a:p>
            <a:r>
              <a:rPr lang="en-US" dirty="0"/>
              <a:t>Some CS </a:t>
            </a:r>
            <a:r>
              <a:rPr lang="en-US" dirty="0" err="1"/>
              <a:t>Deparments</a:t>
            </a:r>
            <a:r>
              <a:rPr lang="en-US" dirty="0"/>
              <a:t> have a “PLT” focus: “Programming Languages and Types”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FAFCD-8B8C-48E8-BB5C-211DB4314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30" y="1398638"/>
            <a:ext cx="3725928" cy="4953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8A9E9E2E-BA51-35BF-52E6-B2E2F286D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9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Refinement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131" y="1699469"/>
            <a:ext cx="8377563" cy="4351338"/>
          </a:xfrm>
        </p:spPr>
        <p:txBody>
          <a:bodyPr>
            <a:normAutofit/>
          </a:bodyPr>
          <a:lstStyle/>
          <a:p>
            <a:r>
              <a:rPr lang="en-US" dirty="0"/>
              <a:t>A type enhanced with a predicate which must hold for any element of that type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imagine enhancing a type system with annotations for all kinds of properties</a:t>
            </a:r>
          </a:p>
          <a:p>
            <a:pPr lvl="1"/>
            <a:r>
              <a:rPr lang="en-US" dirty="0"/>
              <a:t>Single-use variable</a:t>
            </a:r>
          </a:p>
          <a:p>
            <a:pPr lvl="1"/>
            <a:r>
              <a:rPr lang="en-US" dirty="0"/>
              <a:t>High security/low security (non-interference)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5357-141D-4995-95BA-F386A3CC9C4A}"/>
                  </a:ext>
                </a:extLst>
              </p:cNvPr>
              <p:cNvSpPr txBox="1"/>
              <p:nvPr/>
            </p:nvSpPr>
            <p:spPr>
              <a:xfrm>
                <a:off x="2789953" y="2710842"/>
                <a:ext cx="691689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%2=0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D5357-141D-4995-95BA-F386A3CC9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53" y="2710842"/>
                <a:ext cx="691689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31804627-3277-6025-023B-52BB3C8D6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BDA1-3D3A-4C75-9C3D-F5B4B102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810000" cy="4525963"/>
          </a:xfrm>
        </p:spPr>
        <p:txBody>
          <a:bodyPr/>
          <a:lstStyle/>
          <a:p>
            <a:r>
              <a:rPr lang="en-US" dirty="0"/>
              <a:t>A huge topic in and of itself</a:t>
            </a:r>
          </a:p>
          <a:p>
            <a:pPr lvl="1"/>
            <a:r>
              <a:rPr lang="en-US" dirty="0"/>
              <a:t>Some CS Departments have a “PLT” focus: “Programming Languages and Types”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4D53-3BA9-42CA-982C-0A7101B70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71600"/>
            <a:ext cx="3725928" cy="4953000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1DDD1-ABD0-49E8-8BA7-32F152DB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15" y="1371601"/>
            <a:ext cx="6438900" cy="2333625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7D8A8-2529-4105-BF9D-3705AF7C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18" y="2074409"/>
            <a:ext cx="7477125" cy="4429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04C1ACA-C79F-4CBD-8DBC-632AEF6CA249}"/>
              </a:ext>
            </a:extLst>
          </p:cNvPr>
          <p:cNvGrpSpPr/>
          <p:nvPr/>
        </p:nvGrpSpPr>
        <p:grpSpPr>
          <a:xfrm>
            <a:off x="2706929" y="1219201"/>
            <a:ext cx="6318941" cy="4839327"/>
            <a:chOff x="1182928" y="1219200"/>
            <a:chExt cx="6318941" cy="48393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9B2D6F-D82A-4082-8F0E-8FAE5DBD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859" y="1611603"/>
              <a:ext cx="4471819" cy="42189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02EEBF-3395-460B-90F7-A99D8B48E2A3}"/>
                </a:ext>
              </a:extLst>
            </p:cNvPr>
            <p:cNvSpPr txBox="1"/>
            <p:nvPr/>
          </p:nvSpPr>
          <p:spPr>
            <a:xfrm>
              <a:off x="1182928" y="4466272"/>
              <a:ext cx="12554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92EEA9-468F-4A2C-AC12-CE8D3B6CE441}"/>
                </a:ext>
              </a:extLst>
            </p:cNvPr>
            <p:cNvSpPr txBox="1"/>
            <p:nvPr/>
          </p:nvSpPr>
          <p:spPr>
            <a:xfrm>
              <a:off x="6781800" y="1219200"/>
              <a:ext cx="72006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BF81CA-219C-49DE-B1D9-A373955617BC}"/>
                </a:ext>
              </a:extLst>
            </p:cNvPr>
            <p:cNvSpPr txBox="1"/>
            <p:nvPr/>
          </p:nvSpPr>
          <p:spPr>
            <a:xfrm>
              <a:off x="6193165" y="4581199"/>
              <a:ext cx="72006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0" dirty="0"/>
                <a:t>?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74E2D98-DA74-46D4-893B-8C7A3FD68311}"/>
              </a:ext>
            </a:extLst>
          </p:cNvPr>
          <p:cNvSpPr txBox="1">
            <a:spLocks/>
          </p:cNvSpPr>
          <p:nvPr/>
        </p:nvSpPr>
        <p:spPr>
          <a:xfrm>
            <a:off x="2152650" y="8043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More Research on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pic>
        <p:nvPicPr>
          <p:cNvPr id="2" name="Picture 1" descr="Image result for detour">
            <a:extLst>
              <a:ext uri="{FF2B5EF4-FFF2-40B4-BE49-F238E27FC236}">
                <a16:creationId xmlns:a16="http://schemas.microsoft.com/office/drawing/2014/main" id="{1297F26F-ACBF-B1B1-B428-2EF8BB3B1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215505-A7A6-4A3E-8FDD-74AB6E52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Piggybacking on Type Checking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181345" cy="4351338"/>
          </a:xfrm>
        </p:spPr>
        <p:txBody>
          <a:bodyPr>
            <a:normAutofit/>
          </a:bodyPr>
          <a:lstStyle/>
          <a:p>
            <a:r>
              <a:rPr lang="en-US" dirty="0"/>
              <a:t>Type checking is a good place to get extra programmer hints:</a:t>
            </a:r>
          </a:p>
          <a:p>
            <a:pPr lvl="1">
              <a:buFontTx/>
              <a:buChar char="-"/>
            </a:pPr>
            <a:r>
              <a:rPr lang="en-US" dirty="0"/>
              <a:t>Programmers are already familiar with typing logic</a:t>
            </a:r>
          </a:p>
          <a:p>
            <a:pPr lvl="1">
              <a:buFontTx/>
              <a:buChar char="-"/>
            </a:pPr>
            <a:r>
              <a:rPr lang="en-US" dirty="0"/>
              <a:t>The analysis is already well-formulated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343924-6A81-40B0-A1FE-1D014DF1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981200"/>
            <a:ext cx="3048000" cy="3048000"/>
          </a:xfrm>
          <a:prstGeom prst="rect">
            <a:avLst/>
          </a:prstGeom>
        </p:spPr>
      </p:pic>
      <p:pic>
        <p:nvPicPr>
          <p:cNvPr id="7" name="Picture 6" descr="Image result for detour">
            <a:extLst>
              <a:ext uri="{FF2B5EF4-FFF2-40B4-BE49-F238E27FC236}">
                <a16:creationId xmlns:a16="http://schemas.microsoft.com/office/drawing/2014/main" id="{D1B8951E-E377-495F-961B-2994DB0EB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652826" y="237881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9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Formal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End Detour: Done with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Image result for detour">
            <a:extLst>
              <a:ext uri="{FF2B5EF4-FFF2-40B4-BE49-F238E27FC236}">
                <a16:creationId xmlns:a16="http://schemas.microsoft.com/office/drawing/2014/main" id="{97D4863E-6A92-452C-BB02-2C9D8682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4572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Reasons for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Generate appropriate code for operations</a:t>
            </a:r>
          </a:p>
          <a:p>
            <a:pPr marL="0" indent="0">
              <a:buNone/>
            </a:pPr>
            <a:r>
              <a:rPr lang="en-US" dirty="0"/>
              <a:t>A + B</a:t>
            </a:r>
          </a:p>
          <a:p>
            <a:pPr lvl="1"/>
            <a:r>
              <a:rPr lang="en-US" dirty="0"/>
              <a:t>String concatenation? Integer addition? Floating-point addition</a:t>
            </a:r>
          </a:p>
          <a:p>
            <a:pPr marL="0" indent="0">
              <a:buNone/>
            </a:pPr>
            <a:r>
              <a:rPr lang="en-US" b="1" dirty="0"/>
              <a:t>Catch runtime errors / security </a:t>
            </a:r>
          </a:p>
          <a:p>
            <a:pPr lvl="1"/>
            <a:r>
              <a:rPr lang="en-US" dirty="0"/>
              <a:t>Make sure operations are sensible </a:t>
            </a:r>
          </a:p>
          <a:p>
            <a:pPr lvl="1"/>
            <a:r>
              <a:rPr lang="en-US" dirty="0"/>
              <a:t>Augment type system with addition checks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80F984-D1BA-434E-8923-3228EF826241}"/>
                  </a:ext>
                </a:extLst>
              </p14:cNvPr>
              <p14:cNvContentPartPr/>
              <p14:nvPr/>
            </p14:nvContentPartPr>
            <p14:xfrm>
              <a:off x="7933800" y="3252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80F984-D1BA-434E-8923-3228EF8262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4440" y="3243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10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98ECA-84E8-D443-AAA6-BC713AFC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P3 ultimate deadline tonight</a:t>
            </a:r>
          </a:p>
          <a:p>
            <a:r>
              <a:rPr lang="en-US" dirty="0"/>
              <a:t>P4 released “Saturday morning”, i.e. Friday @ 11:59 PM + 1 minute</a:t>
            </a:r>
          </a:p>
        </p:txBody>
      </p:sp>
    </p:spTree>
    <p:extLst>
      <p:ext uri="{BB962C8B-B14F-4D97-AF65-F5344CB8AC3E}">
        <p14:creationId xmlns:p14="http://schemas.microsoft.com/office/powerpoint/2010/main" val="237256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Types In Action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52836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 Analysis</a:t>
            </a:r>
          </a:p>
          <a:p>
            <a:r>
              <a:rPr lang="en-US" dirty="0"/>
              <a:t>Assigning types to expressions</a:t>
            </a:r>
          </a:p>
          <a:p>
            <a:r>
              <a:rPr lang="en-US" dirty="0"/>
              <a:t>Flavors:</a:t>
            </a:r>
          </a:p>
          <a:p>
            <a:pPr lvl="1"/>
            <a:r>
              <a:rPr lang="en-US" dirty="0"/>
              <a:t>Type synthesis – get type of an AST node from it’s children</a:t>
            </a:r>
          </a:p>
          <a:p>
            <a:pPr lvl="1"/>
            <a:r>
              <a:rPr lang="en-US" dirty="0"/>
              <a:t>Type inference – get type of an AST node from it’s use context</a:t>
            </a:r>
          </a:p>
          <a:p>
            <a:pPr marL="0" indent="0">
              <a:buNone/>
            </a:pPr>
            <a:r>
              <a:rPr lang="en-US" b="1" dirty="0"/>
              <a:t>Type Checking</a:t>
            </a:r>
          </a:p>
          <a:p>
            <a:r>
              <a:rPr lang="en-US" dirty="0"/>
              <a:t>Ensure that type of a construct is allowed by the type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6A4F8-FB52-4565-90D2-EB3D9C4B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079" y="2541806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B507A8-3C72-48D6-850C-ED580EDE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838" y="2886261"/>
            <a:ext cx="878074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Our Type Checker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1CD11B-FF5D-4A9E-B34C-E5DF4782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Structurally similar to </a:t>
            </a:r>
            <a:r>
              <a:rPr lang="en-US" b="1" dirty="0" err="1"/>
              <a:t>nameAnalysis</a:t>
            </a:r>
            <a:endParaRPr lang="en-US" b="1" dirty="0"/>
          </a:p>
          <a:p>
            <a:r>
              <a:rPr lang="en-US" dirty="0"/>
              <a:t>Historically, intermingled with </a:t>
            </a:r>
            <a:r>
              <a:rPr lang="en-US" dirty="0" err="1"/>
              <a:t>nameAnalysis</a:t>
            </a:r>
            <a:endParaRPr lang="en-US" dirty="0"/>
          </a:p>
          <a:p>
            <a:r>
              <a:rPr lang="en-US" dirty="0"/>
              <a:t>Done as part of AST attribute “decoration” </a:t>
            </a:r>
          </a:p>
          <a:p>
            <a:pPr marL="0" indent="0">
              <a:buNone/>
            </a:pPr>
            <a:r>
              <a:rPr lang="en-US" b="1" dirty="0"/>
              <a:t>Add a </a:t>
            </a:r>
            <a:r>
              <a:rPr lang="en-US" b="1" dirty="0" err="1"/>
              <a:t>typeCheck</a:t>
            </a:r>
            <a:r>
              <a:rPr lang="en-US" b="1" dirty="0"/>
              <a:t> method to AST nodes</a:t>
            </a:r>
          </a:p>
          <a:p>
            <a:r>
              <a:rPr lang="en-US" dirty="0"/>
              <a:t>Recursively walk the AST checking subtypes</a:t>
            </a:r>
          </a:p>
          <a:p>
            <a:pPr lvl="1"/>
            <a:r>
              <a:rPr lang="en-US" dirty="0"/>
              <a:t>“Inside out” analysis</a:t>
            </a:r>
          </a:p>
          <a:p>
            <a:pPr lvl="1"/>
            <a:r>
              <a:rPr lang="en-US" dirty="0"/>
              <a:t>Attach types to nodes</a:t>
            </a:r>
          </a:p>
          <a:p>
            <a:pPr lvl="1"/>
            <a:r>
              <a:rPr lang="en-US" dirty="0"/>
              <a:t>Propagate an error symbol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2F52E06-D4B2-4D5B-8A59-485BB5CA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Binary Operators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Get the type of the LHS </a:t>
            </a:r>
          </a:p>
          <a:p>
            <a:r>
              <a:rPr lang="en-US" dirty="0"/>
              <a:t>Get the type of the RHS</a:t>
            </a:r>
          </a:p>
          <a:p>
            <a:r>
              <a:rPr lang="en-US" dirty="0"/>
              <a:t>Check that the types are compatible for the operator</a:t>
            </a:r>
          </a:p>
          <a:p>
            <a:r>
              <a:rPr lang="en-US" dirty="0"/>
              <a:t>Set the </a:t>
            </a:r>
            <a:r>
              <a:rPr lang="en-US" i="1" dirty="0"/>
              <a:t>kind </a:t>
            </a:r>
            <a:r>
              <a:rPr lang="en-US" dirty="0"/>
              <a:t>of the node be a value</a:t>
            </a:r>
          </a:p>
          <a:p>
            <a:r>
              <a:rPr lang="en-US" dirty="0"/>
              <a:t>Set the </a:t>
            </a:r>
            <a:r>
              <a:rPr lang="en-US" i="1" dirty="0"/>
              <a:t>type </a:t>
            </a:r>
            <a:r>
              <a:rPr lang="en-US" dirty="0"/>
              <a:t>of the node to be the type of the operation’s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PlusNode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39000" y="3821668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38978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75838" y="390953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rhs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15400" y="3821668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20200" y="46598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2557" y="2301697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59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B38A243-7785-4FAE-BA33-4CCB11C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Literals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Cannot be wrong</a:t>
            </a:r>
          </a:p>
          <a:p>
            <a:pPr lvl="1"/>
            <a:r>
              <a:rPr lang="en-US" dirty="0"/>
              <a:t>Just pass the type of the literal up the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678668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05800" y="2057400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2221468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9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Static Typing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/>
              <a:t>Look up the type of the declaration</a:t>
            </a:r>
          </a:p>
          <a:p>
            <a:pPr lvl="1"/>
            <a:r>
              <a:rPr lang="en-US" dirty="0"/>
              <a:t>There should be a symbol “linked” to the node</a:t>
            </a:r>
          </a:p>
          <a:p>
            <a:r>
              <a:rPr lang="en-US" dirty="0"/>
              <a:t>Pass symbol type 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0684" y="3043923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7257892" y="3616541"/>
            <a:ext cx="742950" cy="63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8924" y="3634043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029384" y="2422655"/>
            <a:ext cx="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01798" y="2575055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72503" y="4186923"/>
            <a:ext cx="1600200" cy="99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“v”</a:t>
            </a:r>
          </a:p>
        </p:txBody>
      </p:sp>
    </p:spTree>
    <p:extLst>
      <p:ext uri="{BB962C8B-B14F-4D97-AF65-F5344CB8AC3E}">
        <p14:creationId xmlns:p14="http://schemas.microsoft.com/office/powerpoint/2010/main" val="4533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Function Calls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60920" y="1600201"/>
            <a:ext cx="4816259" cy="4525963"/>
          </a:xfrm>
        </p:spPr>
        <p:txBody>
          <a:bodyPr>
            <a:normAutofit/>
          </a:bodyPr>
          <a:lstStyle/>
          <a:p>
            <a:r>
              <a:rPr lang="en-US" dirty="0"/>
              <a:t>Get type of each actual</a:t>
            </a:r>
          </a:p>
          <a:p>
            <a:r>
              <a:rPr lang="en-US" dirty="0"/>
              <a:t>Match against formals of the called function’s symbol</a:t>
            </a:r>
          </a:p>
          <a:p>
            <a:r>
              <a:rPr lang="en-US" dirty="0"/>
              <a:t>Propagate return type to parent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5E54926B-5901-4663-B79C-428F3E34E5D8}"/>
              </a:ext>
            </a:extLst>
          </p:cNvPr>
          <p:cNvSpPr/>
          <p:nvPr/>
        </p:nvSpPr>
        <p:spPr>
          <a:xfrm>
            <a:off x="7461862" y="2135931"/>
            <a:ext cx="2057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FnCallNode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1B738A-7F2B-42C6-8139-6308F779A9AF}"/>
              </a:ext>
            </a:extLst>
          </p:cNvPr>
          <p:cNvCxnSpPr>
            <a:cxnSpLocks/>
            <a:stCxn id="11" idx="2"/>
            <a:endCxn id="27" idx="0"/>
          </p:cNvCxnSpPr>
          <p:nvPr/>
        </p:nvCxnSpPr>
        <p:spPr>
          <a:xfrm>
            <a:off x="8490562" y="3278931"/>
            <a:ext cx="1224417" cy="86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7D172A-3218-4E30-A8EE-A3BDC14D8E98}"/>
              </a:ext>
            </a:extLst>
          </p:cNvPr>
          <p:cNvSpPr txBox="1"/>
          <p:nvPr/>
        </p:nvSpPr>
        <p:spPr>
          <a:xfrm>
            <a:off x="7001841" y="3525066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myID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7CEF4-47A0-4DD7-8423-6D1068CB33F2}"/>
              </a:ext>
            </a:extLst>
          </p:cNvPr>
          <p:cNvSpPr txBox="1"/>
          <p:nvPr/>
        </p:nvSpPr>
        <p:spPr>
          <a:xfrm>
            <a:off x="9506111" y="499239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68C2D-3FB8-41BD-8DE8-DE68B994082A}"/>
              </a:ext>
            </a:extLst>
          </p:cNvPr>
          <p:cNvCxnSpPr>
            <a:cxnSpLocks/>
            <a:stCxn id="5" idx="1"/>
            <a:endCxn id="24" idx="0"/>
          </p:cNvCxnSpPr>
          <p:nvPr/>
        </p:nvCxnSpPr>
        <p:spPr>
          <a:xfrm flipH="1">
            <a:off x="5055638" y="4333950"/>
            <a:ext cx="1187329" cy="739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1217A4-70C5-4F43-B856-C3EC3B2399BA}"/>
              </a:ext>
            </a:extLst>
          </p:cNvPr>
          <p:cNvSpPr txBox="1"/>
          <p:nvPr/>
        </p:nvSpPr>
        <p:spPr>
          <a:xfrm>
            <a:off x="4576139" y="4204879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BE67BEC9-90CC-415D-909F-E32FE9B44041}"/>
                  </a:ext>
                </a:extLst>
              </p:cNvPr>
              <p:cNvSpPr/>
              <p:nvPr/>
            </p:nvSpPr>
            <p:spPr>
              <a:xfrm>
                <a:off x="3879144" y="5073927"/>
                <a:ext cx="2352987" cy="88185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Kind: </a:t>
                </a:r>
                <a:r>
                  <a:rPr lang="en-US" dirty="0" err="1"/>
                  <a:t>Func</a:t>
                </a:r>
                <a:endParaRPr lang="en-US" dirty="0"/>
              </a:p>
              <a:p>
                <a:r>
                  <a:rPr lang="en-US" dirty="0"/>
                  <a:t>Type: </a:t>
                </a:r>
                <a:r>
                  <a:rPr lang="en-US" dirty="0" err="1"/>
                  <a:t>int,int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bool</a:t>
                </a:r>
              </a:p>
              <a:p>
                <a:r>
                  <a:rPr lang="en-US" dirty="0"/>
                  <a:t>Name: “</a:t>
                </a:r>
                <a:r>
                  <a:rPr lang="en-US" dirty="0" err="1"/>
                  <a:t>greaterThan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4" name="Rounded Rectangle 5">
                <a:extLst>
                  <a:ext uri="{FF2B5EF4-FFF2-40B4-BE49-F238E27FC236}">
                    <a16:creationId xmlns:a16="http://schemas.microsoft.com/office/drawing/2014/main" id="{BE67BEC9-90CC-415D-909F-E32FE9B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44" y="5073927"/>
                <a:ext cx="2352987" cy="881855"/>
              </a:xfrm>
              <a:prstGeom prst="roundRect">
                <a:avLst/>
              </a:prstGeom>
              <a:blipFill>
                <a:blip r:embed="rId2"/>
                <a:stretch>
                  <a:fillRect t="-4762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12ED86-F36D-4458-B8EA-A0392920D5A5}"/>
              </a:ext>
            </a:extLst>
          </p:cNvPr>
          <p:cNvSpPr/>
          <p:nvPr/>
        </p:nvSpPr>
        <p:spPr>
          <a:xfrm>
            <a:off x="8982860" y="4140533"/>
            <a:ext cx="146423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ActualsList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328590-116F-4120-8242-A262E39E8582}"/>
              </a:ext>
            </a:extLst>
          </p:cNvPr>
          <p:cNvCxnSpPr>
            <a:cxnSpLocks/>
            <a:stCxn id="27" idx="2"/>
            <a:endCxn id="40" idx="0"/>
          </p:cNvCxnSpPr>
          <p:nvPr/>
        </p:nvCxnSpPr>
        <p:spPr>
          <a:xfrm flipH="1">
            <a:off x="8817180" y="4509866"/>
            <a:ext cx="897798" cy="88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17B1F7-F5B9-4D42-956C-0B073BBDEC8A}"/>
              </a:ext>
            </a:extLst>
          </p:cNvPr>
          <p:cNvSpPr txBox="1"/>
          <p:nvPr/>
        </p:nvSpPr>
        <p:spPr>
          <a:xfrm>
            <a:off x="8337681" y="4921413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18AD2-CF80-4267-A3D3-B43B5A24081C}"/>
              </a:ext>
            </a:extLst>
          </p:cNvPr>
          <p:cNvSpPr txBox="1"/>
          <p:nvPr/>
        </p:nvSpPr>
        <p:spPr>
          <a:xfrm>
            <a:off x="8870968" y="460952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[0]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FBB647-CE38-4306-81B3-FCE74C78EDBA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>
            <a:off x="9714978" y="4509866"/>
            <a:ext cx="967786" cy="87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8860DC-52FA-46B8-B49E-B8A462B21A2F}"/>
              </a:ext>
            </a:extLst>
          </p:cNvPr>
          <p:cNvSpPr txBox="1"/>
          <p:nvPr/>
        </p:nvSpPr>
        <p:spPr>
          <a:xfrm>
            <a:off x="10188286" y="459908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[1]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B7B6BF-A8A1-4E5F-9299-062D49EB524D}"/>
              </a:ext>
            </a:extLst>
          </p:cNvPr>
          <p:cNvSpPr txBox="1"/>
          <p:nvPr/>
        </p:nvSpPr>
        <p:spPr>
          <a:xfrm>
            <a:off x="8695216" y="164373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(bool)</a:t>
            </a: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8F7F06B4-4740-4D89-8B5B-086D5F7AD632}"/>
              </a:ext>
            </a:extLst>
          </p:cNvPr>
          <p:cNvSpPr/>
          <p:nvPr/>
        </p:nvSpPr>
        <p:spPr>
          <a:xfrm>
            <a:off x="8266035" y="5394179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E3706B4A-5A40-4D61-AC45-89348916FA79}"/>
              </a:ext>
            </a:extLst>
          </p:cNvPr>
          <p:cNvSpPr/>
          <p:nvPr/>
        </p:nvSpPr>
        <p:spPr>
          <a:xfrm>
            <a:off x="10131619" y="5383723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59D7D-C55C-F335-9866-A6C7512EE6EB}"/>
              </a:ext>
            </a:extLst>
          </p:cNvPr>
          <p:cNvSpPr txBox="1"/>
          <p:nvPr/>
        </p:nvSpPr>
        <p:spPr>
          <a:xfrm>
            <a:off x="10186414" y="3746404"/>
            <a:ext cx="8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int,int</a:t>
            </a:r>
            <a:r>
              <a:rPr lang="en-US" dirty="0"/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25119E-0098-0B4F-2588-D689DA325C96}"/>
              </a:ext>
            </a:extLst>
          </p:cNvPr>
          <p:cNvSpPr/>
          <p:nvPr/>
        </p:nvSpPr>
        <p:spPr>
          <a:xfrm>
            <a:off x="6242967" y="4140533"/>
            <a:ext cx="1881176" cy="38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983C55-C6FD-94D5-3EAF-2C326D58F383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 flipH="1">
            <a:off x="7183555" y="3278931"/>
            <a:ext cx="1307007" cy="86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AB7673-F231-FDBE-32EB-8F34826CEE7B}"/>
              </a:ext>
            </a:extLst>
          </p:cNvPr>
          <p:cNvSpPr txBox="1"/>
          <p:nvPr/>
        </p:nvSpPr>
        <p:spPr>
          <a:xfrm>
            <a:off x="9245853" y="352271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args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0D0B4-A321-2C0A-2A72-B35129A47044}"/>
                  </a:ext>
                </a:extLst>
              </p:cNvPr>
              <p:cNvSpPr txBox="1"/>
              <p:nvPr/>
            </p:nvSpPr>
            <p:spPr>
              <a:xfrm>
                <a:off x="5508571" y="3763798"/>
                <a:ext cx="1547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dirty="0" err="1"/>
                  <a:t>int,int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bool)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90D0B4-A321-2C0A-2A72-B35129A47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71" y="3763798"/>
                <a:ext cx="1547796" cy="369332"/>
              </a:xfrm>
              <a:prstGeom prst="rect">
                <a:avLst/>
              </a:prstGeom>
              <a:blipFill>
                <a:blip r:embed="rId3"/>
                <a:stretch>
                  <a:fillRect l="-3543" t="-8197" r="-31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0" grpId="0"/>
      <p:bldP spid="23" grpId="0"/>
      <p:bldP spid="24" grpId="0" animBg="1"/>
      <p:bldP spid="27" grpId="0" animBg="1"/>
      <p:bldP spid="30" grpId="0"/>
      <p:bldP spid="31" grpId="0"/>
      <p:bldP spid="36" grpId="0"/>
      <p:bldP spid="39" grpId="0"/>
      <p:bldP spid="40" grpId="0" animBg="1"/>
      <p:bldP spid="42" grpId="0" animBg="1"/>
      <p:bldP spid="2" grpId="0"/>
      <p:bldP spid="5" grpId="0" animBg="1"/>
      <p:bldP spid="26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Statements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1611" y="1600201"/>
            <a:ext cx="64396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Always have void type</a:t>
            </a:r>
          </a:p>
          <a:p>
            <a:r>
              <a:rPr lang="en-US" dirty="0"/>
              <a:t>Make sure to check child expression</a:t>
            </a:r>
          </a:p>
          <a:p>
            <a:r>
              <a:rPr lang="en-US" dirty="0"/>
              <a:t>No type to propagate</a:t>
            </a:r>
          </a:p>
          <a:p>
            <a:r>
              <a:rPr lang="en-US" dirty="0"/>
              <a:t>Some versions of analysis may propagate </a:t>
            </a:r>
            <a:r>
              <a:rPr lang="en-US" dirty="0" err="1"/>
              <a:t>boolean</a:t>
            </a:r>
            <a:r>
              <a:rPr lang="en-US" dirty="0"/>
              <a:t>: error / no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5FDF9A70-4127-C9D1-320C-C2C4F4904525}"/>
              </a:ext>
            </a:extLst>
          </p:cNvPr>
          <p:cNvSpPr/>
          <p:nvPr/>
        </p:nvSpPr>
        <p:spPr>
          <a:xfrm>
            <a:off x="7532208" y="2015141"/>
            <a:ext cx="1408923" cy="677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OutputStmt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E0AD12-09B9-B1AF-F9DB-009F07929441}"/>
              </a:ext>
            </a:extLst>
          </p:cNvPr>
          <p:cNvCxnSpPr>
            <a:cxnSpLocks/>
            <a:stCxn id="2" idx="2"/>
            <a:endCxn id="30" idx="0"/>
          </p:cNvCxnSpPr>
          <p:nvPr/>
        </p:nvCxnSpPr>
        <p:spPr>
          <a:xfrm>
            <a:off x="8236670" y="2692393"/>
            <a:ext cx="0" cy="447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3525B3FF-177B-91C6-CE44-DC58D122F307}"/>
              </a:ext>
            </a:extLst>
          </p:cNvPr>
          <p:cNvSpPr/>
          <p:nvPr/>
        </p:nvSpPr>
        <p:spPr>
          <a:xfrm>
            <a:off x="7618586" y="3139751"/>
            <a:ext cx="1236167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PlusNode</a:t>
            </a:r>
            <a:endParaRPr lang="en-US" dirty="0"/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53324FF0-3C81-4E27-C297-91E74962CC17}"/>
              </a:ext>
            </a:extLst>
          </p:cNvPr>
          <p:cNvSpPr/>
          <p:nvPr/>
        </p:nvSpPr>
        <p:spPr>
          <a:xfrm>
            <a:off x="6959220" y="4244197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B08A3505-B743-D089-FF0C-1EDDAEC8E8AC}"/>
              </a:ext>
            </a:extLst>
          </p:cNvPr>
          <p:cNvSpPr/>
          <p:nvPr/>
        </p:nvSpPr>
        <p:spPr>
          <a:xfrm>
            <a:off x="8610600" y="4244196"/>
            <a:ext cx="1102290" cy="389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8B4723-F788-E980-B0BD-771033EDEAAD}"/>
              </a:ext>
            </a:extLst>
          </p:cNvPr>
          <p:cNvSpPr txBox="1"/>
          <p:nvPr/>
        </p:nvSpPr>
        <p:spPr>
          <a:xfrm>
            <a:off x="10034680" y="4507617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mySymbol</a:t>
            </a:r>
            <a:endParaRPr lang="en-US" i="1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ABA84F4-D253-6080-4783-7D270036F88F}"/>
              </a:ext>
            </a:extLst>
          </p:cNvPr>
          <p:cNvSpPr/>
          <p:nvPr/>
        </p:nvSpPr>
        <p:spPr>
          <a:xfrm>
            <a:off x="10356470" y="4914336"/>
            <a:ext cx="1600200" cy="99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“v”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1071DF-C4B1-B56F-2B9B-EDFABD2F28F6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flipH="1">
            <a:off x="7510365" y="3529246"/>
            <a:ext cx="726305" cy="71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A20FEC-ACA4-CC39-6067-D923D95CC929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>
            <a:off x="8236670" y="3529246"/>
            <a:ext cx="925075" cy="71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8194AE-8617-F795-C21E-71CB63371B0D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9712890" y="4438944"/>
            <a:ext cx="643580" cy="974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25A71BF-2FBA-176E-A760-EBE09FE4082A}"/>
              </a:ext>
            </a:extLst>
          </p:cNvPr>
          <p:cNvSpPr txBox="1"/>
          <p:nvPr/>
        </p:nvSpPr>
        <p:spPr>
          <a:xfrm>
            <a:off x="6766049" y="3802694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00E116-6BDB-433F-E4ED-53326A5D104B}"/>
              </a:ext>
            </a:extLst>
          </p:cNvPr>
          <p:cNvSpPr txBox="1"/>
          <p:nvPr/>
        </p:nvSpPr>
        <p:spPr>
          <a:xfrm>
            <a:off x="9312764" y="386318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1AF3C-F42A-4C71-B8F0-C03131BA33DF}"/>
              </a:ext>
            </a:extLst>
          </p:cNvPr>
          <p:cNvSpPr txBox="1"/>
          <p:nvPr/>
        </p:nvSpPr>
        <p:spPr>
          <a:xfrm>
            <a:off x="8737478" y="2833510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(int)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902999-A0E7-2A87-C613-856FE19F5E81}"/>
              </a:ext>
            </a:extLst>
          </p:cNvPr>
          <p:cNvSpPr txBox="1"/>
          <p:nvPr/>
        </p:nvSpPr>
        <p:spPr>
          <a:xfrm>
            <a:off x="8737478" y="1573117"/>
            <a:ext cx="72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(void)</a:t>
            </a:r>
          </a:p>
        </p:txBody>
      </p:sp>
    </p:spTree>
    <p:extLst>
      <p:ext uri="{BB962C8B-B14F-4D97-AF65-F5344CB8AC3E}">
        <p14:creationId xmlns:p14="http://schemas.microsoft.com/office/powerpoint/2010/main" val="17564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CAD3892-D8BD-4A79-85AC-E4DF14A1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Other AST Node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81200" y="1600201"/>
            <a:ext cx="81481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Follow these same principles</a:t>
            </a:r>
          </a:p>
          <a:p>
            <a:r>
              <a:rPr lang="en-US" dirty="0"/>
              <a:t>Ensure that children are well-typed</a:t>
            </a:r>
          </a:p>
          <a:p>
            <a:r>
              <a:rPr lang="en-US" dirty="0"/>
              <a:t>Apply a combination rule</a:t>
            </a:r>
          </a:p>
          <a:p>
            <a:pPr lvl="1"/>
            <a:r>
              <a:rPr lang="en-US" dirty="0"/>
              <a:t>If valid: infer a type and propagate out</a:t>
            </a:r>
          </a:p>
          <a:p>
            <a:pPr lvl="1"/>
            <a:r>
              <a:rPr lang="en-US" dirty="0"/>
              <a:t>If invalid: propagate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6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Exercise: Draw Type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Bonus Exercise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C9D6F-9AA1-4508-9616-5E05D0131199}"/>
              </a:ext>
            </a:extLst>
          </p:cNvPr>
          <p:cNvSpPr txBox="1"/>
          <p:nvPr/>
        </p:nvSpPr>
        <p:spPr>
          <a:xfrm>
            <a:off x="6793799" y="1879220"/>
            <a:ext cx="350065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bool f;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int m(int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int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}</a:t>
            </a:r>
          </a:p>
        </p:txBody>
      </p:sp>
    </p:spTree>
    <p:extLst>
      <p:ext uri="{BB962C8B-B14F-4D97-AF65-F5344CB8AC3E}">
        <p14:creationId xmlns:p14="http://schemas.microsoft.com/office/powerpoint/2010/main" val="410306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62"/>
            <a:ext cx="12192000" cy="69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Type Analysis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E0EB62-6050-4589-AB82-12C1DAFDA69F}"/>
                  </a:ext>
                </a:extLst>
              </p14:cNvPr>
              <p14:cNvContentPartPr/>
              <p14:nvPr/>
            </p14:nvContentPartPr>
            <p14:xfrm>
              <a:off x="10192440" y="53647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E0EB62-6050-4589-AB82-12C1DAFDA6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3080" y="5355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10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18" y="17801"/>
            <a:ext cx="9231682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Operator Errors vs Operand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difference between…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true + false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… and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true ==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03386-CB5A-4FC4-A2FF-E5AF57A23AF9}"/>
              </a:ext>
            </a:extLst>
          </p:cNvPr>
          <p:cNvSpPr txBox="1"/>
          <p:nvPr/>
        </p:nvSpPr>
        <p:spPr>
          <a:xfrm>
            <a:off x="5678783" y="2091847"/>
            <a:ext cx="413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Neither operand works with the operator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2A1CF-9C33-496C-82EC-5445C423129A}"/>
              </a:ext>
            </a:extLst>
          </p:cNvPr>
          <p:cNvSpPr txBox="1"/>
          <p:nvPr/>
        </p:nvSpPr>
        <p:spPr>
          <a:xfrm>
            <a:off x="4584475" y="3821504"/>
            <a:ext cx="470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These operands could work with the operator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… but they don’t work with </a:t>
            </a:r>
            <a:r>
              <a:rPr lang="en-US" b="1" i="1" u="sng" dirty="0">
                <a:solidFill>
                  <a:schemeClr val="accent2"/>
                </a:solidFill>
              </a:rPr>
              <a:t>each other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1BC9F4-5B58-6754-1CEF-6EB21150713E}"/>
              </a:ext>
            </a:extLst>
          </p:cNvPr>
          <p:cNvCxnSpPr/>
          <p:nvPr/>
        </p:nvCxnSpPr>
        <p:spPr>
          <a:xfrm>
            <a:off x="2647950" y="2461179"/>
            <a:ext cx="771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BAE630-06D3-089D-6BB6-1A709D276EC3}"/>
              </a:ext>
            </a:extLst>
          </p:cNvPr>
          <p:cNvSpPr txBox="1"/>
          <p:nvPr/>
        </p:nvSpPr>
        <p:spPr>
          <a:xfrm>
            <a:off x="2704391" y="238125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22CBEB-55E3-B40E-D071-D793E08148B4}"/>
              </a:ext>
            </a:extLst>
          </p:cNvPr>
          <p:cNvCxnSpPr/>
          <p:nvPr/>
        </p:nvCxnSpPr>
        <p:spPr>
          <a:xfrm>
            <a:off x="4198713" y="2461179"/>
            <a:ext cx="771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5D79B4-B576-B56D-1FBD-C4BC1ACFC365}"/>
              </a:ext>
            </a:extLst>
          </p:cNvPr>
          <p:cNvSpPr txBox="1"/>
          <p:nvPr/>
        </p:nvSpPr>
        <p:spPr>
          <a:xfrm>
            <a:off x="4255154" y="238125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BC842-B90F-E767-1BB0-86B500031A86}"/>
              </a:ext>
            </a:extLst>
          </p:cNvPr>
          <p:cNvCxnSpPr>
            <a:cxnSpLocks/>
          </p:cNvCxnSpPr>
          <p:nvPr/>
        </p:nvCxnSpPr>
        <p:spPr>
          <a:xfrm>
            <a:off x="3533778" y="4432852"/>
            <a:ext cx="585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3A6300-16EF-A426-2AC7-9722B0A85AC7}"/>
              </a:ext>
            </a:extLst>
          </p:cNvPr>
          <p:cNvSpPr txBox="1"/>
          <p:nvPr/>
        </p:nvSpPr>
        <p:spPr>
          <a:xfrm>
            <a:off x="3466387" y="4386261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1648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E7E74CF4-EAB6-4733-99A3-5C931BB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86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BoolLit</a:t>
            </a:r>
            <a:endParaRPr lang="en-US" dirty="0"/>
          </a:p>
          <a:p>
            <a:pPr algn="ctr"/>
            <a:r>
              <a:rPr lang="en-US" dirty="0"/>
              <a:t>true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95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2550" y="5295900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38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19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81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19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bool</a:t>
            </a:r>
            <a:endParaRPr lang="en-US" dirty="0"/>
          </a:p>
          <a:p>
            <a:pPr algn="ctr"/>
            <a:r>
              <a:rPr lang="en-US" dirty="0"/>
              <a:t>name: b</a:t>
            </a:r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7010400" y="4552951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6894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3600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4210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4210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4953000" y="4724401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4953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5734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381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686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000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int</a:t>
            </a:r>
            <a:endParaRPr lang="en-US" dirty="0"/>
          </a:p>
          <a:p>
            <a:pPr algn="ctr"/>
            <a:r>
              <a:rPr lang="en-US" dirty="0"/>
              <a:t>name: a</a:t>
            </a:r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2800351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2691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4981576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4200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3338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8067676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4981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8143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7448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7962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7620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7543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182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8743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8739188" y="2362201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6248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5305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5715000" y="1789987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3206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654751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733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85580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590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2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24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638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56780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66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555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395580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8763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146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1259D-3DCA-B9B5-5438-FD663A820AAF}"/>
              </a:ext>
            </a:extLst>
          </p:cNvPr>
          <p:cNvSpPr txBox="1"/>
          <p:nvPr/>
        </p:nvSpPr>
        <p:spPr>
          <a:xfrm>
            <a:off x="6245469" y="3385661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5E9-36B1-AF1F-6D0A-CECA807B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Wrap-Up: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Typechecking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62125-7495-C35E-ABCE-0C88DBE63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9179" y="1524000"/>
            <a:ext cx="8333642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5E9-36B1-AF1F-6D0A-CECA807B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Preview: Error Reports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55DB1-0903-2305-41C0-E7AA1206A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012" y="1524000"/>
            <a:ext cx="1009105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Having explorer two semantic analyses, let’s generalize</a:t>
            </a:r>
          </a:p>
          <a:p>
            <a:r>
              <a:rPr lang="en-US" dirty="0"/>
              <a:t>What’s the limit of semantic analysis, especially error checking?</a:t>
            </a:r>
          </a:p>
        </p:txBody>
      </p:sp>
    </p:spTree>
    <p:extLst>
      <p:ext uri="{BB962C8B-B14F-4D97-AF65-F5344CB8AC3E}">
        <p14:creationId xmlns:p14="http://schemas.microsoft.com/office/powerpoint/2010/main" val="3367711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D1D72E-6481-41CE-AE23-830690F7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Type Systems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Type Systems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use them</a:t>
            </a:r>
          </a:p>
          <a:p>
            <a:pPr marL="0" indent="0">
              <a:buNone/>
            </a:pPr>
            <a:r>
              <a:rPr lang="en-US" b="1" dirty="0"/>
              <a:t>Type Specification (optional)</a:t>
            </a:r>
          </a:p>
          <a:p>
            <a:r>
              <a:rPr lang="en-US" dirty="0"/>
              <a:t>How we communicate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6CACC5-8551-4E70-9915-4C8454236F0B}"/>
              </a:ext>
            </a:extLst>
          </p:cNvPr>
          <p:cNvSpPr/>
          <p:nvPr/>
        </p:nvSpPr>
        <p:spPr>
          <a:xfrm>
            <a:off x="3447111" y="4391580"/>
            <a:ext cx="2747301" cy="20461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type system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type systems effect semantics</a:t>
            </a:r>
          </a:p>
        </p:txBody>
      </p:sp>
    </p:spTree>
    <p:extLst>
      <p:ext uri="{BB962C8B-B14F-4D97-AF65-F5344CB8AC3E}">
        <p14:creationId xmlns:p14="http://schemas.microsoft.com/office/powerpoint/2010/main" val="29483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Enforcing Type Systems</a:t>
            </a:r>
          </a:p>
          <a:p>
            <a:r>
              <a:rPr lang="en-US" dirty="0"/>
              <a:t>Design points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Type Analysis</a:t>
            </a:r>
          </a:p>
          <a:p>
            <a:r>
              <a:rPr lang="en-US" dirty="0"/>
              <a:t>Type checking</a:t>
            </a:r>
          </a:p>
          <a:p>
            <a:r>
              <a:rPr lang="en-US" dirty="0"/>
              <a:t>Type inference / 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88E159-FDA7-4550-BC5E-731F8960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0296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Language property: how much enforcement / checking to do?</a:t>
            </a:r>
          </a:p>
          <a:p>
            <a:r>
              <a:rPr lang="en-US" dirty="0"/>
              <a:t>Idea 1: check what you can, allow uncertainty</a:t>
            </a:r>
          </a:p>
          <a:p>
            <a:r>
              <a:rPr lang="en-US" dirty="0"/>
              <a:t>Idea 2: check what you can, disallow uncertainty completely</a:t>
            </a:r>
          </a:p>
          <a:p>
            <a:r>
              <a:rPr lang="en-US" dirty="0"/>
              <a:t>Idea 3: check what you can, force user to dispel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AF053-AB36-1CD6-F874-3053C6DC10EF}"/>
              </a:ext>
            </a:extLst>
          </p:cNvPr>
          <p:cNvSpPr txBox="1"/>
          <p:nvPr/>
        </p:nvSpPr>
        <p:spPr>
          <a:xfrm>
            <a:off x="8777036" y="2136761"/>
            <a:ext cx="7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e.g.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8DF58-A1B2-3878-FA5B-79E593C899FF}"/>
              </a:ext>
            </a:extLst>
          </p:cNvPr>
          <p:cNvSpPr txBox="1"/>
          <p:nvPr/>
        </p:nvSpPr>
        <p:spPr>
          <a:xfrm>
            <a:off x="8910460" y="3520222"/>
            <a:ext cx="124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e.g. Haskell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41AB5-34E0-6F77-8028-5661DEF6507B}"/>
              </a:ext>
            </a:extLst>
          </p:cNvPr>
          <p:cNvSpPr txBox="1"/>
          <p:nvPr/>
        </p:nvSpPr>
        <p:spPr>
          <a:xfrm>
            <a:off x="8265694" y="5073134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e.g. Java, Rust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A8E26B-2A59-BBE4-802E-13EECCCED1A7}"/>
              </a:ext>
            </a:extLst>
          </p:cNvPr>
          <p:cNvSpPr/>
          <p:nvPr/>
        </p:nvSpPr>
        <p:spPr>
          <a:xfrm>
            <a:off x="7249026" y="4758489"/>
            <a:ext cx="1016669" cy="499311"/>
          </a:xfrm>
          <a:custGeom>
            <a:avLst/>
            <a:gdLst>
              <a:gd name="connsiteX0" fmla="*/ 1016669 w 1016669"/>
              <a:gd name="connsiteY0" fmla="*/ 499311 h 499311"/>
              <a:gd name="connsiteX1" fmla="*/ 697832 w 1016669"/>
              <a:gd name="connsiteY1" fmla="*/ 36095 h 499311"/>
              <a:gd name="connsiteX2" fmla="*/ 397042 w 1016669"/>
              <a:gd name="connsiteY2" fmla="*/ 204537 h 499311"/>
              <a:gd name="connsiteX3" fmla="*/ 0 w 1016669"/>
              <a:gd name="connsiteY3" fmla="*/ 0 h 4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669" h="499311">
                <a:moveTo>
                  <a:pt x="1016669" y="499311"/>
                </a:moveTo>
                <a:cubicBezTo>
                  <a:pt x="908886" y="292267"/>
                  <a:pt x="801103" y="85224"/>
                  <a:pt x="697832" y="36095"/>
                </a:cubicBezTo>
                <a:cubicBezTo>
                  <a:pt x="594561" y="-13034"/>
                  <a:pt x="513347" y="210553"/>
                  <a:pt x="397042" y="204537"/>
                </a:cubicBezTo>
                <a:cubicBezTo>
                  <a:pt x="280737" y="198521"/>
                  <a:pt x="140368" y="99260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CE3ED9-1F66-90BC-2974-92461E1AED98}"/>
              </a:ext>
            </a:extLst>
          </p:cNvPr>
          <p:cNvSpPr/>
          <p:nvPr/>
        </p:nvSpPr>
        <p:spPr>
          <a:xfrm>
            <a:off x="7706226" y="3218251"/>
            <a:ext cx="1227221" cy="558440"/>
          </a:xfrm>
          <a:custGeom>
            <a:avLst/>
            <a:gdLst>
              <a:gd name="connsiteX0" fmla="*/ 1227221 w 1227221"/>
              <a:gd name="connsiteY0" fmla="*/ 469428 h 558440"/>
              <a:gd name="connsiteX1" fmla="*/ 739942 w 1227221"/>
              <a:gd name="connsiteY1" fmla="*/ 196 h 558440"/>
              <a:gd name="connsiteX2" fmla="*/ 330869 w 1227221"/>
              <a:gd name="connsiteY2" fmla="*/ 517554 h 558440"/>
              <a:gd name="connsiteX3" fmla="*/ 0 w 1227221"/>
              <a:gd name="connsiteY3" fmla="*/ 487475 h 5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221" h="558440">
                <a:moveTo>
                  <a:pt x="1227221" y="469428"/>
                </a:moveTo>
                <a:cubicBezTo>
                  <a:pt x="1058277" y="230801"/>
                  <a:pt x="889334" y="-7825"/>
                  <a:pt x="739942" y="196"/>
                </a:cubicBezTo>
                <a:cubicBezTo>
                  <a:pt x="590550" y="8217"/>
                  <a:pt x="454193" y="436341"/>
                  <a:pt x="330869" y="517554"/>
                </a:cubicBezTo>
                <a:cubicBezTo>
                  <a:pt x="207545" y="598767"/>
                  <a:pt x="103772" y="543121"/>
                  <a:pt x="0" y="48747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961271-2A64-8753-B3E4-462B6DD51B61}"/>
              </a:ext>
            </a:extLst>
          </p:cNvPr>
          <p:cNvSpPr/>
          <p:nvPr/>
        </p:nvSpPr>
        <p:spPr>
          <a:xfrm>
            <a:off x="7315200" y="2306662"/>
            <a:ext cx="1461836" cy="518025"/>
          </a:xfrm>
          <a:custGeom>
            <a:avLst/>
            <a:gdLst>
              <a:gd name="connsiteX0" fmla="*/ 1564105 w 1564105"/>
              <a:gd name="connsiteY0" fmla="*/ 409681 h 409681"/>
              <a:gd name="connsiteX1" fmla="*/ 1197142 w 1564105"/>
              <a:gd name="connsiteY1" fmla="*/ 607 h 409681"/>
              <a:gd name="connsiteX2" fmla="*/ 836195 w 1564105"/>
              <a:gd name="connsiteY2" fmla="*/ 319444 h 409681"/>
              <a:gd name="connsiteX3" fmla="*/ 0 w 1564105"/>
              <a:gd name="connsiteY3" fmla="*/ 391634 h 409681"/>
              <a:gd name="connsiteX0" fmla="*/ 1564105 w 1564105"/>
              <a:gd name="connsiteY0" fmla="*/ 90237 h 90237"/>
              <a:gd name="connsiteX1" fmla="*/ 836195 w 1564105"/>
              <a:gd name="connsiteY1" fmla="*/ 0 h 90237"/>
              <a:gd name="connsiteX2" fmla="*/ 0 w 1564105"/>
              <a:gd name="connsiteY2" fmla="*/ 72190 h 90237"/>
              <a:gd name="connsiteX0" fmla="*/ 1564105 w 1564105"/>
              <a:gd name="connsiteY0" fmla="*/ 18047 h 18047"/>
              <a:gd name="connsiteX1" fmla="*/ 0 w 1564105"/>
              <a:gd name="connsiteY1" fmla="*/ 0 h 18047"/>
              <a:gd name="connsiteX0" fmla="*/ 1461836 w 1461836"/>
              <a:gd name="connsiteY0" fmla="*/ 0 h 421106"/>
              <a:gd name="connsiteX1" fmla="*/ 0 w 1461836"/>
              <a:gd name="connsiteY1" fmla="*/ 421106 h 421106"/>
              <a:gd name="connsiteX0" fmla="*/ 1461836 w 1471856"/>
              <a:gd name="connsiteY0" fmla="*/ 0 h 421106"/>
              <a:gd name="connsiteX1" fmla="*/ 0 w 1471856"/>
              <a:gd name="connsiteY1" fmla="*/ 421106 h 421106"/>
              <a:gd name="connsiteX0" fmla="*/ 1461836 w 1474205"/>
              <a:gd name="connsiteY0" fmla="*/ 0 h 585562"/>
              <a:gd name="connsiteX1" fmla="*/ 0 w 1474205"/>
              <a:gd name="connsiteY1" fmla="*/ 421106 h 585562"/>
              <a:gd name="connsiteX0" fmla="*/ 1461836 w 1461836"/>
              <a:gd name="connsiteY0" fmla="*/ 21447 h 518025"/>
              <a:gd name="connsiteX1" fmla="*/ 0 w 1461836"/>
              <a:gd name="connsiteY1" fmla="*/ 442553 h 51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1836" h="518025">
                <a:moveTo>
                  <a:pt x="1461836" y="21447"/>
                </a:moveTo>
                <a:cubicBezTo>
                  <a:pt x="794083" y="-151004"/>
                  <a:pt x="721895" y="783447"/>
                  <a:pt x="0" y="442553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Escaping the Type System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languages allow an explicit means to “escape” the type system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Typecasting – allow one type to be used as another type</a:t>
            </a:r>
            <a:r>
              <a:rPr lang="en-US" sz="2000" dirty="0"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48645EF-3DFB-46FA-A1FA-275964077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5" y="4070351"/>
            <a:ext cx="2486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1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Casting Within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Cross-casting (static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(Orange)a;</a:t>
            </a:r>
          </a:p>
          <a:p>
            <a:pPr marL="0" indent="0">
              <a:buNone/>
            </a:pPr>
            <a:r>
              <a:rPr lang="en-US" b="1" dirty="0" err="1"/>
              <a:t>Downcasting</a:t>
            </a:r>
            <a:r>
              <a:rPr lang="en-US" b="1" dirty="0"/>
              <a:t> (dynamic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rand()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new Orange();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(Apple)f;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6906-A70A-4D17-AEA7-DAF54D327492}"/>
              </a:ext>
            </a:extLst>
          </p:cNvPr>
          <p:cNvSpPr/>
          <p:nvPr/>
        </p:nvSpPr>
        <p:spPr>
          <a:xfrm>
            <a:off x="8077200" y="2704422"/>
            <a:ext cx="1219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F8D5A7-AC0D-43CE-88B1-0B6F9FDBB6FB}"/>
              </a:ext>
            </a:extLst>
          </p:cNvPr>
          <p:cNvSpPr/>
          <p:nvPr/>
        </p:nvSpPr>
        <p:spPr>
          <a:xfrm>
            <a:off x="7315200" y="4114800"/>
            <a:ext cx="1066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8B65A-F85B-48B3-86A7-404D62736105}"/>
              </a:ext>
            </a:extLst>
          </p:cNvPr>
          <p:cNvSpPr/>
          <p:nvPr/>
        </p:nvSpPr>
        <p:spPr>
          <a:xfrm>
            <a:off x="8915400" y="40987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65FD00-99C5-4945-8008-2EE0F5B7553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7848600" y="3618822"/>
            <a:ext cx="838200" cy="49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D0457-40D2-4EA4-929B-5A15DB158BA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686800" y="3618822"/>
            <a:ext cx="800100" cy="47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61BB2-8F54-4053-9915-7419C5E20D11}"/>
              </a:ext>
            </a:extLst>
          </p:cNvPr>
          <p:cNvSpPr/>
          <p:nvPr/>
        </p:nvSpPr>
        <p:spPr>
          <a:xfrm>
            <a:off x="7924801" y="2069068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A169F-D400-36D7-DB7A-3E8ED4E64EFE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772280" y="3786188"/>
            <a:ext cx="0" cy="3501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85B70D-827D-2B6D-11FD-90653D13664C}"/>
              </a:ext>
            </a:extLst>
          </p:cNvPr>
          <p:cNvSpPr/>
          <p:nvPr/>
        </p:nvSpPr>
        <p:spPr>
          <a:xfrm>
            <a:off x="712186" y="366010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526CB7-2299-8333-0267-44FE4197903E}"/>
              </a:ext>
            </a:extLst>
          </p:cNvPr>
          <p:cNvSpPr/>
          <p:nvPr/>
        </p:nvSpPr>
        <p:spPr>
          <a:xfrm>
            <a:off x="580648" y="4243389"/>
            <a:ext cx="193265" cy="1285874"/>
          </a:xfrm>
          <a:custGeom>
            <a:avLst/>
            <a:gdLst>
              <a:gd name="connsiteX0" fmla="*/ 0 w 2381"/>
              <a:gd name="connsiteY0" fmla="*/ 0 h 1233488"/>
              <a:gd name="connsiteX1" fmla="*/ 2381 w 2381"/>
              <a:gd name="connsiteY1" fmla="*/ 1233488 h 1233488"/>
              <a:gd name="connsiteX0" fmla="*/ 1370147 w 1380147"/>
              <a:gd name="connsiteY0" fmla="*/ 0 h 10000"/>
              <a:gd name="connsiteX1" fmla="*/ 1380147 w 1380147"/>
              <a:gd name="connsiteY1" fmla="*/ 10000 h 10000"/>
              <a:gd name="connsiteX0" fmla="*/ 1525972 w 1535972"/>
              <a:gd name="connsiteY0" fmla="*/ 0 h 10000"/>
              <a:gd name="connsiteX1" fmla="*/ 1535972 w 1535972"/>
              <a:gd name="connsiteY1" fmla="*/ 10000 h 10000"/>
              <a:gd name="connsiteX0" fmla="*/ 801697 w 811697"/>
              <a:gd name="connsiteY0" fmla="*/ 0 h 10000"/>
              <a:gd name="connsiteX1" fmla="*/ 811697 w 811697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97" h="10000">
                <a:moveTo>
                  <a:pt x="801697" y="0"/>
                </a:moveTo>
                <a:cubicBezTo>
                  <a:pt x="-625123" y="2560"/>
                  <a:pt x="158295" y="8984"/>
                  <a:pt x="811697" y="1000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C616F-F6F6-6AB0-5718-E2FD39374666}"/>
              </a:ext>
            </a:extLst>
          </p:cNvPr>
          <p:cNvSpPr/>
          <p:nvPr/>
        </p:nvSpPr>
        <p:spPr>
          <a:xfrm>
            <a:off x="712186" y="413635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7C8FFB-E2AB-93DA-87AE-E25EA3FAD686}"/>
              </a:ext>
            </a:extLst>
          </p:cNvPr>
          <p:cNvSpPr/>
          <p:nvPr/>
        </p:nvSpPr>
        <p:spPr>
          <a:xfrm>
            <a:off x="712186" y="5500812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38CAA6-126D-5900-B554-851B9E3AA3A0}"/>
              </a:ext>
            </a:extLst>
          </p:cNvPr>
          <p:cNvSpPr/>
          <p:nvPr/>
        </p:nvSpPr>
        <p:spPr>
          <a:xfrm>
            <a:off x="832374" y="256698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529D75-3768-CE94-573F-AD780FA92FBF}"/>
              </a:ext>
            </a:extLst>
          </p:cNvPr>
          <p:cNvSpPr txBox="1"/>
          <p:nvPr/>
        </p:nvSpPr>
        <p:spPr>
          <a:xfrm>
            <a:off x="4848217" y="25860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 check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A760A1-3D87-A575-24FD-5B3AF007241F}"/>
              </a:ext>
            </a:extLst>
          </p:cNvPr>
          <p:cNvSpPr/>
          <p:nvPr/>
        </p:nvSpPr>
        <p:spPr>
          <a:xfrm>
            <a:off x="904248" y="536733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FD8D58-A848-4D18-7671-D60FBBD49F21}"/>
              </a:ext>
            </a:extLst>
          </p:cNvPr>
          <p:cNvSpPr txBox="1"/>
          <p:nvPr/>
        </p:nvSpPr>
        <p:spPr>
          <a:xfrm>
            <a:off x="4920091" y="538638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Runtime check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DCC2D6-3156-C8A1-84BF-E72BDFFC86A5}"/>
              </a:ext>
            </a:extLst>
          </p:cNvPr>
          <p:cNvSpPr txBox="1"/>
          <p:nvPr/>
        </p:nvSpPr>
        <p:spPr>
          <a:xfrm rot="20164960">
            <a:off x="562929" y="5600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6558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6" grpId="0" animBg="1"/>
      <p:bldP spid="17" grpId="0" animBg="1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6D27D02-141A-4D57-8F2E-F35302A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9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Casting Within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Enforcing Types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64" y="1600201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Cross-casting (static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a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Orange o = (Orange)a;</a:t>
            </a:r>
          </a:p>
          <a:p>
            <a:pPr marL="0" indent="0">
              <a:buNone/>
            </a:pPr>
            <a:r>
              <a:rPr lang="en-US" b="1" dirty="0" err="1"/>
              <a:t>Downcasting</a:t>
            </a:r>
            <a:r>
              <a:rPr lang="en-US" b="1" dirty="0"/>
              <a:t> (dynamic check in Java)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Fruit f = new Apple();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 ( rand() )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 = new Orange();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Apple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dApp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(Apple)f;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6906-A70A-4D17-AEA7-DAF54D327492}"/>
              </a:ext>
            </a:extLst>
          </p:cNvPr>
          <p:cNvSpPr/>
          <p:nvPr/>
        </p:nvSpPr>
        <p:spPr>
          <a:xfrm>
            <a:off x="8077200" y="2704422"/>
            <a:ext cx="1219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Fruit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F8D5A7-AC0D-43CE-88B1-0B6F9FDBB6FB}"/>
              </a:ext>
            </a:extLst>
          </p:cNvPr>
          <p:cNvSpPr/>
          <p:nvPr/>
        </p:nvSpPr>
        <p:spPr>
          <a:xfrm>
            <a:off x="7315200" y="4114800"/>
            <a:ext cx="1066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8B65A-F85B-48B3-86A7-404D62736105}"/>
              </a:ext>
            </a:extLst>
          </p:cNvPr>
          <p:cNvSpPr/>
          <p:nvPr/>
        </p:nvSpPr>
        <p:spPr>
          <a:xfrm>
            <a:off x="8915400" y="40987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Orange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65FD00-99C5-4945-8008-2EE0F5B7553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7848600" y="3618822"/>
            <a:ext cx="838200" cy="49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6D0457-40D2-4EA4-929B-5A15DB158BA5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flipH="1" flipV="1">
            <a:off x="8686800" y="3618822"/>
            <a:ext cx="800100" cy="47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61BB2-8F54-4053-9915-7419C5E20D11}"/>
              </a:ext>
            </a:extLst>
          </p:cNvPr>
          <p:cNvSpPr/>
          <p:nvPr/>
        </p:nvSpPr>
        <p:spPr>
          <a:xfrm>
            <a:off x="7924801" y="2069068"/>
            <a:ext cx="1651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A169F-D400-36D7-DB7A-3E8ED4E64EFE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372218" y="3786188"/>
            <a:ext cx="0" cy="35016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85B70D-827D-2B6D-11FD-90653D13664C}"/>
              </a:ext>
            </a:extLst>
          </p:cNvPr>
          <p:cNvSpPr/>
          <p:nvPr/>
        </p:nvSpPr>
        <p:spPr>
          <a:xfrm>
            <a:off x="312124" y="366010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526CB7-2299-8333-0267-44FE4197903E}"/>
              </a:ext>
            </a:extLst>
          </p:cNvPr>
          <p:cNvSpPr/>
          <p:nvPr/>
        </p:nvSpPr>
        <p:spPr>
          <a:xfrm>
            <a:off x="180586" y="4243389"/>
            <a:ext cx="193265" cy="1285874"/>
          </a:xfrm>
          <a:custGeom>
            <a:avLst/>
            <a:gdLst>
              <a:gd name="connsiteX0" fmla="*/ 0 w 2381"/>
              <a:gd name="connsiteY0" fmla="*/ 0 h 1233488"/>
              <a:gd name="connsiteX1" fmla="*/ 2381 w 2381"/>
              <a:gd name="connsiteY1" fmla="*/ 1233488 h 1233488"/>
              <a:gd name="connsiteX0" fmla="*/ 1370147 w 1380147"/>
              <a:gd name="connsiteY0" fmla="*/ 0 h 10000"/>
              <a:gd name="connsiteX1" fmla="*/ 1380147 w 1380147"/>
              <a:gd name="connsiteY1" fmla="*/ 10000 h 10000"/>
              <a:gd name="connsiteX0" fmla="*/ 1525972 w 1535972"/>
              <a:gd name="connsiteY0" fmla="*/ 0 h 10000"/>
              <a:gd name="connsiteX1" fmla="*/ 1535972 w 1535972"/>
              <a:gd name="connsiteY1" fmla="*/ 10000 h 10000"/>
              <a:gd name="connsiteX0" fmla="*/ 801697 w 811697"/>
              <a:gd name="connsiteY0" fmla="*/ 0 h 10000"/>
              <a:gd name="connsiteX1" fmla="*/ 811697 w 811697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1697" h="10000">
                <a:moveTo>
                  <a:pt x="801697" y="0"/>
                </a:moveTo>
                <a:cubicBezTo>
                  <a:pt x="-625123" y="2560"/>
                  <a:pt x="158295" y="8984"/>
                  <a:pt x="811697" y="1000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0C616F-F6F6-6AB0-5718-E2FD39374666}"/>
              </a:ext>
            </a:extLst>
          </p:cNvPr>
          <p:cNvSpPr/>
          <p:nvPr/>
        </p:nvSpPr>
        <p:spPr>
          <a:xfrm>
            <a:off x="312124" y="4136356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7C8FFB-E2AB-93DA-87AE-E25EA3FAD686}"/>
              </a:ext>
            </a:extLst>
          </p:cNvPr>
          <p:cNvSpPr/>
          <p:nvPr/>
        </p:nvSpPr>
        <p:spPr>
          <a:xfrm>
            <a:off x="312124" y="5500812"/>
            <a:ext cx="120188" cy="1260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4EC919-BF48-2D36-5519-7D36A47B3AC1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700833" y="3786188"/>
            <a:ext cx="0" cy="350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47E23E2-A789-61E6-C551-8014115DF203}"/>
              </a:ext>
            </a:extLst>
          </p:cNvPr>
          <p:cNvSpPr/>
          <p:nvPr/>
        </p:nvSpPr>
        <p:spPr>
          <a:xfrm>
            <a:off x="640739" y="3660106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D06F7A-6484-0ADE-ACA3-4CB3015C02D9}"/>
              </a:ext>
            </a:extLst>
          </p:cNvPr>
          <p:cNvSpPr/>
          <p:nvPr/>
        </p:nvSpPr>
        <p:spPr>
          <a:xfrm>
            <a:off x="640739" y="4136356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0FA231-A8CE-39E7-2EA3-F6523014E0DA}"/>
              </a:ext>
            </a:extLst>
          </p:cNvPr>
          <p:cNvCxnSpPr>
            <a:cxnSpLocks/>
            <a:stCxn id="23" idx="4"/>
            <a:endCxn id="24" idx="0"/>
          </p:cNvCxnSpPr>
          <p:nvPr/>
        </p:nvCxnSpPr>
        <p:spPr>
          <a:xfrm>
            <a:off x="700833" y="4705350"/>
            <a:ext cx="0" cy="350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AE5186A-5C9B-BD3B-C468-657D4A77B700}"/>
              </a:ext>
            </a:extLst>
          </p:cNvPr>
          <p:cNvSpPr/>
          <p:nvPr/>
        </p:nvSpPr>
        <p:spPr>
          <a:xfrm>
            <a:off x="640739" y="4579268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9930DD-404E-B5AC-D1A9-8CF980674F24}"/>
              </a:ext>
            </a:extLst>
          </p:cNvPr>
          <p:cNvSpPr/>
          <p:nvPr/>
        </p:nvSpPr>
        <p:spPr>
          <a:xfrm>
            <a:off x="640739" y="5055518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0F4F1E-D11B-7C82-D456-4FF4365A469B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700833" y="5181600"/>
            <a:ext cx="0" cy="316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007D361-77EE-5123-EC4F-28807658B0CC}"/>
              </a:ext>
            </a:extLst>
          </p:cNvPr>
          <p:cNvSpPr/>
          <p:nvPr/>
        </p:nvSpPr>
        <p:spPr>
          <a:xfrm>
            <a:off x="640739" y="5498430"/>
            <a:ext cx="120188" cy="1260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A7B35A-1E58-EDA2-FB1B-23B5DBBC9633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>
            <a:off x="700833" y="4262438"/>
            <a:ext cx="0" cy="31683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8D5E169-2EF1-9039-E703-3281032A5020}"/>
              </a:ext>
            </a:extLst>
          </p:cNvPr>
          <p:cNvSpPr txBox="1"/>
          <p:nvPr/>
        </p:nvSpPr>
        <p:spPr>
          <a:xfrm rot="20164960">
            <a:off x="162870" y="56003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C52B3D-215B-EA91-E38E-150891FA9F22}"/>
              </a:ext>
            </a:extLst>
          </p:cNvPr>
          <p:cNvSpPr txBox="1"/>
          <p:nvPr/>
        </p:nvSpPr>
        <p:spPr>
          <a:xfrm rot="20164960">
            <a:off x="408975" y="5572889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bad!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6E1C09-3FF2-C4C3-55ED-336CBFB31127}"/>
              </a:ext>
            </a:extLst>
          </p:cNvPr>
          <p:cNvSpPr/>
          <p:nvPr/>
        </p:nvSpPr>
        <p:spPr>
          <a:xfrm>
            <a:off x="904248" y="536733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E9B8A-1C84-9E49-35D8-105DA2817E4B}"/>
              </a:ext>
            </a:extLst>
          </p:cNvPr>
          <p:cNvSpPr txBox="1"/>
          <p:nvPr/>
        </p:nvSpPr>
        <p:spPr>
          <a:xfrm>
            <a:off x="4920091" y="5386389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Runtime check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DC1653-E07B-6511-8CA3-BDA286E3A897}"/>
              </a:ext>
            </a:extLst>
          </p:cNvPr>
          <p:cNvSpPr/>
          <p:nvPr/>
        </p:nvSpPr>
        <p:spPr>
          <a:xfrm>
            <a:off x="832374" y="2566988"/>
            <a:ext cx="4015851" cy="4000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955BA-D800-DB4F-3A55-DCDDDFFB89A3}"/>
              </a:ext>
            </a:extLst>
          </p:cNvPr>
          <p:cNvSpPr txBox="1"/>
          <p:nvPr/>
        </p:nvSpPr>
        <p:spPr>
          <a:xfrm>
            <a:off x="4848217" y="2586039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Compiler check</a:t>
            </a:r>
          </a:p>
        </p:txBody>
      </p:sp>
    </p:spTree>
    <p:extLst>
      <p:ext uri="{BB962C8B-B14F-4D97-AF65-F5344CB8AC3E}">
        <p14:creationId xmlns:p14="http://schemas.microsoft.com/office/powerpoint/2010/main" val="3445039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3" grpId="0" animBg="1"/>
      <p:bldP spid="24" grpId="0" animBg="1"/>
      <p:bldP spid="2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45329</TotalTime>
  <Words>1465</Words>
  <Application>Microsoft Office PowerPoint</Application>
  <PresentationFormat>Widescreen</PresentationFormat>
  <Paragraphs>337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Check-In Review: Type Systems</vt:lpstr>
      <vt:lpstr>Announcements Housekeeping</vt:lpstr>
      <vt:lpstr>Type Analysis</vt:lpstr>
      <vt:lpstr>Last Lecture Review: Type Systems</vt:lpstr>
      <vt:lpstr>Today’s Outline Type Analysis</vt:lpstr>
      <vt:lpstr>Enforcing Type Systems Type Analysis</vt:lpstr>
      <vt:lpstr>Escaping the Type System Enforcing Types</vt:lpstr>
      <vt:lpstr>Casting Within Hierarchy Enforcing Types</vt:lpstr>
      <vt:lpstr>Casting Within Hierarchy Enforcing Types</vt:lpstr>
      <vt:lpstr>Strongly-Typed vs Weakly-Typed Enforcing Types</vt:lpstr>
      <vt:lpstr>Type Safety Enforcing Types</vt:lpstr>
      <vt:lpstr>Type Safety Violations Type Enforcement</vt:lpstr>
      <vt:lpstr>Type Research Detour: Ungraded Material</vt:lpstr>
      <vt:lpstr>Research on Types Type Checking</vt:lpstr>
      <vt:lpstr>Refinement Types Type Checking</vt:lpstr>
      <vt:lpstr>PowerPoint Presentation</vt:lpstr>
      <vt:lpstr>Piggybacking on Type Checking Type Checking</vt:lpstr>
      <vt:lpstr>Formal Type Systems End Detour: Done with Ungraded Material</vt:lpstr>
      <vt:lpstr>Reasons for Typing Type Checking</vt:lpstr>
      <vt:lpstr>Types In Action Type Checking</vt:lpstr>
      <vt:lpstr>Implementing Our Type Checker Type Checking</vt:lpstr>
      <vt:lpstr>Implementing Typing Our Type System</vt:lpstr>
      <vt:lpstr>Binary Operators Implementing Static Typing</vt:lpstr>
      <vt:lpstr>Literals Implementing Static Typing</vt:lpstr>
      <vt:lpstr>Variables Implementing Static Typing</vt:lpstr>
      <vt:lpstr>Function Calls Implementing Type Checking</vt:lpstr>
      <vt:lpstr>Statements Implementing Type Checking</vt:lpstr>
      <vt:lpstr>Other AST Node Types Implementing Type Checking</vt:lpstr>
      <vt:lpstr>Exercise: Draw Type Analysis Bonus Exercise</vt:lpstr>
      <vt:lpstr>Handling Errors Implementing Type Checking</vt:lpstr>
      <vt:lpstr>Operator Errors vs Operand Errors Implementing Type Checking</vt:lpstr>
      <vt:lpstr>Type Error Example Implementing Type Checking</vt:lpstr>
      <vt:lpstr>Lecture Summary Wrap-Up: Typechecking</vt:lpstr>
      <vt:lpstr>Next Time Preview: Error Reports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700 – Mobile Security</dc:title>
  <dc:creator>drew</dc:creator>
  <cp:lastModifiedBy>Davidson, Drew</cp:lastModifiedBy>
  <cp:revision>795</cp:revision>
  <cp:lastPrinted>2018-08-29T18:10:22Z</cp:lastPrinted>
  <dcterms:created xsi:type="dcterms:W3CDTF">2018-07-19T03:57:05Z</dcterms:created>
  <dcterms:modified xsi:type="dcterms:W3CDTF">2023-02-24T22:04:43Z</dcterms:modified>
</cp:coreProperties>
</file>