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ink/ink2.xml" ContentType="application/inkml+xml"/>
  <Override PartName="/ppt/notesSlides/notesSlide12.xml" ContentType="application/vnd.openxmlformats-officedocument.presentationml.notesSlide+xml"/>
  <Override PartName="/ppt/ink/ink3.xml" ContentType="application/inkml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9"/>
  </p:notesMasterIdLst>
  <p:sldIdLst>
    <p:sldId id="559" r:id="rId2"/>
    <p:sldId id="561" r:id="rId3"/>
    <p:sldId id="566" r:id="rId4"/>
    <p:sldId id="564" r:id="rId5"/>
    <p:sldId id="257" r:id="rId6"/>
    <p:sldId id="560" r:id="rId7"/>
    <p:sldId id="567" r:id="rId8"/>
    <p:sldId id="408" r:id="rId9"/>
    <p:sldId id="389" r:id="rId10"/>
    <p:sldId id="557" r:id="rId11"/>
    <p:sldId id="390" r:id="rId12"/>
    <p:sldId id="544" r:id="rId13"/>
    <p:sldId id="394" r:id="rId14"/>
    <p:sldId id="545" r:id="rId15"/>
    <p:sldId id="548" r:id="rId16"/>
    <p:sldId id="549" r:id="rId17"/>
    <p:sldId id="550" r:id="rId18"/>
    <p:sldId id="556" r:id="rId19"/>
    <p:sldId id="401" r:id="rId20"/>
    <p:sldId id="404" r:id="rId21"/>
    <p:sldId id="405" r:id="rId22"/>
    <p:sldId id="406" r:id="rId23"/>
    <p:sldId id="563" r:id="rId24"/>
    <p:sldId id="562" r:id="rId25"/>
    <p:sldId id="407" r:id="rId26"/>
    <p:sldId id="349" r:id="rId27"/>
    <p:sldId id="348" r:id="rId28"/>
    <p:sldId id="568" r:id="rId29"/>
    <p:sldId id="569" r:id="rId30"/>
    <p:sldId id="570" r:id="rId31"/>
    <p:sldId id="571" r:id="rId32"/>
    <p:sldId id="572" r:id="rId33"/>
    <p:sldId id="573" r:id="rId34"/>
    <p:sldId id="574" r:id="rId35"/>
    <p:sldId id="575" r:id="rId36"/>
    <p:sldId id="353" r:id="rId37"/>
    <p:sldId id="531" r:id="rId38"/>
    <p:sldId id="529" r:id="rId39"/>
    <p:sldId id="535" r:id="rId40"/>
    <p:sldId id="537" r:id="rId41"/>
    <p:sldId id="541" r:id="rId42"/>
    <p:sldId id="540" r:id="rId43"/>
    <p:sldId id="334" r:id="rId44"/>
    <p:sldId id="420" r:id="rId45"/>
    <p:sldId id="553" r:id="rId46"/>
    <p:sldId id="554" r:id="rId47"/>
    <p:sldId id="555" r:id="rId4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rew" initials="d" lastIdx="1" clrIdx="0">
    <p:extLst>
      <p:ext uri="{19B8F6BF-5375-455C-9EA6-DF929625EA0E}">
        <p15:presenceInfo xmlns:p15="http://schemas.microsoft.com/office/powerpoint/2012/main" userId="drew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5E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00" autoAdjust="0"/>
    <p:restoredTop sz="93552" autoAdjust="0"/>
  </p:normalViewPr>
  <p:slideViewPr>
    <p:cSldViewPr snapToGrid="0">
      <p:cViewPr varScale="1">
        <p:scale>
          <a:sx n="81" d="100"/>
          <a:sy n="81" d="100"/>
        </p:scale>
        <p:origin x="91" y="48"/>
      </p:cViewPr>
      <p:guideLst/>
    </p:cSldViewPr>
  </p:slideViewPr>
  <p:outlineViewPr>
    <p:cViewPr>
      <p:scale>
        <a:sx n="33" d="100"/>
        <a:sy n="33" d="100"/>
      </p:scale>
      <p:origin x="0" y="-245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5760" units="cm"/>
          <inkml:channel name="Y" type="integer" max="2160" units="cm"/>
          <inkml:channel name="T" type="integer" max="2.14748E9" units="dev"/>
        </inkml:traceFormat>
        <inkml:channelProperties>
          <inkml:channelProperty channel="X" name="resolution" value="167.44186" units="1/cm"/>
          <inkml:channelProperty channel="Y" name="resolution" value="111.34021" units="1/cm"/>
          <inkml:channelProperty channel="T" name="resolution" value="1" units="1/dev"/>
        </inkml:channelProperties>
      </inkml:inkSource>
      <inkml:timestamp xml:id="ts0" timeString="2022-08-24T20:21:29.121"/>
    </inkml:context>
    <inkml:brush xml:id="br0">
      <inkml:brushProperty name="width" value="0.05292" units="cm"/>
      <inkml:brushProperty name="height" value="0.05292" units="cm"/>
      <inkml:brushProperty name="color" value="#008000"/>
    </inkml:brush>
  </inkml:definitions>
  <inkml:trace contextRef="#ctx0" brushRef="#br0">3916 15681 0,'70'0'0,"-52"0"31,0 0-15,-18-35-1,-18 35 17,0 35-17,1-35-15,-19 53 16,-16 0 15,52 0-15,0-18-1,35-17 1,-35-54 15,0 19-15,-35-19-1,17 72 1,-17-36 15,35 35-15,17-17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1462.8125" units="1/cm"/>
          <inkml:channelProperty channel="Y" name="resolution" value="2213.98657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0-08-20T18:38:51.516"/>
    </inkml:context>
    <inkml:brush xml:id="br0">
      <inkml:brushProperty name="width" value="0.05292" units="cm"/>
      <inkml:brushProperty name="height" value="0.05292" units="cm"/>
      <inkml:brushProperty name="color" value="#008000"/>
    </inkml:brush>
  </inkml:definitions>
  <inkml:trace contextRef="#ctx0" brushRef="#br0">22163 8431 57 0,'117'2'52'0,"-13"-2"-7"0,-15 0-42 0,-5 0-3 15,-18-7 0-15,-5 2-22 0,-23-2-113 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1462.8125" units="1/cm"/>
          <inkml:channelProperty channel="Y" name="resolution" value="2213.98657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0-08-20T18:39:32.067"/>
    </inkml:context>
    <inkml:brush xml:id="br0">
      <inkml:brushProperty name="width" value="0.05292" units="cm"/>
      <inkml:brushProperty name="height" value="0.05292" units="cm"/>
      <inkml:brushProperty name="color" value="#008000"/>
    </inkml:brush>
  </inkml:definitions>
  <inkml:trace contextRef="#ctx0" brushRef="#br0">20577 10326 186 0,'0'0'160'16,"0"0"-114"-16,0 0-46 0,0 0-16 0,131-91 15 15,-89 68 1-15,-9 6-20 0,9 7 7 16,1 10-16-16,-11 0-10 0,11 10 39 15,-10 7 0-15,9-1 3 0,5 5 4 16,-10 3 6-16,10 3 0 0,-5 4-13 16,-18-8-16-16</inkml:trace>
  <inkml:trace contextRef="#ctx0" brushRef="#br0" timeOffset="9953.94">17357 5275 1066 0,'0'0'254'0,"0"0"-215"0,0 0 264 16,0 0-33-16,0 0 5 0,0 0-55 15,0 0-58-15,0 0-43 0,0 0-42 16,0 10-22-16,0-10-7 0,0 0-3 15,0 0 7-15,0 0 2 0,0 0 4 16,0 0 3-16,0 0-7 0,0 0-22 0,0 0-13 16,0 0-3-16,0 4-13 0,0 5 20 15,0 7 24-15,0 5-5 0,-14 6 12 16,14 6-13-16,-19-1-41 0,19 1 0 16,-5-6 16-16,-9 0-15 0,14-4 2 15,-9-5-2-15,4-1-1 0,5-5-16 16,0-3 15-16,0-5-11 0,0 2 12 15,0-6-2-15,0 0 0 0,0 0-26 16,0 0 5-16,14 0 23 0,-9-10 20 16,9 1 50-16,5-5-1 0,9-3 10 0,-5 1-38 15,6-1-37-15,-6 6-4 16,0 4 0-16,6 2-26 0,-6 5 26 0,5 2 22 16,0 5-6-16,5 5-15 0,-5 0 24 15,1 1-24-15,-1 2 14 0,-9-3-14 16,9 2-1-16,-14-5 13 0,9 3 15 15,-18-5-9-15,14-1 6 0,-5 0 4 0,0-4-14 16,-14 0-11-16,9 0 21 0,-4 1-7 16,-5-3 7-16,0 0-6 0,9 0 3 15,-9 0 3-15,0 0 11 0,0 0 8 16,0 0 12-16,0 0-6 0,0 0-10 16,0 0-12-16,0 0-28 0,0 0-2 15,0 0-10-15,0 0-1 0,0 0-15 16,0 0-6-16,0 0-10 0,5-3 10 15,-5-1 34-15,9 2 0 0,-4-4 2 0,5 2 14 16,-10 2-15-16,4-3 1 0,1 3 0 16,-5 0-1-16,0 2 0 0,0-6 2 15,9 6-1-15,-4-1-1 0,-5-2 1 16,0 3 1-16,0-2 0 0,0 2-1 16,0-3-1-16,0 1-1 0,0-3 0 0,9 5 3 15,-4-5 0-15,-5 1-3 16,0 2-13-16,9-3-9 0,-4 0-6 0,5 3 28 15,-6-5 0-15,10 5 1 0,-4-6-1 16,-1 4 0-16,-9 2 0 0,14-3-1 16,0 0 0-16,-4 5 1 0,-6 0 1 15,6-5 2-15,-6 5 1 0,6 0-1 16,-10 0 9-16,4 0-11 0,-4 0 1 16,0 0 0-16,10 0 1 0,-10 0 19 15,0 0 13-15,0 0 8 0,0 0-2 16,0 0-7-16,0 0 3 0,0 0-3 0,0 0 3 15,0 0-6-15,0 0-9 0,0 0 0 16,0 0-4-16,0 0-15 0,-10-2 0 16,10 2 1-16,0 0-3 0,0 0-1 0,0 0-1 15,0 0 0-15,0-2 0 16,0 2 1-16,0 0 2 0,0 0 13 16,0-2-13-16,0 2-2 0,0-5 0 15,0 5 0-15,0-3-1 0,0 3-2 0,0-1-12 16,0-5-4-16,0 0-3 0,0-2-6 15,0-5 7-15,0-4 18 0,0 1-9 16,0-5 12-16,0-2 2 0,0-3 1 16,0 0-3-16,0 3-1 0,0-1-11 15,0 5-16-15,0 6-22 0,0 3 1 16,0 1 5-16,0 7-12 0,0-1-16 16,0 3-13-16,0 0-12 0,0 0-36 15,0 0-40-15,-4 3-97 0,4 6-159 0,0 3-161 16,-10-1-212-16,10 1-449 0</inkml:trace>
  <inkml:trace contextRef="#ctx0" brushRef="#br0" timeOffset="11108.89">18225 5371 466 0,'0'0'584'0,"0"0"-200"15,0 0-117-15,0 0-36 0,0 0-4 16,0 0-20-16,0 0-10 0,0 0-74 15,0 0-43-15,0 0-19 0,0 0 16 16,-9 14 7-16,4-4-1 0,-4 5-25 0,9 4-13 16,-14 0 6-16,14-1-13 0,-14 1 0 15,14-2-3-15,-5-3-12 0,5-2 15 16,-10-3-13-16,6 1-9 0,4-8 6 16,0-2-22-16,0 0-1 0,0 0-40 15,0 0-7-15,0 0-9 0,14 0 12 16,-9 0 44-16,9 0 1 0,0 0 16 15,9 0 0-15,-4-2 7 0,9 2-23 16,-9-4 0-16,4 4 0 0,-4 0 0 16,0 0 15-16,9 4-15 0,-14-2-15 15,0 4 11-15,0-1-8 0,5 0 8 0,-10 0 2 16,-4-1 1-16,5 3 1 0,-6-4 2 16,-4-1 0-16,0-2 18 0,0 2 5 15,0 1 32-15,0-3 29 0,0 0 12 16,0 0-12-16,0 0-4 0,0 0-16 15,0 0-12-15,0 0-20 0,-4-5-12 16,-6 3-3-16,10-1-4 0,0-2-15 0,0 1-16 16,-5 2-12-16,5-6-4 0,0 4 10 15,0-5-9-15,0-1-17 0,0 1 17 16,0-3 3-16,0 3 9 0,0 5-13 16,0-6-22-16,0 2-28 0,0 4-13 15,0-1 2-15,0 1-31 0,0 2-17 16,0 2-45-16,0-3-61 0,0 3-41 15,0 0-65-15,0 0-24 0,0 0-127 16,5 0-18-16,-5 0-92 0</inkml:trace>
  <inkml:trace contextRef="#ctx0" brushRef="#br0" timeOffset="12026.18">18601 5427 363 0,'0'0'655'0,"0"0"-189"0,0 0-219 16,0 0-84-16,0 0-17 0,0 0 6 0,0 0-55 16,0 0-26-16,0 0-38 0,-33 91 15 15,23-72 17-15,10-5-17 0,0 0-22 16,0-5-25-16,0 1 0 0,0-3-1 16,0-2 1-16,0-1-1 0,0-1-18 15,10-3 18-15,-6 0 29 0,-4 0 23 16,10 0 6-16,4 0-20 0,-9 0 11 15,4-3-11-15,-4 0-18 0,-1-1 5 16,10 2 2-16,1-3-25 0,-15 3-2 16,14 2 0-16,-5-3-25 0,-4 3 15 0,4 0 10 15,-4 0 26-15,-5 0-4 0,9 0 1 16,-4 0-7-16,-5 0 6 0,0 0-20 16,0 0 1-16,9 0 0 0,-9 0 0 15,0 0 19-15,5-5 4 0,0 1 0 16,-5 0-7-16,9-6 13 0,-4 1 3 0,-5-8-13 15,9 1-18-15,-4-1 12 0,-5 1-16 16,0 5-77-16,0 3-51 0,0 6-43 16,0 0-48-16,0 2-33 0,0 0-111 15,0 2-141-15,0 5-202 0,0-2-31 16</inkml:trace>
  <inkml:trace contextRef="#ctx0" brushRef="#br0" timeOffset="13073.11">18943 5376 653 0,'0'0'502'15,"0"0"-92"-15,0 0-78 0,0 0-69 16,0 0-76-16,0 0-47 0,0 0-47 15,0 0-38-15,0 0-42 0,0 0-11 0,0 0 24 16,-14 65 6-16,14-46-3 0,0 2 19 16,0-5-6-16,0 3 29 0,0-7-36 15,0 1 12-15,14-3-46 0,-14-1-1 16,10 1 0-16,-6-4-9 0,10-1 9 16,0 0 2-16,1 0 36 0,3-5 23 15,-4 0-35-15,10 0-26 0,-5-5-25 16,14-5 25-16,-10-1 0 0,5-1-61 15,-9 0-244-15,0 6-460 0,-5 1 765 16,-5 3 23-16,-9 2-23 0,0 0-36 0,0 0-74 16,0 0 22-16,0 0 88 0,0 0 74 15,0 0 33-15,0 0 10 0,0 0-17 16,0 0-25-16,0 0-23 0,0 0 0 16,0 0 16-16,0 0 19 0,0-3-87 15,0 3-10-15,-9-7-404 0,9 5-171 16,0-3-674-16,9 22 1063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026E36-57A3-47EE-B360-4C01E77DCD28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F596C0-D9DC-493D-8AFB-C760AE05E2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311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596C0-D9DC-493D-8AFB-C760AE05E20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8831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596C0-D9DC-493D-8AFB-C760AE05E201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0488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596C0-D9DC-493D-8AFB-C760AE05E201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7592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596C0-D9DC-493D-8AFB-C760AE05E201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7325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596C0-D9DC-493D-8AFB-C760AE05E201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4657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596C0-D9DC-493D-8AFB-C760AE05E201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5528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596C0-D9DC-493D-8AFB-C760AE05E20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1052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596C0-D9DC-493D-8AFB-C760AE05E20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629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596C0-D9DC-493D-8AFB-C760AE05E201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8337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596C0-D9DC-493D-8AFB-C760AE05E201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1702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596C0-D9DC-493D-8AFB-C760AE05E201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0162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596C0-D9DC-493D-8AFB-C760AE05E201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4654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596C0-D9DC-493D-8AFB-C760AE05E201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3485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596C0-D9DC-493D-8AFB-C760AE05E201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2179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08362-6D08-4DD2-BBD2-480599930ED9}" type="datetime1">
              <a:rPr lang="en-US" smtClean="0"/>
              <a:t>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743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7F586-EC86-4A94-9878-D33F545F6B7D}" type="datetime1">
              <a:rPr lang="en-US" smtClean="0"/>
              <a:t>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128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88008-6691-418E-94B5-9AE6D2BF9F62}" type="datetime1">
              <a:rPr lang="en-US" smtClean="0"/>
              <a:t>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88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536C1-D6F1-411E-AD38-00A84E1CCE13}" type="datetime1">
              <a:rPr lang="en-US" smtClean="0"/>
              <a:t>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637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716D2-AECC-4147-B0E3-5F3BE7482D60}" type="datetime1">
              <a:rPr lang="en-US" smtClean="0"/>
              <a:t>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374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0FAFC-8228-4AEB-9E64-7DB82B1867E7}" type="datetime1">
              <a:rPr lang="en-US" smtClean="0"/>
              <a:t>1/17/2023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438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EC227-5F41-446D-8D9F-93CCCC2ABF41}" type="datetime1">
              <a:rPr lang="en-US" smtClean="0"/>
              <a:t>1/17/2023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401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0AB82-3F9E-459B-AB20-D70BEF48059C}" type="datetime1">
              <a:rPr lang="en-US" smtClean="0"/>
              <a:t>1/17/2023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466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BA306-23A0-43EC-988E-C4C2A63F1E0B}" type="datetime1">
              <a:rPr lang="en-US" smtClean="0"/>
              <a:t>1/17/2023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627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1FC09-012B-498D-85E6-ED82F93F4815}" type="datetime1">
              <a:rPr lang="en-US" smtClean="0"/>
              <a:t>1/17/2023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757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273E2-D6EF-481D-A893-7104C9ECAF9F}" type="datetime1">
              <a:rPr lang="en-US" smtClean="0"/>
              <a:t>1/17/2023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518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A8A06D-FB85-4F59-A013-2ECFABEBDA13}" type="datetime1">
              <a:rPr lang="en-US" smtClean="0"/>
              <a:t>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939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1.png"/><Relationship Id="rId4" Type="http://schemas.openxmlformats.org/officeDocument/2006/relationships/image" Target="../media/image12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1.png"/><Relationship Id="rId7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12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12.png"/><Relationship Id="rId3" Type="http://schemas.openxmlformats.org/officeDocument/2006/relationships/image" Target="../media/image14.png"/><Relationship Id="rId7" Type="http://schemas.openxmlformats.org/officeDocument/2006/relationships/image" Target="../media/image23.png"/><Relationship Id="rId12" Type="http://schemas.openxmlformats.org/officeDocument/2006/relationships/image" Target="../media/image28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1.png"/><Relationship Id="rId5" Type="http://schemas.openxmlformats.org/officeDocument/2006/relationships/image" Target="../media/image21.png"/><Relationship Id="rId10" Type="http://schemas.openxmlformats.org/officeDocument/2006/relationships/image" Target="../media/image261.png"/><Relationship Id="rId4" Type="http://schemas.openxmlformats.org/officeDocument/2006/relationships/image" Target="../media/image20.png"/><Relationship Id="rId9" Type="http://schemas.openxmlformats.org/officeDocument/2006/relationships/image" Target="../media/image25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5.png"/><Relationship Id="rId18" Type="http://schemas.openxmlformats.org/officeDocument/2006/relationships/image" Target="../media/image30.png"/><Relationship Id="rId3" Type="http://schemas.openxmlformats.org/officeDocument/2006/relationships/image" Target="../media/image14.png"/><Relationship Id="rId7" Type="http://schemas.openxmlformats.org/officeDocument/2006/relationships/image" Target="../media/image23.png"/><Relationship Id="rId12" Type="http://schemas.openxmlformats.org/officeDocument/2006/relationships/image" Target="../media/image281.png"/><Relationship Id="rId17" Type="http://schemas.openxmlformats.org/officeDocument/2006/relationships/image" Target="../media/image29.png"/><Relationship Id="rId2" Type="http://schemas.openxmlformats.org/officeDocument/2006/relationships/image" Target="../media/image13.png"/><Relationship Id="rId16" Type="http://schemas.openxmlformats.org/officeDocument/2006/relationships/image" Target="../media/image28.png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1.png"/><Relationship Id="rId5" Type="http://schemas.openxmlformats.org/officeDocument/2006/relationships/image" Target="../media/image21.png"/><Relationship Id="rId15" Type="http://schemas.openxmlformats.org/officeDocument/2006/relationships/image" Target="../media/image27.png"/><Relationship Id="rId10" Type="http://schemas.openxmlformats.org/officeDocument/2006/relationships/image" Target="../media/image261.png"/><Relationship Id="rId19" Type="http://schemas.openxmlformats.org/officeDocument/2006/relationships/image" Target="../media/image31.png"/><Relationship Id="rId4" Type="http://schemas.openxmlformats.org/officeDocument/2006/relationships/image" Target="../media/image20.png"/><Relationship Id="rId9" Type="http://schemas.openxmlformats.org/officeDocument/2006/relationships/image" Target="../media/image251.png"/><Relationship Id="rId1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36.png"/><Relationship Id="rId3" Type="http://schemas.openxmlformats.org/officeDocument/2006/relationships/image" Target="../media/image14.png"/><Relationship Id="rId7" Type="http://schemas.openxmlformats.org/officeDocument/2006/relationships/image" Target="../media/image23.png"/><Relationship Id="rId12" Type="http://schemas.openxmlformats.org/officeDocument/2006/relationships/image" Target="../media/image35.png"/><Relationship Id="rId2" Type="http://schemas.openxmlformats.org/officeDocument/2006/relationships/image" Target="../media/image13.png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34.png"/><Relationship Id="rId5" Type="http://schemas.openxmlformats.org/officeDocument/2006/relationships/image" Target="../media/image21.png"/><Relationship Id="rId15" Type="http://schemas.openxmlformats.org/officeDocument/2006/relationships/image" Target="../media/image38.png"/><Relationship Id="rId10" Type="http://schemas.openxmlformats.org/officeDocument/2006/relationships/image" Target="../media/image33.png"/><Relationship Id="rId4" Type="http://schemas.openxmlformats.org/officeDocument/2006/relationships/image" Target="../media/image20.png"/><Relationship Id="rId9" Type="http://schemas.openxmlformats.org/officeDocument/2006/relationships/image" Target="../media/image32.png"/><Relationship Id="rId1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36.png"/><Relationship Id="rId2" Type="http://schemas.openxmlformats.org/officeDocument/2006/relationships/image" Target="../media/image13.png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35.png"/><Relationship Id="rId5" Type="http://schemas.openxmlformats.org/officeDocument/2006/relationships/image" Target="../media/image22.png"/><Relationship Id="rId15" Type="http://schemas.openxmlformats.org/officeDocument/2006/relationships/image" Target="../media/image39.png"/><Relationship Id="rId10" Type="http://schemas.openxmlformats.org/officeDocument/2006/relationships/image" Target="../media/image34.png"/><Relationship Id="rId4" Type="http://schemas.openxmlformats.org/officeDocument/2006/relationships/image" Target="../media/image21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png"/><Relationship Id="rId18" Type="http://schemas.openxmlformats.org/officeDocument/2006/relationships/image" Target="../media/image56.png"/><Relationship Id="rId3" Type="http://schemas.openxmlformats.org/officeDocument/2006/relationships/image" Target="../media/image41.png"/><Relationship Id="rId21" Type="http://schemas.openxmlformats.org/officeDocument/2006/relationships/image" Target="../media/image59.pn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17" Type="http://schemas.openxmlformats.org/officeDocument/2006/relationships/image" Target="../media/image55.png"/><Relationship Id="rId25" Type="http://schemas.openxmlformats.org/officeDocument/2006/relationships/image" Target="../media/image39.png"/><Relationship Id="rId2" Type="http://schemas.openxmlformats.org/officeDocument/2006/relationships/image" Target="../media/image40.png"/><Relationship Id="rId16" Type="http://schemas.openxmlformats.org/officeDocument/2006/relationships/image" Target="../media/image54.png"/><Relationship Id="rId20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24" Type="http://schemas.openxmlformats.org/officeDocument/2006/relationships/image" Target="../media/image62.png"/><Relationship Id="rId5" Type="http://schemas.openxmlformats.org/officeDocument/2006/relationships/image" Target="../media/image43.png"/><Relationship Id="rId15" Type="http://schemas.openxmlformats.org/officeDocument/2006/relationships/image" Target="../media/image53.png"/><Relationship Id="rId23" Type="http://schemas.openxmlformats.org/officeDocument/2006/relationships/image" Target="../media/image61.png"/><Relationship Id="rId10" Type="http://schemas.openxmlformats.org/officeDocument/2006/relationships/image" Target="../media/image48.png"/><Relationship Id="rId19" Type="http://schemas.openxmlformats.org/officeDocument/2006/relationships/image" Target="../media/image57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Relationship Id="rId14" Type="http://schemas.openxmlformats.org/officeDocument/2006/relationships/image" Target="../media/image52.png"/><Relationship Id="rId22" Type="http://schemas.openxmlformats.org/officeDocument/2006/relationships/image" Target="../media/image6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67.png"/><Relationship Id="rId18" Type="http://schemas.openxmlformats.org/officeDocument/2006/relationships/image" Target="../media/image39.png"/><Relationship Id="rId3" Type="http://schemas.openxmlformats.org/officeDocument/2006/relationships/image" Target="../media/image40.png"/><Relationship Id="rId7" Type="http://schemas.openxmlformats.org/officeDocument/2006/relationships/image" Target="../media/image45.png"/><Relationship Id="rId12" Type="http://schemas.openxmlformats.org/officeDocument/2006/relationships/image" Target="../media/image66.png"/><Relationship Id="rId17" Type="http://schemas.openxmlformats.org/officeDocument/2006/relationships/image" Target="../media/image71.png"/><Relationship Id="rId2" Type="http://schemas.openxmlformats.org/officeDocument/2006/relationships/image" Target="../media/image41.png"/><Relationship Id="rId16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11" Type="http://schemas.openxmlformats.org/officeDocument/2006/relationships/image" Target="../media/image65.png"/><Relationship Id="rId5" Type="http://schemas.openxmlformats.org/officeDocument/2006/relationships/image" Target="../media/image43.png"/><Relationship Id="rId15" Type="http://schemas.openxmlformats.org/officeDocument/2006/relationships/image" Target="../media/image69.png"/><Relationship Id="rId10" Type="http://schemas.openxmlformats.org/officeDocument/2006/relationships/image" Target="../media/image64.png"/><Relationship Id="rId4" Type="http://schemas.openxmlformats.org/officeDocument/2006/relationships/image" Target="../media/image42.png"/><Relationship Id="rId9" Type="http://schemas.openxmlformats.org/officeDocument/2006/relationships/image" Target="../media/image63.png"/><Relationship Id="rId14" Type="http://schemas.openxmlformats.org/officeDocument/2006/relationships/image" Target="../media/image6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66.png"/><Relationship Id="rId18" Type="http://schemas.openxmlformats.org/officeDocument/2006/relationships/image" Target="../media/image7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12" Type="http://schemas.openxmlformats.org/officeDocument/2006/relationships/image" Target="../media/image65.png"/><Relationship Id="rId17" Type="http://schemas.openxmlformats.org/officeDocument/2006/relationships/image" Target="../media/image70.png"/><Relationship Id="rId2" Type="http://schemas.openxmlformats.org/officeDocument/2006/relationships/image" Target="../media/image41.png"/><Relationship Id="rId16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11" Type="http://schemas.openxmlformats.org/officeDocument/2006/relationships/image" Target="../media/image64.png"/><Relationship Id="rId5" Type="http://schemas.openxmlformats.org/officeDocument/2006/relationships/image" Target="../media/image42.png"/><Relationship Id="rId15" Type="http://schemas.openxmlformats.org/officeDocument/2006/relationships/image" Target="../media/image73.png"/><Relationship Id="rId10" Type="http://schemas.openxmlformats.org/officeDocument/2006/relationships/image" Target="../media/image63.png"/><Relationship Id="rId4" Type="http://schemas.openxmlformats.org/officeDocument/2006/relationships/image" Target="../media/image72.png"/><Relationship Id="rId9" Type="http://schemas.openxmlformats.org/officeDocument/2006/relationships/image" Target="../media/image46.png"/><Relationship Id="rId14" Type="http://schemas.openxmlformats.org/officeDocument/2006/relationships/image" Target="../media/image6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67.png"/><Relationship Id="rId18" Type="http://schemas.openxmlformats.org/officeDocument/2006/relationships/image" Target="../media/image76.png"/><Relationship Id="rId3" Type="http://schemas.openxmlformats.org/officeDocument/2006/relationships/image" Target="../media/image40.png"/><Relationship Id="rId7" Type="http://schemas.openxmlformats.org/officeDocument/2006/relationships/image" Target="../media/image45.png"/><Relationship Id="rId12" Type="http://schemas.openxmlformats.org/officeDocument/2006/relationships/image" Target="../media/image66.png"/><Relationship Id="rId17" Type="http://schemas.openxmlformats.org/officeDocument/2006/relationships/image" Target="../media/image75.png"/><Relationship Id="rId2" Type="http://schemas.openxmlformats.org/officeDocument/2006/relationships/image" Target="../media/image41.png"/><Relationship Id="rId16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11" Type="http://schemas.openxmlformats.org/officeDocument/2006/relationships/image" Target="../media/image65.png"/><Relationship Id="rId5" Type="http://schemas.openxmlformats.org/officeDocument/2006/relationships/image" Target="../media/image43.png"/><Relationship Id="rId15" Type="http://schemas.openxmlformats.org/officeDocument/2006/relationships/image" Target="../media/image74.png"/><Relationship Id="rId10" Type="http://schemas.openxmlformats.org/officeDocument/2006/relationships/image" Target="../media/image64.png"/><Relationship Id="rId19" Type="http://schemas.openxmlformats.org/officeDocument/2006/relationships/image" Target="../media/image72.png"/><Relationship Id="rId4" Type="http://schemas.openxmlformats.org/officeDocument/2006/relationships/image" Target="../media/image42.png"/><Relationship Id="rId9" Type="http://schemas.openxmlformats.org/officeDocument/2006/relationships/image" Target="../media/image63.png"/><Relationship Id="rId14" Type="http://schemas.openxmlformats.org/officeDocument/2006/relationships/image" Target="../media/image7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73.png"/><Relationship Id="rId3" Type="http://schemas.openxmlformats.org/officeDocument/2006/relationships/image" Target="../media/image78.png"/><Relationship Id="rId7" Type="http://schemas.openxmlformats.org/officeDocument/2006/relationships/image" Target="../media/image82.png"/><Relationship Id="rId12" Type="http://schemas.openxmlformats.org/officeDocument/2006/relationships/image" Target="../media/image67.png"/><Relationship Id="rId17" Type="http://schemas.openxmlformats.org/officeDocument/2006/relationships/image" Target="../media/image83.png"/><Relationship Id="rId2" Type="http://schemas.openxmlformats.org/officeDocument/2006/relationships/image" Target="../media/image77.png"/><Relationship Id="rId16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11" Type="http://schemas.openxmlformats.org/officeDocument/2006/relationships/image" Target="../media/image66.png"/><Relationship Id="rId5" Type="http://schemas.openxmlformats.org/officeDocument/2006/relationships/image" Target="../media/image80.png"/><Relationship Id="rId15" Type="http://schemas.openxmlformats.org/officeDocument/2006/relationships/image" Target="../media/image70.png"/><Relationship Id="rId10" Type="http://schemas.openxmlformats.org/officeDocument/2006/relationships/image" Target="../media/image65.png"/><Relationship Id="rId4" Type="http://schemas.openxmlformats.org/officeDocument/2006/relationships/image" Target="../media/image79.png"/><Relationship Id="rId9" Type="http://schemas.openxmlformats.org/officeDocument/2006/relationships/image" Target="../media/image64.png"/><Relationship Id="rId14" Type="http://schemas.openxmlformats.org/officeDocument/2006/relationships/image" Target="../media/image7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7" Type="http://schemas.openxmlformats.org/officeDocument/2006/relationships/image" Target="../media/image74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0.png"/><Relationship Id="rId5" Type="http://schemas.openxmlformats.org/officeDocument/2006/relationships/image" Target="../media/image710.png"/><Relationship Id="rId4" Type="http://schemas.openxmlformats.org/officeDocument/2006/relationships/image" Target="../media/image42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9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13" Type="http://schemas.openxmlformats.org/officeDocument/2006/relationships/image" Target="../media/image102.png"/><Relationship Id="rId3" Type="http://schemas.openxmlformats.org/officeDocument/2006/relationships/image" Target="../media/image92.png"/><Relationship Id="rId7" Type="http://schemas.openxmlformats.org/officeDocument/2006/relationships/image" Target="../media/image96.png"/><Relationship Id="rId12" Type="http://schemas.openxmlformats.org/officeDocument/2006/relationships/image" Target="../media/image10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png"/><Relationship Id="rId11" Type="http://schemas.openxmlformats.org/officeDocument/2006/relationships/image" Target="../media/image100.png"/><Relationship Id="rId5" Type="http://schemas.openxmlformats.org/officeDocument/2006/relationships/image" Target="../media/image94.png"/><Relationship Id="rId10" Type="http://schemas.openxmlformats.org/officeDocument/2006/relationships/image" Target="../media/image99.png"/><Relationship Id="rId4" Type="http://schemas.openxmlformats.org/officeDocument/2006/relationships/image" Target="../media/image93.png"/><Relationship Id="rId9" Type="http://schemas.openxmlformats.org/officeDocument/2006/relationships/image" Target="../media/image98.png"/><Relationship Id="rId14" Type="http://schemas.openxmlformats.org/officeDocument/2006/relationships/image" Target="../media/image103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13" Type="http://schemas.openxmlformats.org/officeDocument/2006/relationships/image" Target="../media/image102.png"/><Relationship Id="rId3" Type="http://schemas.openxmlformats.org/officeDocument/2006/relationships/image" Target="../media/image92.png"/><Relationship Id="rId7" Type="http://schemas.openxmlformats.org/officeDocument/2006/relationships/image" Target="../media/image96.png"/><Relationship Id="rId12" Type="http://schemas.openxmlformats.org/officeDocument/2006/relationships/image" Target="../media/image10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4.png"/><Relationship Id="rId11" Type="http://schemas.openxmlformats.org/officeDocument/2006/relationships/image" Target="../media/image100.png"/><Relationship Id="rId5" Type="http://schemas.openxmlformats.org/officeDocument/2006/relationships/image" Target="../media/image94.png"/><Relationship Id="rId10" Type="http://schemas.openxmlformats.org/officeDocument/2006/relationships/image" Target="../media/image99.png"/><Relationship Id="rId4" Type="http://schemas.openxmlformats.org/officeDocument/2006/relationships/image" Target="../media/image93.png"/><Relationship Id="rId9" Type="http://schemas.openxmlformats.org/officeDocument/2006/relationships/image" Target="../media/image9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13" Type="http://schemas.openxmlformats.org/officeDocument/2006/relationships/image" Target="../media/image102.png"/><Relationship Id="rId3" Type="http://schemas.openxmlformats.org/officeDocument/2006/relationships/image" Target="../media/image92.png"/><Relationship Id="rId7" Type="http://schemas.openxmlformats.org/officeDocument/2006/relationships/image" Target="../media/image96.png"/><Relationship Id="rId12" Type="http://schemas.openxmlformats.org/officeDocument/2006/relationships/image" Target="../media/image10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5.png"/><Relationship Id="rId11" Type="http://schemas.openxmlformats.org/officeDocument/2006/relationships/image" Target="../media/image100.png"/><Relationship Id="rId5" Type="http://schemas.openxmlformats.org/officeDocument/2006/relationships/image" Target="../media/image94.png"/><Relationship Id="rId10" Type="http://schemas.openxmlformats.org/officeDocument/2006/relationships/image" Target="../media/image99.png"/><Relationship Id="rId4" Type="http://schemas.openxmlformats.org/officeDocument/2006/relationships/image" Target="../media/image93.png"/><Relationship Id="rId9" Type="http://schemas.openxmlformats.org/officeDocument/2006/relationships/image" Target="../media/image98.png"/><Relationship Id="rId14" Type="http://schemas.openxmlformats.org/officeDocument/2006/relationships/image" Target="../media/image106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13" Type="http://schemas.openxmlformats.org/officeDocument/2006/relationships/image" Target="../media/image102.png"/><Relationship Id="rId3" Type="http://schemas.openxmlformats.org/officeDocument/2006/relationships/image" Target="../media/image92.png"/><Relationship Id="rId7" Type="http://schemas.openxmlformats.org/officeDocument/2006/relationships/image" Target="../media/image96.png"/><Relationship Id="rId12" Type="http://schemas.openxmlformats.org/officeDocument/2006/relationships/image" Target="../media/image10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7.png"/><Relationship Id="rId11" Type="http://schemas.openxmlformats.org/officeDocument/2006/relationships/image" Target="../media/image100.png"/><Relationship Id="rId5" Type="http://schemas.openxmlformats.org/officeDocument/2006/relationships/image" Target="../media/image94.png"/><Relationship Id="rId15" Type="http://schemas.openxmlformats.org/officeDocument/2006/relationships/image" Target="../media/image109.png"/><Relationship Id="rId10" Type="http://schemas.openxmlformats.org/officeDocument/2006/relationships/image" Target="../media/image99.png"/><Relationship Id="rId4" Type="http://schemas.openxmlformats.org/officeDocument/2006/relationships/image" Target="../media/image93.png"/><Relationship Id="rId9" Type="http://schemas.openxmlformats.org/officeDocument/2006/relationships/image" Target="../media/image98.png"/><Relationship Id="rId14" Type="http://schemas.openxmlformats.org/officeDocument/2006/relationships/image" Target="../media/image108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13" Type="http://schemas.openxmlformats.org/officeDocument/2006/relationships/image" Target="../media/image102.png"/><Relationship Id="rId3" Type="http://schemas.openxmlformats.org/officeDocument/2006/relationships/image" Target="../media/image92.png"/><Relationship Id="rId7" Type="http://schemas.openxmlformats.org/officeDocument/2006/relationships/image" Target="../media/image96.png"/><Relationship Id="rId12" Type="http://schemas.openxmlformats.org/officeDocument/2006/relationships/image" Target="../media/image10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7.png"/><Relationship Id="rId11" Type="http://schemas.openxmlformats.org/officeDocument/2006/relationships/image" Target="../media/image100.png"/><Relationship Id="rId5" Type="http://schemas.openxmlformats.org/officeDocument/2006/relationships/image" Target="../media/image94.png"/><Relationship Id="rId15" Type="http://schemas.openxmlformats.org/officeDocument/2006/relationships/image" Target="../media/image111.png"/><Relationship Id="rId10" Type="http://schemas.openxmlformats.org/officeDocument/2006/relationships/image" Target="../media/image99.png"/><Relationship Id="rId4" Type="http://schemas.openxmlformats.org/officeDocument/2006/relationships/image" Target="../media/image93.png"/><Relationship Id="rId9" Type="http://schemas.openxmlformats.org/officeDocument/2006/relationships/image" Target="../media/image98.png"/><Relationship Id="rId14" Type="http://schemas.openxmlformats.org/officeDocument/2006/relationships/image" Target="../media/image108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13" Type="http://schemas.openxmlformats.org/officeDocument/2006/relationships/image" Target="../media/image102.png"/><Relationship Id="rId3" Type="http://schemas.openxmlformats.org/officeDocument/2006/relationships/image" Target="../media/image92.png"/><Relationship Id="rId7" Type="http://schemas.openxmlformats.org/officeDocument/2006/relationships/image" Target="../media/image96.png"/><Relationship Id="rId12" Type="http://schemas.openxmlformats.org/officeDocument/2006/relationships/image" Target="../media/image10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7.png"/><Relationship Id="rId11" Type="http://schemas.openxmlformats.org/officeDocument/2006/relationships/image" Target="../media/image100.png"/><Relationship Id="rId5" Type="http://schemas.openxmlformats.org/officeDocument/2006/relationships/image" Target="../media/image94.png"/><Relationship Id="rId10" Type="http://schemas.openxmlformats.org/officeDocument/2006/relationships/image" Target="../media/image99.png"/><Relationship Id="rId4" Type="http://schemas.openxmlformats.org/officeDocument/2006/relationships/image" Target="../media/image93.png"/><Relationship Id="rId9" Type="http://schemas.openxmlformats.org/officeDocument/2006/relationships/image" Target="../media/image98.png"/><Relationship Id="rId14" Type="http://schemas.openxmlformats.org/officeDocument/2006/relationships/image" Target="../media/image108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13" Type="http://schemas.openxmlformats.org/officeDocument/2006/relationships/image" Target="../media/image102.png"/><Relationship Id="rId3" Type="http://schemas.openxmlformats.org/officeDocument/2006/relationships/image" Target="../media/image92.png"/><Relationship Id="rId7" Type="http://schemas.openxmlformats.org/officeDocument/2006/relationships/image" Target="../media/image96.png"/><Relationship Id="rId12" Type="http://schemas.openxmlformats.org/officeDocument/2006/relationships/image" Target="../media/image10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7.png"/><Relationship Id="rId11" Type="http://schemas.openxmlformats.org/officeDocument/2006/relationships/image" Target="../media/image100.png"/><Relationship Id="rId5" Type="http://schemas.openxmlformats.org/officeDocument/2006/relationships/image" Target="../media/image94.png"/><Relationship Id="rId15" Type="http://schemas.openxmlformats.org/officeDocument/2006/relationships/image" Target="../media/image112.png"/><Relationship Id="rId10" Type="http://schemas.openxmlformats.org/officeDocument/2006/relationships/image" Target="../media/image99.png"/><Relationship Id="rId4" Type="http://schemas.openxmlformats.org/officeDocument/2006/relationships/image" Target="../media/image93.png"/><Relationship Id="rId9" Type="http://schemas.openxmlformats.org/officeDocument/2006/relationships/image" Target="../media/image98.png"/><Relationship Id="rId14" Type="http://schemas.openxmlformats.org/officeDocument/2006/relationships/image" Target="../media/image10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3.png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3" Type="http://schemas.openxmlformats.org/officeDocument/2006/relationships/image" Target="../media/image114.png"/><Relationship Id="rId7" Type="http://schemas.openxmlformats.org/officeDocument/2006/relationships/image" Target="../media/image1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7.png"/><Relationship Id="rId5" Type="http://schemas.openxmlformats.org/officeDocument/2006/relationships/image" Target="../media/image116.png"/><Relationship Id="rId4" Type="http://schemas.openxmlformats.org/officeDocument/2006/relationships/image" Target="../media/image11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png"/><Relationship Id="rId3" Type="http://schemas.openxmlformats.org/officeDocument/2006/relationships/image" Target="../media/image121.png"/><Relationship Id="rId7" Type="http://schemas.microsoft.com/office/2007/relationships/hdphoto" Target="../media/hdphoto3.wdp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3.png"/><Relationship Id="rId5" Type="http://schemas.microsoft.com/office/2007/relationships/hdphoto" Target="../media/hdphoto2.wdp"/><Relationship Id="rId10" Type="http://schemas.openxmlformats.org/officeDocument/2006/relationships/image" Target="../media/image125.png"/><Relationship Id="rId4" Type="http://schemas.openxmlformats.org/officeDocument/2006/relationships/image" Target="../media/image122.png"/><Relationship Id="rId9" Type="http://schemas.openxmlformats.org/officeDocument/2006/relationships/customXml" Target="../ink/ink3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jpeg"/><Relationship Id="rId3" Type="http://schemas.openxmlformats.org/officeDocument/2006/relationships/image" Target="../media/image121.png"/><Relationship Id="rId7" Type="http://schemas.microsoft.com/office/2007/relationships/hdphoto" Target="../media/hdphoto3.wdp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3.png"/><Relationship Id="rId5" Type="http://schemas.microsoft.com/office/2007/relationships/hdphoto" Target="../media/hdphoto2.wdp"/><Relationship Id="rId4" Type="http://schemas.openxmlformats.org/officeDocument/2006/relationships/image" Target="../media/image122.png"/><Relationship Id="rId9" Type="http://schemas.openxmlformats.org/officeDocument/2006/relationships/image" Target="../media/image124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customXml" Target="../ink/ink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F3E10DA1-42DD-4E34-A345-684B6C6BE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7852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Check-In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Review: Compiler Overview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A90EB8-6113-47A3-B8FE-DBF28EEE59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964" y="1552248"/>
            <a:ext cx="11237536" cy="4641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The “traditional” compiler workflow presented in class creates an intermediate format in the middle-end. Why not translate directly from the AST (abstract syntax tree) to final code?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D4E8E96-8B07-4A48-823A-78FBB3639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0783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F3E10DA1-42DD-4E34-A345-684B6C6BE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27852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Thompson’s Construction Intuition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Thompson’s Construction Algorithm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807C5710-986A-4833-A312-7FB228439B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80278" y="1377802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Two-Step Process:</a:t>
            </a:r>
          </a:p>
          <a:p>
            <a:r>
              <a:rPr lang="en-US" dirty="0"/>
              <a:t>Break the </a:t>
            </a:r>
            <a:r>
              <a:rPr lang="en-US" dirty="0" err="1"/>
              <a:t>RegEx</a:t>
            </a:r>
            <a:r>
              <a:rPr lang="en-US" dirty="0"/>
              <a:t> down to the simplest units with “obvious” FSMs (i.e. expression tree leaves)</a:t>
            </a:r>
          </a:p>
          <a:p>
            <a:r>
              <a:rPr lang="en-US" dirty="0"/>
              <a:t>Combine the sub-FSMs according to operator rules (i.e. expression tree branch rules)</a:t>
            </a:r>
          </a:p>
          <a:p>
            <a:pPr lvl="1"/>
            <a:endParaRPr lang="en-US" dirty="0"/>
          </a:p>
          <a:p>
            <a:pPr lvl="2"/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C1BB58D-3CDA-49EA-800A-81EA58287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10</a:t>
            </a:fld>
            <a:endParaRPr lang="en-US"/>
          </a:p>
        </p:txBody>
      </p:sp>
      <p:pic>
        <p:nvPicPr>
          <p:cNvPr id="1026" name="Picture 2" descr="What is a 'Recombobulation Area'? – Baptist News Global">
            <a:extLst>
              <a:ext uri="{FF2B5EF4-FFF2-40B4-BE49-F238E27FC236}">
                <a16:creationId xmlns:a16="http://schemas.microsoft.com/office/drawing/2014/main" id="{29D5D2A7-02BE-D919-4318-31863CFEB0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700" y="3831406"/>
            <a:ext cx="4759856" cy="247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E306694-460B-5FFA-90D7-3071C70CD23B}"/>
              </a:ext>
            </a:extLst>
          </p:cNvPr>
          <p:cNvSpPr txBox="1"/>
          <p:nvPr/>
        </p:nvSpPr>
        <p:spPr>
          <a:xfrm>
            <a:off x="3626185" y="6315962"/>
            <a:ext cx="48587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Recombobulate the Regex into an FSM piecewise</a:t>
            </a:r>
          </a:p>
        </p:txBody>
      </p:sp>
    </p:spTree>
    <p:extLst>
      <p:ext uri="{BB962C8B-B14F-4D97-AF65-F5344CB8AC3E}">
        <p14:creationId xmlns:p14="http://schemas.microsoft.com/office/powerpoint/2010/main" val="3307600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F3E10DA1-42DD-4E34-A345-684B6C6BE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7852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Thompson’s Construction Alg.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Build the </a:t>
            </a:r>
            <a:r>
              <a:rPr lang="en-US" sz="2000" dirty="0" err="1">
                <a:ln w="12700">
                  <a:noFill/>
                </a:ln>
                <a:latin typeface="Garamond" panose="02020404030301010803" pitchFamily="18" charset="0"/>
              </a:rPr>
              <a:t>RegEx</a:t>
            </a: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 Tree | Replace nodes bottom-up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DDB9ED-56F7-4EB6-B5B0-0FC67CAA7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11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E8DE70A-43BE-425D-8458-A065595434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7257642"/>
              </p:ext>
            </p:extLst>
          </p:nvPr>
        </p:nvGraphicFramePr>
        <p:xfrm>
          <a:off x="1736968" y="1250579"/>
          <a:ext cx="21188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9008">
                  <a:extLst>
                    <a:ext uri="{9D8B030D-6E8A-4147-A177-3AD203B41FA5}">
                      <a16:colId xmlns:a16="http://schemas.microsoft.com/office/drawing/2014/main" val="3059697012"/>
                    </a:ext>
                  </a:extLst>
                </a:gridCol>
                <a:gridCol w="1309792">
                  <a:extLst>
                    <a:ext uri="{9D8B030D-6E8A-4147-A177-3AD203B41FA5}">
                      <a16:colId xmlns:a16="http://schemas.microsoft.com/office/drawing/2014/main" val="17571403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Precedence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29466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  </a:t>
                      </a:r>
                      <a:r>
                        <a:rPr lang="en-US" b="1" dirty="0"/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High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92299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/>
                        <a:t>concat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Medium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33895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|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Low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6050811"/>
                  </a:ext>
                </a:extLst>
              </a:tr>
            </a:tbl>
          </a:graphicData>
        </a:graphic>
      </p:graphicFrame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025EE52-4545-412A-B997-F85674C4E2F7}"/>
              </a:ext>
            </a:extLst>
          </p:cNvPr>
          <p:cNvSpPr/>
          <p:nvPr/>
        </p:nvSpPr>
        <p:spPr>
          <a:xfrm>
            <a:off x="3581400" y="744794"/>
            <a:ext cx="2217872" cy="317090"/>
          </a:xfrm>
          <a:prstGeom prst="roundRect">
            <a:avLst/>
          </a:prstGeom>
          <a:noFill/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9B7324D-6A7D-414F-A16A-81B1BB9F691C}"/>
              </a:ext>
            </a:extLst>
          </p:cNvPr>
          <p:cNvGrpSpPr/>
          <p:nvPr/>
        </p:nvGrpSpPr>
        <p:grpSpPr>
          <a:xfrm>
            <a:off x="8456592" y="4780587"/>
            <a:ext cx="2133960" cy="2049562"/>
            <a:chOff x="6932592" y="4780587"/>
            <a:chExt cx="2133960" cy="2049562"/>
          </a:xfrm>
        </p:grpSpPr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D0FD477C-404E-42D4-A262-87C20173D58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65056" y="5786123"/>
              <a:ext cx="576515" cy="223845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13F67B55-0949-423C-99D6-35D0826F7B74}"/>
                </a:ext>
              </a:extLst>
            </p:cNvPr>
            <p:cNvSpPr txBox="1"/>
            <p:nvPr/>
          </p:nvSpPr>
          <p:spPr>
            <a:xfrm>
              <a:off x="6932592" y="5814486"/>
              <a:ext cx="588623" cy="101566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sz="6000" dirty="0"/>
                <a:t>d</a:t>
              </a:r>
            </a:p>
          </p:txBody>
        </p: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AE9761D1-3CEB-49B5-80A0-0E97C5BB315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049088" y="5799121"/>
              <a:ext cx="523798" cy="210847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2DF178E6-DA9C-4196-BDB3-150DCEC9A926}"/>
                </a:ext>
              </a:extLst>
            </p:cNvPr>
            <p:cNvSpPr txBox="1"/>
            <p:nvPr/>
          </p:nvSpPr>
          <p:spPr>
            <a:xfrm>
              <a:off x="8477929" y="5756627"/>
              <a:ext cx="588623" cy="101566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6000" dirty="0"/>
                <a:t>b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450515C1-8B4F-41C9-92A6-93D7993789C4}"/>
                </a:ext>
              </a:extLst>
            </p:cNvPr>
            <p:cNvSpPr txBox="1"/>
            <p:nvPr/>
          </p:nvSpPr>
          <p:spPr>
            <a:xfrm>
              <a:off x="7812927" y="4780587"/>
              <a:ext cx="317131" cy="101566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6000" b="1" dirty="0"/>
                <a:t>|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D40AFB7-0D2E-439E-8299-BD2A2ED0064C}"/>
              </a:ext>
            </a:extLst>
          </p:cNvPr>
          <p:cNvGrpSpPr/>
          <p:nvPr/>
        </p:nvGrpSpPr>
        <p:grpSpPr>
          <a:xfrm>
            <a:off x="6731923" y="3727589"/>
            <a:ext cx="3487351" cy="2058570"/>
            <a:chOff x="5207922" y="3727589"/>
            <a:chExt cx="3487351" cy="2058570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33E92784-1644-450C-988E-5D0910B45B8B}"/>
                </a:ext>
              </a:extLst>
            </p:cNvPr>
            <p:cNvSpPr txBox="1"/>
            <p:nvPr/>
          </p:nvSpPr>
          <p:spPr>
            <a:xfrm>
              <a:off x="6394628" y="3727589"/>
              <a:ext cx="619080" cy="101566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6000" b="1" dirty="0"/>
                <a:t>|</a:t>
              </a:r>
            </a:p>
          </p:txBody>
        </p: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398B6937-6E20-4640-ADFD-6A33A3839E1F}"/>
                </a:ext>
              </a:extLst>
            </p:cNvPr>
            <p:cNvCxnSpPr>
              <a:cxnSpLocks/>
              <a:stCxn id="54" idx="2"/>
            </p:cNvCxnSpPr>
            <p:nvPr/>
          </p:nvCxnSpPr>
          <p:spPr>
            <a:xfrm flipH="1">
              <a:off x="5665842" y="4743252"/>
              <a:ext cx="1038326" cy="342803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17D77FCB-8E85-4B09-9DF8-625E07796B86}"/>
                </a:ext>
              </a:extLst>
            </p:cNvPr>
            <p:cNvSpPr txBox="1"/>
            <p:nvPr/>
          </p:nvSpPr>
          <p:spPr>
            <a:xfrm>
              <a:off x="5207922" y="4770496"/>
              <a:ext cx="510076" cy="101566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6000" dirty="0"/>
                <a:t>c</a:t>
              </a:r>
            </a:p>
          </p:txBody>
        </p: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F045C6AF-7830-42AA-AA7A-486C95CBAD9A}"/>
                </a:ext>
              </a:extLst>
            </p:cNvPr>
            <p:cNvCxnSpPr>
              <a:cxnSpLocks/>
              <a:endCxn id="54" idx="2"/>
            </p:cNvCxnSpPr>
            <p:nvPr/>
          </p:nvCxnSpPr>
          <p:spPr>
            <a:xfrm flipH="1" flipV="1">
              <a:off x="6704168" y="4743252"/>
              <a:ext cx="1194660" cy="390987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1656A497-EEAC-4C69-9BBB-C0176043A516}"/>
                </a:ext>
              </a:extLst>
            </p:cNvPr>
            <p:cNvSpPr txBox="1"/>
            <p:nvPr/>
          </p:nvSpPr>
          <p:spPr>
            <a:xfrm>
              <a:off x="8131337" y="4641369"/>
              <a:ext cx="563936" cy="3693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 err="1">
                  <a:solidFill>
                    <a:schemeClr val="accent2"/>
                  </a:solidFill>
                </a:rPr>
                <a:t>d|b</a:t>
              </a:r>
              <a:endParaRPr lang="en-US" dirty="0">
                <a:solidFill>
                  <a:schemeClr val="accent2"/>
                </a:solidFill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AC614A9C-3C74-45EF-A02C-D1748DF5B707}"/>
                  </a:ext>
                </a:extLst>
              </p:cNvPr>
              <p:cNvSpPr txBox="1"/>
              <p:nvPr/>
            </p:nvSpPr>
            <p:spPr>
              <a:xfrm>
                <a:off x="6445813" y="1129357"/>
                <a:ext cx="1592370" cy="369332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accent2"/>
                    </a:solidFill>
                  </a:rPr>
                  <a:t>(a|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>
                    <a:solidFill>
                      <a:schemeClr val="accent2"/>
                    </a:solidFill>
                  </a:rPr>
                  <a:t>)(</a:t>
                </a:r>
                <a:r>
                  <a:rPr lang="en-US" dirty="0" err="1">
                    <a:solidFill>
                      <a:schemeClr val="accent2"/>
                    </a:solidFill>
                  </a:rPr>
                  <a:t>c|d|b</a:t>
                </a:r>
                <a:r>
                  <a:rPr lang="en-US" dirty="0">
                    <a:solidFill>
                      <a:schemeClr val="accent2"/>
                    </a:solidFill>
                  </a:rPr>
                  <a:t>)*</a:t>
                </a:r>
              </a:p>
            </p:txBody>
          </p:sp>
        </mc:Choice>
        <mc:Fallback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AC614A9C-3C74-45EF-A02C-D1748DF5B7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5813" y="1129357"/>
                <a:ext cx="1592370" cy="369332"/>
              </a:xfrm>
              <a:prstGeom prst="rect">
                <a:avLst/>
              </a:prstGeom>
              <a:blipFill>
                <a:blip r:embed="rId2"/>
                <a:stretch>
                  <a:fillRect t="-8197" b="-2459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61892245-A878-4676-82FC-0C7026DD7165}"/>
              </a:ext>
            </a:extLst>
          </p:cNvPr>
          <p:cNvGrpSpPr/>
          <p:nvPr/>
        </p:nvGrpSpPr>
        <p:grpSpPr>
          <a:xfrm>
            <a:off x="3701601" y="1413220"/>
            <a:ext cx="5808394" cy="1750251"/>
            <a:chOff x="2177601" y="1413219"/>
            <a:chExt cx="5808394" cy="1750251"/>
          </a:xfrm>
        </p:grpSpPr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16611E83-D1BB-43AF-B591-7DF349F89933}"/>
                </a:ext>
              </a:extLst>
            </p:cNvPr>
            <p:cNvCxnSpPr>
              <a:cxnSpLocks/>
              <a:stCxn id="48" idx="2"/>
              <a:endCxn id="49" idx="0"/>
            </p:cNvCxnSpPr>
            <p:nvPr/>
          </p:nvCxnSpPr>
          <p:spPr>
            <a:xfrm flipH="1">
              <a:off x="2989972" y="1967217"/>
              <a:ext cx="1559169" cy="679395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17A7510A-2AD2-4065-8C3F-4B81D0AB2526}"/>
                </a:ext>
              </a:extLst>
            </p:cNvPr>
            <p:cNvCxnSpPr>
              <a:cxnSpLocks/>
              <a:stCxn id="48" idx="2"/>
              <a:endCxn id="69" idx="0"/>
            </p:cNvCxnSpPr>
            <p:nvPr/>
          </p:nvCxnSpPr>
          <p:spPr>
            <a:xfrm>
              <a:off x="4549141" y="1967217"/>
              <a:ext cx="1963452" cy="779736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11385CB1-C09F-4A55-ACB4-1E511B36A39C}"/>
                </a:ext>
              </a:extLst>
            </p:cNvPr>
            <p:cNvSpPr txBox="1"/>
            <p:nvPr/>
          </p:nvSpPr>
          <p:spPr>
            <a:xfrm>
              <a:off x="3917577" y="1413219"/>
              <a:ext cx="1263128" cy="55399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000" b="1" dirty="0" err="1"/>
                <a:t>concat</a:t>
              </a:r>
              <a:endParaRPr lang="en-US" sz="3000" b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AE07329A-9804-456D-85DC-AC4A97E3A242}"/>
                    </a:ext>
                  </a:extLst>
                </p:cNvPr>
                <p:cNvSpPr txBox="1"/>
                <p:nvPr/>
              </p:nvSpPr>
              <p:spPr>
                <a:xfrm>
                  <a:off x="2177601" y="2794138"/>
                  <a:ext cx="619978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solidFill>
                        <a:schemeClr val="accent2"/>
                      </a:solidFill>
                    </a:rPr>
                    <a:t>a |</a:t>
                  </a:r>
                  <a:r>
                    <a:rPr lang="en-US" dirty="0">
                      <a:solidFill>
                        <a:schemeClr val="accent2"/>
                      </a:solidFill>
                      <a:ea typeface="Cambria Math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a14:m>
                  <a:endParaRPr lang="en-US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AE07329A-9804-456D-85DC-AC4A97E3A24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77601" y="2794138"/>
                  <a:ext cx="619978" cy="369332"/>
                </a:xfrm>
                <a:prstGeom prst="rect">
                  <a:avLst/>
                </a:prstGeom>
                <a:blipFill>
                  <a:blip r:embed="rId3"/>
                  <a:stretch>
                    <a:fillRect l="-7843" t="-8197" b="-2459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F2DBF1A4-5299-420A-840C-3902E0B56429}"/>
                </a:ext>
              </a:extLst>
            </p:cNvPr>
            <p:cNvSpPr txBox="1"/>
            <p:nvPr/>
          </p:nvSpPr>
          <p:spPr>
            <a:xfrm>
              <a:off x="6832977" y="2617469"/>
              <a:ext cx="1153018" cy="3693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accent2"/>
                  </a:solidFill>
                </a:rPr>
                <a:t>(</a:t>
              </a:r>
              <a:r>
                <a:rPr lang="en-US" dirty="0" err="1">
                  <a:solidFill>
                    <a:schemeClr val="accent2"/>
                  </a:solidFill>
                </a:rPr>
                <a:t>c|d|b</a:t>
              </a:r>
              <a:r>
                <a:rPr lang="en-US" dirty="0">
                  <a:solidFill>
                    <a:schemeClr val="accent2"/>
                  </a:solidFill>
                </a:rPr>
                <a:t>)*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6A62A4A-1DA3-489B-985C-E5D1812C8C97}"/>
              </a:ext>
            </a:extLst>
          </p:cNvPr>
          <p:cNvGrpSpPr/>
          <p:nvPr/>
        </p:nvGrpSpPr>
        <p:grpSpPr>
          <a:xfrm>
            <a:off x="7878027" y="2746953"/>
            <a:ext cx="1231874" cy="1360784"/>
            <a:chOff x="6354027" y="2746953"/>
            <a:chExt cx="1231874" cy="1360784"/>
          </a:xfrm>
        </p:grpSpPr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CBE48730-5622-4D86-B813-430D29427DCE}"/>
                </a:ext>
              </a:extLst>
            </p:cNvPr>
            <p:cNvCxnSpPr>
              <a:cxnSpLocks/>
            </p:cNvCxnSpPr>
            <p:nvPr/>
          </p:nvCxnSpPr>
          <p:spPr>
            <a:xfrm>
              <a:off x="6682266" y="3490440"/>
              <a:ext cx="0" cy="315756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7759CB92-A1DF-4E07-AB38-9769A1E7F6B2}"/>
                </a:ext>
              </a:extLst>
            </p:cNvPr>
            <p:cNvSpPr txBox="1"/>
            <p:nvPr/>
          </p:nvSpPr>
          <p:spPr>
            <a:xfrm>
              <a:off x="6805569" y="3738405"/>
              <a:ext cx="780332" cy="3693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 err="1">
                  <a:solidFill>
                    <a:schemeClr val="accent2"/>
                  </a:solidFill>
                </a:rPr>
                <a:t>c|d|b</a:t>
              </a:r>
              <a:endParaRPr lang="en-US" dirty="0">
                <a:solidFill>
                  <a:schemeClr val="accent2"/>
                </a:solidFill>
              </a:endParaRP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0490B025-EF8B-41C8-86EE-60DD22E201DB}"/>
                </a:ext>
              </a:extLst>
            </p:cNvPr>
            <p:cNvSpPr txBox="1"/>
            <p:nvPr/>
          </p:nvSpPr>
          <p:spPr>
            <a:xfrm>
              <a:off x="6354027" y="2746953"/>
              <a:ext cx="317131" cy="132343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8000" b="1" dirty="0"/>
                <a:t>*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6C0F5FD-8539-4792-9F4F-2CBE6AADFA2F}"/>
              </a:ext>
            </a:extLst>
          </p:cNvPr>
          <p:cNvGrpSpPr/>
          <p:nvPr/>
        </p:nvGrpSpPr>
        <p:grpSpPr>
          <a:xfrm>
            <a:off x="3382670" y="2646613"/>
            <a:ext cx="2416602" cy="1943139"/>
            <a:chOff x="1858670" y="2646612"/>
            <a:chExt cx="2416602" cy="1943139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5891B291-132B-4836-B2AA-4D0D2A596A93}"/>
                </a:ext>
              </a:extLst>
            </p:cNvPr>
            <p:cNvSpPr txBox="1"/>
            <p:nvPr/>
          </p:nvSpPr>
          <p:spPr>
            <a:xfrm>
              <a:off x="2684238" y="2646612"/>
              <a:ext cx="611468" cy="101566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6000" b="1" dirty="0"/>
                <a:t>|</a:t>
              </a: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89791FF9-E8C2-46B7-BE45-C41696187886}"/>
                </a:ext>
              </a:extLst>
            </p:cNvPr>
            <p:cNvGrpSpPr/>
            <p:nvPr/>
          </p:nvGrpSpPr>
          <p:grpSpPr>
            <a:xfrm>
              <a:off x="1858670" y="3574088"/>
              <a:ext cx="2416602" cy="1015663"/>
              <a:chOff x="1858670" y="3574088"/>
              <a:chExt cx="2416602" cy="1015663"/>
            </a:xfrm>
          </p:grpSpPr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70ABD74B-143C-4A51-947E-F1FDE1FA6B07}"/>
                  </a:ext>
                </a:extLst>
              </p:cNvPr>
              <p:cNvCxnSpPr>
                <a:cxnSpLocks/>
                <a:stCxn id="49" idx="2"/>
              </p:cNvCxnSpPr>
              <p:nvPr/>
            </p:nvCxnSpPr>
            <p:spPr>
              <a:xfrm flipH="1">
                <a:off x="2331768" y="3662275"/>
                <a:ext cx="658204" cy="249402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D5127091-9ABD-4E31-949B-F775DF40955B}"/>
                  </a:ext>
                </a:extLst>
              </p:cNvPr>
              <p:cNvSpPr txBox="1"/>
              <p:nvPr/>
            </p:nvSpPr>
            <p:spPr>
              <a:xfrm>
                <a:off x="1858670" y="3574088"/>
                <a:ext cx="553357" cy="101566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sz="6000" dirty="0"/>
                  <a:t>a</a:t>
                </a:r>
              </a:p>
            </p:txBody>
          </p: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A99C4E66-109A-4292-9367-109BBF6D88A9}"/>
                  </a:ext>
                </a:extLst>
              </p:cNvPr>
              <p:cNvCxnSpPr>
                <a:cxnSpLocks/>
                <a:endCxn id="49" idx="2"/>
              </p:cNvCxnSpPr>
              <p:nvPr/>
            </p:nvCxnSpPr>
            <p:spPr>
              <a:xfrm flipH="1" flipV="1">
                <a:off x="2989972" y="3662275"/>
                <a:ext cx="662243" cy="249402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3" name="TextBox 152">
                    <a:extLst>
                      <a:ext uri="{FF2B5EF4-FFF2-40B4-BE49-F238E27FC236}">
                        <a16:creationId xmlns:a16="http://schemas.microsoft.com/office/drawing/2014/main" id="{8E2592C5-DF4D-404A-B173-16FF695A32C9}"/>
                      </a:ext>
                    </a:extLst>
                  </p:cNvPr>
                  <p:cNvSpPr txBox="1"/>
                  <p:nvPr/>
                </p:nvSpPr>
                <p:spPr>
                  <a:xfrm>
                    <a:off x="3541994" y="3574088"/>
                    <a:ext cx="733278" cy="1015663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6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oMath>
                      </m:oMathPara>
                    </a14:m>
                    <a:endParaRPr lang="en-US" sz="6000" i="1" dirty="0"/>
                  </a:p>
                </p:txBody>
              </p:sp>
            </mc:Choice>
            <mc:Fallback xmlns="">
              <p:sp>
                <p:nvSpPr>
                  <p:cNvPr id="153" name="TextBox 152">
                    <a:extLst>
                      <a:ext uri="{FF2B5EF4-FFF2-40B4-BE49-F238E27FC236}">
                        <a16:creationId xmlns:a16="http://schemas.microsoft.com/office/drawing/2014/main" id="{8E2592C5-DF4D-404A-B173-16FF695A32C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541994" y="3574088"/>
                    <a:ext cx="733278" cy="1015663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02E11166-4260-4F9A-B80F-E1ED3173D60B}"/>
              </a:ext>
            </a:extLst>
          </p:cNvPr>
          <p:cNvSpPr/>
          <p:nvPr/>
        </p:nvSpPr>
        <p:spPr>
          <a:xfrm>
            <a:off x="1621147" y="5658001"/>
            <a:ext cx="540408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Apply rules bottom up:</a:t>
            </a:r>
          </a:p>
          <a:p>
            <a:r>
              <a:rPr lang="en-US" dirty="0"/>
              <a:t>- convert leaf nodes (</a:t>
            </a:r>
            <a:r>
              <a:rPr lang="en-US" dirty="0" err="1"/>
              <a:t>RegEx</a:t>
            </a:r>
            <a:r>
              <a:rPr lang="en-US" dirty="0"/>
              <a:t> operands) to DFAs</a:t>
            </a:r>
          </a:p>
          <a:p>
            <a:r>
              <a:rPr lang="en-US" dirty="0"/>
              <a:t>- combine branch nodes (</a:t>
            </a:r>
            <a:r>
              <a:rPr lang="en-US" dirty="0" err="1"/>
              <a:t>RegEx</a:t>
            </a:r>
            <a:r>
              <a:rPr lang="en-US" dirty="0"/>
              <a:t> operators) per operator</a:t>
            </a:r>
          </a:p>
        </p:txBody>
      </p:sp>
    </p:spTree>
    <p:extLst>
      <p:ext uri="{BB962C8B-B14F-4D97-AF65-F5344CB8AC3E}">
        <p14:creationId xmlns:p14="http://schemas.microsoft.com/office/powerpoint/2010/main" val="2899364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3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F3E10DA1-42DD-4E34-A345-684B6C6BE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7852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Thompson’s Construction Alg.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Build the </a:t>
            </a:r>
            <a:r>
              <a:rPr lang="en-US" sz="2000" dirty="0" err="1">
                <a:ln w="12700">
                  <a:noFill/>
                </a:ln>
                <a:latin typeface="Garamond" panose="02020404030301010803" pitchFamily="18" charset="0"/>
              </a:rPr>
              <a:t>RegEx</a:t>
            </a: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 Tree | Replace nodes bottom-up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DDB9ED-56F7-4EB6-B5B0-0FC67CAA7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12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E8DE70A-43BE-425D-8458-A0655954341F}"/>
              </a:ext>
            </a:extLst>
          </p:cNvPr>
          <p:cNvGraphicFramePr>
            <a:graphicFrameLocks noGrp="1"/>
          </p:cNvGraphicFramePr>
          <p:nvPr/>
        </p:nvGraphicFramePr>
        <p:xfrm>
          <a:off x="1736968" y="1250579"/>
          <a:ext cx="21188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9008">
                  <a:extLst>
                    <a:ext uri="{9D8B030D-6E8A-4147-A177-3AD203B41FA5}">
                      <a16:colId xmlns:a16="http://schemas.microsoft.com/office/drawing/2014/main" val="3059697012"/>
                    </a:ext>
                  </a:extLst>
                </a:gridCol>
                <a:gridCol w="1309792">
                  <a:extLst>
                    <a:ext uri="{9D8B030D-6E8A-4147-A177-3AD203B41FA5}">
                      <a16:colId xmlns:a16="http://schemas.microsoft.com/office/drawing/2014/main" val="17571403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Precedence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29466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  </a:t>
                      </a:r>
                      <a:r>
                        <a:rPr lang="en-US" b="1" dirty="0"/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High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92299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/>
                        <a:t>concat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Medium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33895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|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Low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6050811"/>
                  </a:ext>
                </a:extLst>
              </a:tr>
            </a:tbl>
          </a:graphicData>
        </a:graphic>
      </p:graphicFrame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025EE52-4545-412A-B997-F85674C4E2F7}"/>
              </a:ext>
            </a:extLst>
          </p:cNvPr>
          <p:cNvSpPr/>
          <p:nvPr/>
        </p:nvSpPr>
        <p:spPr>
          <a:xfrm>
            <a:off x="5966012" y="744794"/>
            <a:ext cx="2649070" cy="317090"/>
          </a:xfrm>
          <a:prstGeom prst="roundRect">
            <a:avLst/>
          </a:prstGeom>
          <a:noFill/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9B7324D-6A7D-414F-A16A-81B1BB9F691C}"/>
              </a:ext>
            </a:extLst>
          </p:cNvPr>
          <p:cNvGrpSpPr/>
          <p:nvPr/>
        </p:nvGrpSpPr>
        <p:grpSpPr>
          <a:xfrm>
            <a:off x="8456592" y="4780587"/>
            <a:ext cx="2133960" cy="2049562"/>
            <a:chOff x="6932592" y="4780587"/>
            <a:chExt cx="2133960" cy="2049562"/>
          </a:xfrm>
        </p:grpSpPr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D0FD477C-404E-42D4-A262-87C20173D58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65056" y="5786123"/>
              <a:ext cx="576515" cy="223845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13F67B55-0949-423C-99D6-35D0826F7B74}"/>
                </a:ext>
              </a:extLst>
            </p:cNvPr>
            <p:cNvSpPr txBox="1"/>
            <p:nvPr/>
          </p:nvSpPr>
          <p:spPr>
            <a:xfrm>
              <a:off x="6932592" y="5814486"/>
              <a:ext cx="588623" cy="101566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sz="6000" dirty="0"/>
                <a:t>d</a:t>
              </a:r>
            </a:p>
          </p:txBody>
        </p: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AE9761D1-3CEB-49B5-80A0-0E97C5BB315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049088" y="5799121"/>
              <a:ext cx="523798" cy="210847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2DF178E6-DA9C-4196-BDB3-150DCEC9A926}"/>
                </a:ext>
              </a:extLst>
            </p:cNvPr>
            <p:cNvSpPr txBox="1"/>
            <p:nvPr/>
          </p:nvSpPr>
          <p:spPr>
            <a:xfrm>
              <a:off x="8477929" y="5756627"/>
              <a:ext cx="588623" cy="101566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6000" dirty="0"/>
                <a:t>b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450515C1-8B4F-41C9-92A6-93D7993789C4}"/>
                </a:ext>
              </a:extLst>
            </p:cNvPr>
            <p:cNvSpPr txBox="1"/>
            <p:nvPr/>
          </p:nvSpPr>
          <p:spPr>
            <a:xfrm>
              <a:off x="7812927" y="4780587"/>
              <a:ext cx="317131" cy="101566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6000" b="1" dirty="0"/>
                <a:t>|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D40AFB7-0D2E-439E-8299-BD2A2ED0064C}"/>
              </a:ext>
            </a:extLst>
          </p:cNvPr>
          <p:cNvGrpSpPr/>
          <p:nvPr/>
        </p:nvGrpSpPr>
        <p:grpSpPr>
          <a:xfrm>
            <a:off x="6731923" y="3727589"/>
            <a:ext cx="3487351" cy="2058570"/>
            <a:chOff x="5207922" y="3727589"/>
            <a:chExt cx="3487351" cy="2058570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33E92784-1644-450C-988E-5D0910B45B8B}"/>
                </a:ext>
              </a:extLst>
            </p:cNvPr>
            <p:cNvSpPr txBox="1"/>
            <p:nvPr/>
          </p:nvSpPr>
          <p:spPr>
            <a:xfrm>
              <a:off x="6394628" y="3727589"/>
              <a:ext cx="619080" cy="101566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6000" b="1" dirty="0"/>
                <a:t>|</a:t>
              </a:r>
            </a:p>
          </p:txBody>
        </p: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398B6937-6E20-4640-ADFD-6A33A3839E1F}"/>
                </a:ext>
              </a:extLst>
            </p:cNvPr>
            <p:cNvCxnSpPr>
              <a:cxnSpLocks/>
              <a:stCxn id="54" idx="2"/>
            </p:cNvCxnSpPr>
            <p:nvPr/>
          </p:nvCxnSpPr>
          <p:spPr>
            <a:xfrm flipH="1">
              <a:off x="5665842" y="4743252"/>
              <a:ext cx="1038326" cy="342803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17D77FCB-8E85-4B09-9DF8-625E07796B86}"/>
                </a:ext>
              </a:extLst>
            </p:cNvPr>
            <p:cNvSpPr txBox="1"/>
            <p:nvPr/>
          </p:nvSpPr>
          <p:spPr>
            <a:xfrm>
              <a:off x="5207922" y="4770496"/>
              <a:ext cx="510076" cy="101566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6000" dirty="0"/>
                <a:t>c</a:t>
              </a:r>
            </a:p>
          </p:txBody>
        </p: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F045C6AF-7830-42AA-AA7A-486C95CBAD9A}"/>
                </a:ext>
              </a:extLst>
            </p:cNvPr>
            <p:cNvCxnSpPr>
              <a:cxnSpLocks/>
              <a:endCxn id="54" idx="2"/>
            </p:cNvCxnSpPr>
            <p:nvPr/>
          </p:nvCxnSpPr>
          <p:spPr>
            <a:xfrm flipH="1" flipV="1">
              <a:off x="6704168" y="4743252"/>
              <a:ext cx="1194660" cy="390987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1656A497-EEAC-4C69-9BBB-C0176043A516}"/>
                </a:ext>
              </a:extLst>
            </p:cNvPr>
            <p:cNvSpPr txBox="1"/>
            <p:nvPr/>
          </p:nvSpPr>
          <p:spPr>
            <a:xfrm>
              <a:off x="8131337" y="4641369"/>
              <a:ext cx="563936" cy="3693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 err="1">
                  <a:solidFill>
                    <a:schemeClr val="accent2"/>
                  </a:solidFill>
                </a:rPr>
                <a:t>d|b</a:t>
              </a:r>
              <a:endParaRPr lang="en-US" dirty="0">
                <a:solidFill>
                  <a:schemeClr val="accent2"/>
                </a:solidFill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AC614A9C-3C74-45EF-A02C-D1748DF5B707}"/>
                  </a:ext>
                </a:extLst>
              </p:cNvPr>
              <p:cNvSpPr txBox="1"/>
              <p:nvPr/>
            </p:nvSpPr>
            <p:spPr>
              <a:xfrm>
                <a:off x="6445813" y="1129357"/>
                <a:ext cx="1592370" cy="369332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accent2"/>
                    </a:solidFill>
                  </a:rPr>
                  <a:t>(a|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>
                    <a:solidFill>
                      <a:schemeClr val="accent2"/>
                    </a:solidFill>
                  </a:rPr>
                  <a:t>)(</a:t>
                </a:r>
                <a:r>
                  <a:rPr lang="en-US" dirty="0" err="1">
                    <a:solidFill>
                      <a:schemeClr val="accent2"/>
                    </a:solidFill>
                  </a:rPr>
                  <a:t>c|d|b</a:t>
                </a:r>
                <a:r>
                  <a:rPr lang="en-US" dirty="0">
                    <a:solidFill>
                      <a:schemeClr val="accent2"/>
                    </a:solidFill>
                  </a:rPr>
                  <a:t>)*</a:t>
                </a:r>
              </a:p>
            </p:txBody>
          </p:sp>
        </mc:Choice>
        <mc:Fallback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AC614A9C-3C74-45EF-A02C-D1748DF5B7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5813" y="1129357"/>
                <a:ext cx="1592370" cy="369332"/>
              </a:xfrm>
              <a:prstGeom prst="rect">
                <a:avLst/>
              </a:prstGeom>
              <a:blipFill>
                <a:blip r:embed="rId2"/>
                <a:stretch>
                  <a:fillRect t="-8197" b="-2459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61892245-A878-4676-82FC-0C7026DD7165}"/>
              </a:ext>
            </a:extLst>
          </p:cNvPr>
          <p:cNvGrpSpPr/>
          <p:nvPr/>
        </p:nvGrpSpPr>
        <p:grpSpPr>
          <a:xfrm>
            <a:off x="3701601" y="1413220"/>
            <a:ext cx="5808394" cy="1750251"/>
            <a:chOff x="2177601" y="1413219"/>
            <a:chExt cx="5808394" cy="1750251"/>
          </a:xfrm>
        </p:grpSpPr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16611E83-D1BB-43AF-B591-7DF349F89933}"/>
                </a:ext>
              </a:extLst>
            </p:cNvPr>
            <p:cNvCxnSpPr>
              <a:cxnSpLocks/>
              <a:stCxn id="48" idx="2"/>
              <a:endCxn id="49" idx="0"/>
            </p:cNvCxnSpPr>
            <p:nvPr/>
          </p:nvCxnSpPr>
          <p:spPr>
            <a:xfrm flipH="1">
              <a:off x="2989972" y="1967217"/>
              <a:ext cx="1559169" cy="679395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17A7510A-2AD2-4065-8C3F-4B81D0AB2526}"/>
                </a:ext>
              </a:extLst>
            </p:cNvPr>
            <p:cNvCxnSpPr>
              <a:cxnSpLocks/>
              <a:stCxn id="48" idx="2"/>
              <a:endCxn id="69" idx="0"/>
            </p:cNvCxnSpPr>
            <p:nvPr/>
          </p:nvCxnSpPr>
          <p:spPr>
            <a:xfrm>
              <a:off x="4549141" y="1967217"/>
              <a:ext cx="1963452" cy="779736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11385CB1-C09F-4A55-ACB4-1E511B36A39C}"/>
                </a:ext>
              </a:extLst>
            </p:cNvPr>
            <p:cNvSpPr txBox="1"/>
            <p:nvPr/>
          </p:nvSpPr>
          <p:spPr>
            <a:xfrm>
              <a:off x="3917577" y="1413219"/>
              <a:ext cx="1263128" cy="55399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000" b="1" dirty="0" err="1"/>
                <a:t>concat</a:t>
              </a:r>
              <a:endParaRPr lang="en-US" sz="3000" b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AE07329A-9804-456D-85DC-AC4A97E3A242}"/>
                    </a:ext>
                  </a:extLst>
                </p:cNvPr>
                <p:cNvSpPr txBox="1"/>
                <p:nvPr/>
              </p:nvSpPr>
              <p:spPr>
                <a:xfrm>
                  <a:off x="2177601" y="2794138"/>
                  <a:ext cx="619978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solidFill>
                        <a:schemeClr val="accent2"/>
                      </a:solidFill>
                    </a:rPr>
                    <a:t>a |</a:t>
                  </a:r>
                  <a:r>
                    <a:rPr lang="en-US" dirty="0">
                      <a:solidFill>
                        <a:schemeClr val="accent2"/>
                      </a:solidFill>
                      <a:ea typeface="Cambria Math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a14:m>
                  <a:endParaRPr lang="en-US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AE07329A-9804-456D-85DC-AC4A97E3A24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77601" y="2794138"/>
                  <a:ext cx="619978" cy="369332"/>
                </a:xfrm>
                <a:prstGeom prst="rect">
                  <a:avLst/>
                </a:prstGeom>
                <a:blipFill>
                  <a:blip r:embed="rId3"/>
                  <a:stretch>
                    <a:fillRect l="-7843" t="-8197" b="-2459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F2DBF1A4-5299-420A-840C-3902E0B56429}"/>
                </a:ext>
              </a:extLst>
            </p:cNvPr>
            <p:cNvSpPr txBox="1"/>
            <p:nvPr/>
          </p:nvSpPr>
          <p:spPr>
            <a:xfrm>
              <a:off x="6832977" y="2617469"/>
              <a:ext cx="1153018" cy="3693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accent2"/>
                  </a:solidFill>
                </a:rPr>
                <a:t>(</a:t>
              </a:r>
              <a:r>
                <a:rPr lang="en-US" dirty="0" err="1">
                  <a:solidFill>
                    <a:schemeClr val="accent2"/>
                  </a:solidFill>
                </a:rPr>
                <a:t>c|d|b</a:t>
              </a:r>
              <a:r>
                <a:rPr lang="en-US" dirty="0">
                  <a:solidFill>
                    <a:schemeClr val="accent2"/>
                  </a:solidFill>
                </a:rPr>
                <a:t>)*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6A62A4A-1DA3-489B-985C-E5D1812C8C97}"/>
              </a:ext>
            </a:extLst>
          </p:cNvPr>
          <p:cNvGrpSpPr/>
          <p:nvPr/>
        </p:nvGrpSpPr>
        <p:grpSpPr>
          <a:xfrm>
            <a:off x="7878027" y="2746953"/>
            <a:ext cx="1231874" cy="1360784"/>
            <a:chOff x="6354027" y="2746953"/>
            <a:chExt cx="1231874" cy="1360784"/>
          </a:xfrm>
        </p:grpSpPr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CBE48730-5622-4D86-B813-430D29427DCE}"/>
                </a:ext>
              </a:extLst>
            </p:cNvPr>
            <p:cNvCxnSpPr>
              <a:cxnSpLocks/>
            </p:cNvCxnSpPr>
            <p:nvPr/>
          </p:nvCxnSpPr>
          <p:spPr>
            <a:xfrm>
              <a:off x="6682266" y="3490440"/>
              <a:ext cx="0" cy="315756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7759CB92-A1DF-4E07-AB38-9769A1E7F6B2}"/>
                </a:ext>
              </a:extLst>
            </p:cNvPr>
            <p:cNvSpPr txBox="1"/>
            <p:nvPr/>
          </p:nvSpPr>
          <p:spPr>
            <a:xfrm>
              <a:off x="6805569" y="3738405"/>
              <a:ext cx="780332" cy="3693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 err="1">
                  <a:solidFill>
                    <a:schemeClr val="accent2"/>
                  </a:solidFill>
                </a:rPr>
                <a:t>c|d|b</a:t>
              </a:r>
              <a:endParaRPr lang="en-US" dirty="0">
                <a:solidFill>
                  <a:schemeClr val="accent2"/>
                </a:solidFill>
              </a:endParaRP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0490B025-EF8B-41C8-86EE-60DD22E201DB}"/>
                </a:ext>
              </a:extLst>
            </p:cNvPr>
            <p:cNvSpPr txBox="1"/>
            <p:nvPr/>
          </p:nvSpPr>
          <p:spPr>
            <a:xfrm>
              <a:off x="6354027" y="2746953"/>
              <a:ext cx="317131" cy="132343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8000" b="1" dirty="0"/>
                <a:t>*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6C0F5FD-8539-4792-9F4F-2CBE6AADFA2F}"/>
              </a:ext>
            </a:extLst>
          </p:cNvPr>
          <p:cNvGrpSpPr/>
          <p:nvPr/>
        </p:nvGrpSpPr>
        <p:grpSpPr>
          <a:xfrm>
            <a:off x="3382670" y="2646613"/>
            <a:ext cx="2416602" cy="1943139"/>
            <a:chOff x="1858670" y="2646612"/>
            <a:chExt cx="2416602" cy="1943139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5891B291-132B-4836-B2AA-4D0D2A596A93}"/>
                </a:ext>
              </a:extLst>
            </p:cNvPr>
            <p:cNvSpPr txBox="1"/>
            <p:nvPr/>
          </p:nvSpPr>
          <p:spPr>
            <a:xfrm>
              <a:off x="2684238" y="2646612"/>
              <a:ext cx="611468" cy="101566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6000" b="1" dirty="0"/>
                <a:t>|</a:t>
              </a: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89791FF9-E8C2-46B7-BE45-C41696187886}"/>
                </a:ext>
              </a:extLst>
            </p:cNvPr>
            <p:cNvGrpSpPr/>
            <p:nvPr/>
          </p:nvGrpSpPr>
          <p:grpSpPr>
            <a:xfrm>
              <a:off x="1858670" y="3574088"/>
              <a:ext cx="2416602" cy="1015663"/>
              <a:chOff x="1858670" y="3574088"/>
              <a:chExt cx="2416602" cy="1015663"/>
            </a:xfrm>
          </p:grpSpPr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70ABD74B-143C-4A51-947E-F1FDE1FA6B07}"/>
                  </a:ext>
                </a:extLst>
              </p:cNvPr>
              <p:cNvCxnSpPr>
                <a:cxnSpLocks/>
                <a:stCxn id="49" idx="2"/>
              </p:cNvCxnSpPr>
              <p:nvPr/>
            </p:nvCxnSpPr>
            <p:spPr>
              <a:xfrm flipH="1">
                <a:off x="2331768" y="3662275"/>
                <a:ext cx="658204" cy="249402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D5127091-9ABD-4E31-949B-F775DF40955B}"/>
                  </a:ext>
                </a:extLst>
              </p:cNvPr>
              <p:cNvSpPr txBox="1"/>
              <p:nvPr/>
            </p:nvSpPr>
            <p:spPr>
              <a:xfrm>
                <a:off x="1858670" y="3574088"/>
                <a:ext cx="553357" cy="101566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sz="6000" dirty="0"/>
                  <a:t>a</a:t>
                </a:r>
              </a:p>
            </p:txBody>
          </p: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A99C4E66-109A-4292-9367-109BBF6D88A9}"/>
                  </a:ext>
                </a:extLst>
              </p:cNvPr>
              <p:cNvCxnSpPr>
                <a:cxnSpLocks/>
                <a:endCxn id="49" idx="2"/>
              </p:cNvCxnSpPr>
              <p:nvPr/>
            </p:nvCxnSpPr>
            <p:spPr>
              <a:xfrm flipH="1" flipV="1">
                <a:off x="2989972" y="3662275"/>
                <a:ext cx="662243" cy="249402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3" name="TextBox 152">
                    <a:extLst>
                      <a:ext uri="{FF2B5EF4-FFF2-40B4-BE49-F238E27FC236}">
                        <a16:creationId xmlns:a16="http://schemas.microsoft.com/office/drawing/2014/main" id="{8E2592C5-DF4D-404A-B173-16FF695A32C9}"/>
                      </a:ext>
                    </a:extLst>
                  </p:cNvPr>
                  <p:cNvSpPr txBox="1"/>
                  <p:nvPr/>
                </p:nvSpPr>
                <p:spPr>
                  <a:xfrm>
                    <a:off x="3541994" y="3574088"/>
                    <a:ext cx="733278" cy="1015663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6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oMath>
                      </m:oMathPara>
                    </a14:m>
                    <a:endParaRPr lang="en-US" sz="6000" i="1" dirty="0"/>
                  </a:p>
                </p:txBody>
              </p:sp>
            </mc:Choice>
            <mc:Fallback xmlns="">
              <p:sp>
                <p:nvSpPr>
                  <p:cNvPr id="153" name="TextBox 152">
                    <a:extLst>
                      <a:ext uri="{FF2B5EF4-FFF2-40B4-BE49-F238E27FC236}">
                        <a16:creationId xmlns:a16="http://schemas.microsoft.com/office/drawing/2014/main" id="{8E2592C5-DF4D-404A-B173-16FF695A32C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541994" y="3574088"/>
                    <a:ext cx="733278" cy="1015663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C2C519D4-23ED-41E6-9152-5CC11E660E86}"/>
              </a:ext>
            </a:extLst>
          </p:cNvPr>
          <p:cNvGrpSpPr/>
          <p:nvPr/>
        </p:nvGrpSpPr>
        <p:grpSpPr>
          <a:xfrm>
            <a:off x="2727634" y="3910487"/>
            <a:ext cx="1408027" cy="785107"/>
            <a:chOff x="1203633" y="3910486"/>
            <a:chExt cx="1408027" cy="785107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D5A304BD-997A-4D4F-A347-94DAB3184914}"/>
                </a:ext>
              </a:extLst>
            </p:cNvPr>
            <p:cNvSpPr/>
            <p:nvPr/>
          </p:nvSpPr>
          <p:spPr>
            <a:xfrm>
              <a:off x="1203633" y="3921870"/>
              <a:ext cx="1408027" cy="77372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B3036716-CF0C-4FE3-9E4A-C7877172DA27}"/>
                </a:ext>
              </a:extLst>
            </p:cNvPr>
            <p:cNvSpPr/>
            <p:nvPr/>
          </p:nvSpPr>
          <p:spPr>
            <a:xfrm>
              <a:off x="1258724" y="4085735"/>
              <a:ext cx="492369" cy="48455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S</a:t>
              </a:r>
              <a:r>
                <a:rPr lang="en-US" baseline="-25000" dirty="0">
                  <a:solidFill>
                    <a:schemeClr val="tx1"/>
                  </a:solidFill>
                </a:rPr>
                <a:t>A</a:t>
              </a:r>
            </a:p>
          </p:txBody>
        </p: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5EAE4DF0-A9E9-4C4A-8C51-11E9D62F667B}"/>
                </a:ext>
              </a:extLst>
            </p:cNvPr>
            <p:cNvCxnSpPr>
              <a:cxnSpLocks/>
              <a:stCxn id="40" idx="6"/>
              <a:endCxn id="44" idx="2"/>
            </p:cNvCxnSpPr>
            <p:nvPr/>
          </p:nvCxnSpPr>
          <p:spPr>
            <a:xfrm>
              <a:off x="1751093" y="4328012"/>
              <a:ext cx="26220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797CA21C-917E-43B4-B7FF-B39D18116E8E}"/>
                </a:ext>
              </a:extLst>
            </p:cNvPr>
            <p:cNvGrpSpPr/>
            <p:nvPr/>
          </p:nvGrpSpPr>
          <p:grpSpPr>
            <a:xfrm>
              <a:off x="2013300" y="4085735"/>
              <a:ext cx="492369" cy="484554"/>
              <a:chOff x="2829621" y="5367419"/>
              <a:chExt cx="492369" cy="484554"/>
            </a:xfrm>
          </p:grpSpPr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3B527B1A-21C2-452D-8FFB-706615A56397}"/>
                  </a:ext>
                </a:extLst>
              </p:cNvPr>
              <p:cNvSpPr/>
              <p:nvPr/>
            </p:nvSpPr>
            <p:spPr>
              <a:xfrm>
                <a:off x="2829621" y="5367419"/>
                <a:ext cx="492369" cy="484554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cmpd="sng">
                <a:solidFill>
                  <a:schemeClr val="tx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A</a:t>
                </a:r>
                <a:endParaRPr lang="en-US" baseline="-25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BB24A86B-D6A4-4688-B680-C5DA65E287EE}"/>
                  </a:ext>
                </a:extLst>
              </p:cNvPr>
              <p:cNvSpPr/>
              <p:nvPr/>
            </p:nvSpPr>
            <p:spPr>
              <a:xfrm>
                <a:off x="2871677" y="5415612"/>
                <a:ext cx="403986" cy="38816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cmpd="sng">
                <a:solidFill>
                  <a:schemeClr val="tx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A</a:t>
                </a:r>
                <a:endParaRPr lang="en-US" baseline="-250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1F0C9AFF-4BE3-4B45-8448-3B1CBE3FF85F}"/>
                </a:ext>
              </a:extLst>
            </p:cNvPr>
            <p:cNvSpPr txBox="1"/>
            <p:nvPr/>
          </p:nvSpPr>
          <p:spPr>
            <a:xfrm>
              <a:off x="1727698" y="3910486"/>
              <a:ext cx="3032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a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0718543D-D6F6-4298-A171-AEC389A4C1DD}"/>
              </a:ext>
            </a:extLst>
          </p:cNvPr>
          <p:cNvGrpSpPr/>
          <p:nvPr/>
        </p:nvGrpSpPr>
        <p:grpSpPr>
          <a:xfrm>
            <a:off x="4675513" y="3921867"/>
            <a:ext cx="1408027" cy="773723"/>
            <a:chOff x="3151512" y="3921866"/>
            <a:chExt cx="1408027" cy="773723"/>
          </a:xfrm>
        </p:grpSpPr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1FAB42DE-5A92-4C11-9FFF-0F5E37BB7AD2}"/>
                </a:ext>
              </a:extLst>
            </p:cNvPr>
            <p:cNvSpPr/>
            <p:nvPr/>
          </p:nvSpPr>
          <p:spPr>
            <a:xfrm>
              <a:off x="3151512" y="3921866"/>
              <a:ext cx="1408027" cy="77372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82B6E1F7-6864-4F26-AB2F-E0E9CDE145D7}"/>
                </a:ext>
              </a:extLst>
            </p:cNvPr>
            <p:cNvSpPr/>
            <p:nvPr/>
          </p:nvSpPr>
          <p:spPr>
            <a:xfrm>
              <a:off x="3225177" y="4098033"/>
              <a:ext cx="492369" cy="48455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S</a:t>
              </a:r>
              <a:r>
                <a:rPr lang="en-US" baseline="-25000" dirty="0">
                  <a:solidFill>
                    <a:schemeClr val="tx1"/>
                  </a:solidFill>
                </a:rPr>
                <a:t>E</a:t>
              </a:r>
            </a:p>
          </p:txBody>
        </p:sp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C26DDD28-F403-4133-BDEE-8C1C3E297CD0}"/>
                </a:ext>
              </a:extLst>
            </p:cNvPr>
            <p:cNvCxnSpPr>
              <a:cxnSpLocks/>
              <a:stCxn id="71" idx="6"/>
              <a:endCxn id="75" idx="2"/>
            </p:cNvCxnSpPr>
            <p:nvPr/>
          </p:nvCxnSpPr>
          <p:spPr>
            <a:xfrm>
              <a:off x="3717546" y="4340310"/>
              <a:ext cx="26220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9B764EF8-6323-479F-A550-54822CB43059}"/>
                </a:ext>
              </a:extLst>
            </p:cNvPr>
            <p:cNvGrpSpPr/>
            <p:nvPr/>
          </p:nvGrpSpPr>
          <p:grpSpPr>
            <a:xfrm>
              <a:off x="3979753" y="4098033"/>
              <a:ext cx="492369" cy="484554"/>
              <a:chOff x="2829621" y="5367419"/>
              <a:chExt cx="492369" cy="484554"/>
            </a:xfrm>
          </p:grpSpPr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B20837B6-600D-4ED6-A879-504826FA7032}"/>
                  </a:ext>
                </a:extLst>
              </p:cNvPr>
              <p:cNvSpPr/>
              <p:nvPr/>
            </p:nvSpPr>
            <p:spPr>
              <a:xfrm>
                <a:off x="2829621" y="5367419"/>
                <a:ext cx="492369" cy="484554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cmpd="sng">
                <a:solidFill>
                  <a:schemeClr val="tx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A</a:t>
                </a:r>
                <a:endParaRPr lang="en-US" baseline="-25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D69D2583-B551-420B-A08D-C71E6FE92B2C}"/>
                  </a:ext>
                </a:extLst>
              </p:cNvPr>
              <p:cNvSpPr/>
              <p:nvPr/>
            </p:nvSpPr>
            <p:spPr>
              <a:xfrm>
                <a:off x="2871677" y="5415612"/>
                <a:ext cx="403986" cy="38816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cmpd="sng">
                <a:solidFill>
                  <a:schemeClr val="tx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E</a:t>
                </a:r>
                <a:endParaRPr lang="en-US" baseline="-25000" dirty="0">
                  <a:solidFill>
                    <a:schemeClr val="tx1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TextBox 73">
                  <a:extLst>
                    <a:ext uri="{FF2B5EF4-FFF2-40B4-BE49-F238E27FC236}">
                      <a16:creationId xmlns:a16="http://schemas.microsoft.com/office/drawing/2014/main" id="{DA6D97EC-F498-40BC-A7C1-244CDEE44283}"/>
                    </a:ext>
                  </a:extLst>
                </p:cNvPr>
                <p:cNvSpPr txBox="1"/>
                <p:nvPr/>
              </p:nvSpPr>
              <p:spPr>
                <a:xfrm>
                  <a:off x="3694151" y="3922784"/>
                  <a:ext cx="35067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oMath>
                    </m:oMathPara>
                  </a14:m>
                  <a:endParaRPr lang="en-US" i="1" dirty="0"/>
                </a:p>
              </p:txBody>
            </p:sp>
          </mc:Choice>
          <mc:Fallback xmlns="">
            <p:sp>
              <p:nvSpPr>
                <p:cNvPr id="138" name="TextBox 137">
                  <a:extLst>
                    <a:ext uri="{FF2B5EF4-FFF2-40B4-BE49-F238E27FC236}">
                      <a16:creationId xmlns:a16="http://schemas.microsoft.com/office/drawing/2014/main" id="{9D381676-DAA6-4734-A55D-26387D1849A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94151" y="3922784"/>
                  <a:ext cx="350672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E8E56A71-79DB-450E-9E47-B41A98E1368E}"/>
              </a:ext>
            </a:extLst>
          </p:cNvPr>
          <p:cNvGrpSpPr/>
          <p:nvPr/>
        </p:nvGrpSpPr>
        <p:grpSpPr>
          <a:xfrm>
            <a:off x="6096264" y="4919128"/>
            <a:ext cx="1408027" cy="785107"/>
            <a:chOff x="4572263" y="4919127"/>
            <a:chExt cx="1408027" cy="785107"/>
          </a:xfrm>
        </p:grpSpPr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E61EFDC4-EA45-4BA0-9067-C7E759AEB7B9}"/>
                </a:ext>
              </a:extLst>
            </p:cNvPr>
            <p:cNvSpPr/>
            <p:nvPr/>
          </p:nvSpPr>
          <p:spPr>
            <a:xfrm>
              <a:off x="4572263" y="4930511"/>
              <a:ext cx="1408027" cy="77372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F4810978-E1AC-4D3C-9A71-247F3BD5345F}"/>
                </a:ext>
              </a:extLst>
            </p:cNvPr>
            <p:cNvSpPr/>
            <p:nvPr/>
          </p:nvSpPr>
          <p:spPr>
            <a:xfrm>
              <a:off x="4627354" y="5094376"/>
              <a:ext cx="492369" cy="48455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S</a:t>
              </a:r>
              <a:r>
                <a:rPr lang="en-US" baseline="-25000" dirty="0">
                  <a:solidFill>
                    <a:schemeClr val="tx1"/>
                  </a:solidFill>
                </a:rPr>
                <a:t>C</a:t>
              </a:r>
            </a:p>
          </p:txBody>
        </p:sp>
        <p:cxnSp>
          <p:nvCxnSpPr>
            <p:cNvPr id="80" name="Straight Arrow Connector 79">
              <a:extLst>
                <a:ext uri="{FF2B5EF4-FFF2-40B4-BE49-F238E27FC236}">
                  <a16:creationId xmlns:a16="http://schemas.microsoft.com/office/drawing/2014/main" id="{104389CD-818C-43B0-A535-5E7DC68213F2}"/>
                </a:ext>
              </a:extLst>
            </p:cNvPr>
            <p:cNvCxnSpPr>
              <a:cxnSpLocks/>
              <a:stCxn id="79" idx="6"/>
              <a:endCxn id="83" idx="2"/>
            </p:cNvCxnSpPr>
            <p:nvPr/>
          </p:nvCxnSpPr>
          <p:spPr>
            <a:xfrm>
              <a:off x="5119723" y="5336653"/>
              <a:ext cx="26220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E9C098B2-9801-4F1B-A276-26380693D276}"/>
                </a:ext>
              </a:extLst>
            </p:cNvPr>
            <p:cNvGrpSpPr/>
            <p:nvPr/>
          </p:nvGrpSpPr>
          <p:grpSpPr>
            <a:xfrm>
              <a:off x="5381930" y="5094376"/>
              <a:ext cx="492369" cy="484554"/>
              <a:chOff x="2829621" y="5367419"/>
              <a:chExt cx="492369" cy="484554"/>
            </a:xfrm>
          </p:grpSpPr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7030AA3B-377E-45F7-9E42-1CCDFC25DE12}"/>
                  </a:ext>
                </a:extLst>
              </p:cNvPr>
              <p:cNvSpPr/>
              <p:nvPr/>
            </p:nvSpPr>
            <p:spPr>
              <a:xfrm>
                <a:off x="2829621" y="5367419"/>
                <a:ext cx="492369" cy="484554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cmpd="sng">
                <a:solidFill>
                  <a:schemeClr val="tx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A</a:t>
                </a:r>
                <a:endParaRPr lang="en-US" baseline="-25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735EB2AE-C2DC-479D-B8F4-067DF8C90842}"/>
                  </a:ext>
                </a:extLst>
              </p:cNvPr>
              <p:cNvSpPr/>
              <p:nvPr/>
            </p:nvSpPr>
            <p:spPr>
              <a:xfrm>
                <a:off x="2871677" y="5415612"/>
                <a:ext cx="403986" cy="38816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cmpd="sng">
                <a:solidFill>
                  <a:schemeClr val="tx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C</a:t>
                </a:r>
                <a:endParaRPr lang="en-US" baseline="-250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1475668B-CC3A-4FC2-9C26-7E26F4F06EF7}"/>
                </a:ext>
              </a:extLst>
            </p:cNvPr>
            <p:cNvSpPr txBox="1"/>
            <p:nvPr/>
          </p:nvSpPr>
          <p:spPr>
            <a:xfrm>
              <a:off x="5096328" y="4919127"/>
              <a:ext cx="2808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c</a:t>
              </a: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899EFB60-4239-4A99-99B3-4B1C8E276E28}"/>
              </a:ext>
            </a:extLst>
          </p:cNvPr>
          <p:cNvGrpSpPr/>
          <p:nvPr/>
        </p:nvGrpSpPr>
        <p:grpSpPr>
          <a:xfrm>
            <a:off x="7700015" y="5967953"/>
            <a:ext cx="1408027" cy="785107"/>
            <a:chOff x="6176014" y="5967952"/>
            <a:chExt cx="1408027" cy="785107"/>
          </a:xfrm>
        </p:grpSpPr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2C4534DB-0771-4528-9E46-838774422067}"/>
                </a:ext>
              </a:extLst>
            </p:cNvPr>
            <p:cNvSpPr/>
            <p:nvPr/>
          </p:nvSpPr>
          <p:spPr>
            <a:xfrm>
              <a:off x="6176014" y="5979336"/>
              <a:ext cx="1408027" cy="77372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5425E937-E7C9-4667-A173-DB82C4691D8E}"/>
                </a:ext>
              </a:extLst>
            </p:cNvPr>
            <p:cNvSpPr/>
            <p:nvPr/>
          </p:nvSpPr>
          <p:spPr>
            <a:xfrm>
              <a:off x="6231105" y="6143201"/>
              <a:ext cx="492369" cy="48455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S</a:t>
              </a:r>
              <a:r>
                <a:rPr lang="en-US" baseline="-25000" dirty="0">
                  <a:solidFill>
                    <a:schemeClr val="tx1"/>
                  </a:solidFill>
                </a:rPr>
                <a:t>D</a:t>
              </a:r>
            </a:p>
          </p:txBody>
        </p:sp>
        <p:cxnSp>
          <p:nvCxnSpPr>
            <p:cNvPr id="88" name="Straight Arrow Connector 87">
              <a:extLst>
                <a:ext uri="{FF2B5EF4-FFF2-40B4-BE49-F238E27FC236}">
                  <a16:creationId xmlns:a16="http://schemas.microsoft.com/office/drawing/2014/main" id="{749F3870-0E32-422A-A42A-4B838EDD936C}"/>
                </a:ext>
              </a:extLst>
            </p:cNvPr>
            <p:cNvCxnSpPr>
              <a:cxnSpLocks/>
              <a:stCxn id="87" idx="6"/>
              <a:endCxn id="91" idx="2"/>
            </p:cNvCxnSpPr>
            <p:nvPr/>
          </p:nvCxnSpPr>
          <p:spPr>
            <a:xfrm>
              <a:off x="6723474" y="6385478"/>
              <a:ext cx="26220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36BF24D9-5AAD-4128-B901-6CA1B3F8A3F8}"/>
                </a:ext>
              </a:extLst>
            </p:cNvPr>
            <p:cNvGrpSpPr/>
            <p:nvPr/>
          </p:nvGrpSpPr>
          <p:grpSpPr>
            <a:xfrm>
              <a:off x="6985681" y="6143201"/>
              <a:ext cx="492369" cy="484554"/>
              <a:chOff x="2829621" y="5367419"/>
              <a:chExt cx="492369" cy="484554"/>
            </a:xfrm>
          </p:grpSpPr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8A454D35-67D9-4672-8E02-18EE23EFA8A5}"/>
                  </a:ext>
                </a:extLst>
              </p:cNvPr>
              <p:cNvSpPr/>
              <p:nvPr/>
            </p:nvSpPr>
            <p:spPr>
              <a:xfrm>
                <a:off x="2829621" y="5367419"/>
                <a:ext cx="492369" cy="484554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cmpd="sng">
                <a:solidFill>
                  <a:schemeClr val="tx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A</a:t>
                </a:r>
                <a:endParaRPr lang="en-US" baseline="-25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B602C2FF-1DF2-4F23-BAEB-511DAB2F30C6}"/>
                  </a:ext>
                </a:extLst>
              </p:cNvPr>
              <p:cNvSpPr/>
              <p:nvPr/>
            </p:nvSpPr>
            <p:spPr>
              <a:xfrm>
                <a:off x="2871677" y="5415612"/>
                <a:ext cx="403986" cy="38816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cmpd="sng">
                <a:solidFill>
                  <a:schemeClr val="tx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D</a:t>
                </a:r>
                <a:endParaRPr lang="en-US" baseline="-250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6D46D049-9394-4CB7-A6BC-B30A88E4A707}"/>
                </a:ext>
              </a:extLst>
            </p:cNvPr>
            <p:cNvSpPr txBox="1"/>
            <p:nvPr/>
          </p:nvSpPr>
          <p:spPr>
            <a:xfrm>
              <a:off x="6700079" y="5967952"/>
              <a:ext cx="3032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d</a:t>
              </a: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003E77E3-BDF7-431B-A333-68E1B100A03D}"/>
              </a:ext>
            </a:extLst>
          </p:cNvPr>
          <p:cNvGrpSpPr/>
          <p:nvPr/>
        </p:nvGrpSpPr>
        <p:grpSpPr>
          <a:xfrm>
            <a:off x="9336928" y="5987193"/>
            <a:ext cx="1408027" cy="785107"/>
            <a:chOff x="7812927" y="5987192"/>
            <a:chExt cx="1408027" cy="785107"/>
          </a:xfrm>
        </p:grpSpPr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561DFA8E-A0D1-491E-B31D-91320B23ECAE}"/>
                </a:ext>
              </a:extLst>
            </p:cNvPr>
            <p:cNvSpPr/>
            <p:nvPr/>
          </p:nvSpPr>
          <p:spPr>
            <a:xfrm>
              <a:off x="7812927" y="5998576"/>
              <a:ext cx="1408027" cy="77372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74BF3CCA-1536-4A1E-A6A6-188141D1910C}"/>
                </a:ext>
              </a:extLst>
            </p:cNvPr>
            <p:cNvSpPr/>
            <p:nvPr/>
          </p:nvSpPr>
          <p:spPr>
            <a:xfrm>
              <a:off x="7868018" y="6162441"/>
              <a:ext cx="492369" cy="48455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S</a:t>
              </a:r>
              <a:r>
                <a:rPr lang="en-US" baseline="-25000" dirty="0">
                  <a:solidFill>
                    <a:schemeClr val="tx1"/>
                  </a:solidFill>
                </a:rPr>
                <a:t>B</a:t>
              </a:r>
            </a:p>
          </p:txBody>
        </p:sp>
        <p:cxnSp>
          <p:nvCxnSpPr>
            <p:cNvPr id="96" name="Straight Arrow Connector 95">
              <a:extLst>
                <a:ext uri="{FF2B5EF4-FFF2-40B4-BE49-F238E27FC236}">
                  <a16:creationId xmlns:a16="http://schemas.microsoft.com/office/drawing/2014/main" id="{B83DF748-9BB0-4E1F-A002-C3056499CFF1}"/>
                </a:ext>
              </a:extLst>
            </p:cNvPr>
            <p:cNvCxnSpPr>
              <a:cxnSpLocks/>
              <a:stCxn id="95" idx="6"/>
              <a:endCxn id="99" idx="2"/>
            </p:cNvCxnSpPr>
            <p:nvPr/>
          </p:nvCxnSpPr>
          <p:spPr>
            <a:xfrm>
              <a:off x="8360387" y="6404718"/>
              <a:ext cx="26220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E70846A2-AA50-4929-8702-4FECD433D3F8}"/>
                </a:ext>
              </a:extLst>
            </p:cNvPr>
            <p:cNvGrpSpPr/>
            <p:nvPr/>
          </p:nvGrpSpPr>
          <p:grpSpPr>
            <a:xfrm>
              <a:off x="8622594" y="6162441"/>
              <a:ext cx="492369" cy="484554"/>
              <a:chOff x="2829621" y="5367419"/>
              <a:chExt cx="492369" cy="484554"/>
            </a:xfrm>
          </p:grpSpPr>
          <p:sp>
            <p:nvSpPr>
              <p:cNvPr id="99" name="Oval 98">
                <a:extLst>
                  <a:ext uri="{FF2B5EF4-FFF2-40B4-BE49-F238E27FC236}">
                    <a16:creationId xmlns:a16="http://schemas.microsoft.com/office/drawing/2014/main" id="{8F9F7EF5-51F5-42D2-A512-9F89F81AAA78}"/>
                  </a:ext>
                </a:extLst>
              </p:cNvPr>
              <p:cNvSpPr/>
              <p:nvPr/>
            </p:nvSpPr>
            <p:spPr>
              <a:xfrm>
                <a:off x="2829621" y="5367419"/>
                <a:ext cx="492369" cy="484554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cmpd="sng">
                <a:solidFill>
                  <a:schemeClr val="tx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A</a:t>
                </a:r>
                <a:endParaRPr lang="en-US" baseline="-25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0" name="Oval 99">
                <a:extLst>
                  <a:ext uri="{FF2B5EF4-FFF2-40B4-BE49-F238E27FC236}">
                    <a16:creationId xmlns:a16="http://schemas.microsoft.com/office/drawing/2014/main" id="{9946DEFF-703F-406F-A041-50FD0209A82B}"/>
                  </a:ext>
                </a:extLst>
              </p:cNvPr>
              <p:cNvSpPr/>
              <p:nvPr/>
            </p:nvSpPr>
            <p:spPr>
              <a:xfrm>
                <a:off x="2871677" y="5415612"/>
                <a:ext cx="403986" cy="38816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cmpd="sng">
                <a:solidFill>
                  <a:schemeClr val="tx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B</a:t>
                </a:r>
                <a:endParaRPr lang="en-US" baseline="-250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9ADE9022-1583-46B4-8AD5-2CB8962DDD52}"/>
                </a:ext>
              </a:extLst>
            </p:cNvPr>
            <p:cNvSpPr txBox="1"/>
            <p:nvPr/>
          </p:nvSpPr>
          <p:spPr>
            <a:xfrm>
              <a:off x="8336992" y="5987192"/>
              <a:ext cx="3032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b</a:t>
              </a:r>
            </a:p>
          </p:txBody>
        </p:sp>
      </p:grpSp>
      <p:sp>
        <p:nvSpPr>
          <p:cNvPr id="101" name="Rectangle 100">
            <a:extLst>
              <a:ext uri="{FF2B5EF4-FFF2-40B4-BE49-F238E27FC236}">
                <a16:creationId xmlns:a16="http://schemas.microsoft.com/office/drawing/2014/main" id="{03408530-829E-4122-BA20-8681216A418D}"/>
              </a:ext>
            </a:extLst>
          </p:cNvPr>
          <p:cNvSpPr/>
          <p:nvPr/>
        </p:nvSpPr>
        <p:spPr>
          <a:xfrm>
            <a:off x="1621147" y="5658001"/>
            <a:ext cx="540408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Apply rules bottom up:</a:t>
            </a:r>
          </a:p>
          <a:p>
            <a:r>
              <a:rPr lang="en-US" dirty="0"/>
              <a:t>- convert leaf nodes (</a:t>
            </a:r>
            <a:r>
              <a:rPr lang="en-US" dirty="0" err="1"/>
              <a:t>RegEx</a:t>
            </a:r>
            <a:r>
              <a:rPr lang="en-US" dirty="0"/>
              <a:t> operands) to DFAs</a:t>
            </a:r>
          </a:p>
          <a:p>
            <a:r>
              <a:rPr lang="en-US" dirty="0"/>
              <a:t>- combine branch nodes (</a:t>
            </a:r>
            <a:r>
              <a:rPr lang="en-US" dirty="0" err="1"/>
              <a:t>RegEx</a:t>
            </a:r>
            <a:r>
              <a:rPr lang="en-US" dirty="0"/>
              <a:t> operators) per operator</a:t>
            </a:r>
          </a:p>
        </p:txBody>
      </p:sp>
    </p:spTree>
    <p:extLst>
      <p:ext uri="{BB962C8B-B14F-4D97-AF65-F5344CB8AC3E}">
        <p14:creationId xmlns:p14="http://schemas.microsoft.com/office/powerpoint/2010/main" val="1404195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FF2337B1-E7C9-4910-884E-63DF027F7F8E}"/>
              </a:ext>
            </a:extLst>
          </p:cNvPr>
          <p:cNvGrpSpPr/>
          <p:nvPr/>
        </p:nvGrpSpPr>
        <p:grpSpPr>
          <a:xfrm>
            <a:off x="2727634" y="3910487"/>
            <a:ext cx="1408027" cy="785107"/>
            <a:chOff x="1203633" y="3910486"/>
            <a:chExt cx="1408027" cy="785107"/>
          </a:xfrm>
        </p:grpSpPr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A02C1665-E243-45DE-BD5A-B468D2E8C7FD}"/>
                </a:ext>
              </a:extLst>
            </p:cNvPr>
            <p:cNvSpPr/>
            <p:nvPr/>
          </p:nvSpPr>
          <p:spPr>
            <a:xfrm>
              <a:off x="1203633" y="3921870"/>
              <a:ext cx="1408027" cy="77372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05432FC7-9CD8-46AE-BD82-F148DC788B98}"/>
                </a:ext>
              </a:extLst>
            </p:cNvPr>
            <p:cNvSpPr/>
            <p:nvPr/>
          </p:nvSpPr>
          <p:spPr>
            <a:xfrm>
              <a:off x="1258724" y="4085735"/>
              <a:ext cx="492369" cy="48455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S</a:t>
              </a:r>
              <a:r>
                <a:rPr lang="en-US" baseline="-25000" dirty="0">
                  <a:solidFill>
                    <a:schemeClr val="tx1"/>
                  </a:solidFill>
                </a:rPr>
                <a:t>A</a:t>
              </a:r>
            </a:p>
          </p:txBody>
        </p:sp>
        <p:cxnSp>
          <p:nvCxnSpPr>
            <p:cNvPr id="120" name="Straight Arrow Connector 119">
              <a:extLst>
                <a:ext uri="{FF2B5EF4-FFF2-40B4-BE49-F238E27FC236}">
                  <a16:creationId xmlns:a16="http://schemas.microsoft.com/office/drawing/2014/main" id="{5D9B56BF-B377-42AC-8E49-8A2A67EC801F}"/>
                </a:ext>
              </a:extLst>
            </p:cNvPr>
            <p:cNvCxnSpPr>
              <a:cxnSpLocks/>
              <a:stCxn id="119" idx="6"/>
              <a:endCxn id="122" idx="2"/>
            </p:cNvCxnSpPr>
            <p:nvPr/>
          </p:nvCxnSpPr>
          <p:spPr>
            <a:xfrm>
              <a:off x="1751093" y="4328012"/>
              <a:ext cx="26220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1" name="Group 120">
              <a:extLst>
                <a:ext uri="{FF2B5EF4-FFF2-40B4-BE49-F238E27FC236}">
                  <a16:creationId xmlns:a16="http://schemas.microsoft.com/office/drawing/2014/main" id="{25BB1A75-756A-449E-97AC-882C482F963B}"/>
                </a:ext>
              </a:extLst>
            </p:cNvPr>
            <p:cNvGrpSpPr/>
            <p:nvPr/>
          </p:nvGrpSpPr>
          <p:grpSpPr>
            <a:xfrm>
              <a:off x="2013300" y="4085735"/>
              <a:ext cx="492369" cy="484554"/>
              <a:chOff x="2829621" y="5367419"/>
              <a:chExt cx="492369" cy="484554"/>
            </a:xfrm>
          </p:grpSpPr>
          <p:sp>
            <p:nvSpPr>
              <p:cNvPr id="122" name="Oval 121">
                <a:extLst>
                  <a:ext uri="{FF2B5EF4-FFF2-40B4-BE49-F238E27FC236}">
                    <a16:creationId xmlns:a16="http://schemas.microsoft.com/office/drawing/2014/main" id="{B35CC3BE-A290-4ED9-949B-9602D982CC5D}"/>
                  </a:ext>
                </a:extLst>
              </p:cNvPr>
              <p:cNvSpPr/>
              <p:nvPr/>
            </p:nvSpPr>
            <p:spPr>
              <a:xfrm>
                <a:off x="2829621" y="5367419"/>
                <a:ext cx="492369" cy="484554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cmpd="sng">
                <a:solidFill>
                  <a:schemeClr val="tx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A</a:t>
                </a:r>
                <a:endParaRPr lang="en-US" baseline="-25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3" name="Oval 122">
                <a:extLst>
                  <a:ext uri="{FF2B5EF4-FFF2-40B4-BE49-F238E27FC236}">
                    <a16:creationId xmlns:a16="http://schemas.microsoft.com/office/drawing/2014/main" id="{26360008-DAD5-4C03-A1AA-0148AC8AEC76}"/>
                  </a:ext>
                </a:extLst>
              </p:cNvPr>
              <p:cNvSpPr/>
              <p:nvPr/>
            </p:nvSpPr>
            <p:spPr>
              <a:xfrm>
                <a:off x="2871677" y="5415612"/>
                <a:ext cx="403986" cy="38816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cmpd="sng">
                <a:solidFill>
                  <a:schemeClr val="tx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A</a:t>
                </a:r>
                <a:endParaRPr lang="en-US" baseline="-250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FAA66C9A-A10A-4604-9963-114FD1F35CE2}"/>
                </a:ext>
              </a:extLst>
            </p:cNvPr>
            <p:cNvSpPr txBox="1"/>
            <p:nvPr/>
          </p:nvSpPr>
          <p:spPr>
            <a:xfrm>
              <a:off x="1727698" y="3910486"/>
              <a:ext cx="3032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a</a:t>
              </a:r>
            </a:p>
          </p:txBody>
        </p:sp>
      </p:grpSp>
      <p:sp>
        <p:nvSpPr>
          <p:cNvPr id="93" name="Oval 92">
            <a:extLst>
              <a:ext uri="{FF2B5EF4-FFF2-40B4-BE49-F238E27FC236}">
                <a16:creationId xmlns:a16="http://schemas.microsoft.com/office/drawing/2014/main" id="{DA71AC91-1938-42DC-93EF-383FFF58ECBF}"/>
              </a:ext>
            </a:extLst>
          </p:cNvPr>
          <p:cNvSpPr/>
          <p:nvPr/>
        </p:nvSpPr>
        <p:spPr>
          <a:xfrm>
            <a:off x="4749178" y="5525749"/>
            <a:ext cx="492369" cy="48455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aseline="-25000" dirty="0">
              <a:solidFill>
                <a:schemeClr val="accent2"/>
              </a:solidFill>
            </a:endParaRPr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F5016FA5-CBDE-47F9-90FB-E228D31FFB62}"/>
              </a:ext>
            </a:extLst>
          </p:cNvPr>
          <p:cNvSpPr/>
          <p:nvPr/>
        </p:nvSpPr>
        <p:spPr>
          <a:xfrm>
            <a:off x="4791233" y="5573943"/>
            <a:ext cx="403986" cy="388167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id="{A8E49DA7-38C7-4A97-861B-CA8569E3F1DA}"/>
              </a:ext>
            </a:extLst>
          </p:cNvPr>
          <p:cNvGrpSpPr/>
          <p:nvPr/>
        </p:nvGrpSpPr>
        <p:grpSpPr>
          <a:xfrm>
            <a:off x="8989056" y="4780588"/>
            <a:ext cx="1107830" cy="1229381"/>
            <a:chOff x="7465056" y="4780587"/>
            <a:chExt cx="1107830" cy="1229381"/>
          </a:xfrm>
        </p:grpSpPr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6893CBD8-22A1-4CFF-9CCF-133DC51B629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65056" y="5786123"/>
              <a:ext cx="576515" cy="223845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296EB362-D4AA-48AD-A131-3F82F61FC4B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049088" y="5799121"/>
              <a:ext cx="523798" cy="210847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79E747C5-3C05-455A-B818-B5782E72A60A}"/>
                </a:ext>
              </a:extLst>
            </p:cNvPr>
            <p:cNvSpPr txBox="1"/>
            <p:nvPr/>
          </p:nvSpPr>
          <p:spPr>
            <a:xfrm>
              <a:off x="7812927" y="4780587"/>
              <a:ext cx="317131" cy="101566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6000" b="1" dirty="0"/>
                <a:t>|</a:t>
              </a:r>
            </a:p>
          </p:txBody>
        </p:sp>
      </p:grpSp>
      <p:sp>
        <p:nvSpPr>
          <p:cNvPr id="114" name="TextBox 113">
            <a:extLst>
              <a:ext uri="{FF2B5EF4-FFF2-40B4-BE49-F238E27FC236}">
                <a16:creationId xmlns:a16="http://schemas.microsoft.com/office/drawing/2014/main" id="{82225231-CE55-4105-895D-9ED109814CEA}"/>
              </a:ext>
            </a:extLst>
          </p:cNvPr>
          <p:cNvSpPr txBox="1"/>
          <p:nvPr/>
        </p:nvSpPr>
        <p:spPr>
          <a:xfrm>
            <a:off x="7918628" y="3727590"/>
            <a:ext cx="619080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000" b="1" dirty="0"/>
              <a:t>|</a:t>
            </a:r>
          </a:p>
        </p:txBody>
      </p: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CDE773D1-036B-4DEA-94FB-96E5D37FDCF8}"/>
              </a:ext>
            </a:extLst>
          </p:cNvPr>
          <p:cNvCxnSpPr>
            <a:cxnSpLocks/>
            <a:stCxn id="114" idx="2"/>
          </p:cNvCxnSpPr>
          <p:nvPr/>
        </p:nvCxnSpPr>
        <p:spPr>
          <a:xfrm flipH="1">
            <a:off x="7189842" y="4743253"/>
            <a:ext cx="1038326" cy="34280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7DEB7BE6-3453-40DF-B19F-F7A0514334AE}"/>
              </a:ext>
            </a:extLst>
          </p:cNvPr>
          <p:cNvCxnSpPr>
            <a:cxnSpLocks/>
            <a:endCxn id="114" idx="2"/>
          </p:cNvCxnSpPr>
          <p:nvPr/>
        </p:nvCxnSpPr>
        <p:spPr>
          <a:xfrm flipH="1" flipV="1">
            <a:off x="8228168" y="4743253"/>
            <a:ext cx="1194660" cy="39098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8" name="TextBox 117">
            <a:extLst>
              <a:ext uri="{FF2B5EF4-FFF2-40B4-BE49-F238E27FC236}">
                <a16:creationId xmlns:a16="http://schemas.microsoft.com/office/drawing/2014/main" id="{21FD29EC-80A5-4A49-B61C-93CE17CFF157}"/>
              </a:ext>
            </a:extLst>
          </p:cNvPr>
          <p:cNvSpPr txBox="1"/>
          <p:nvPr/>
        </p:nvSpPr>
        <p:spPr>
          <a:xfrm>
            <a:off x="9655337" y="4641369"/>
            <a:ext cx="563936" cy="36933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accent2"/>
                </a:solidFill>
              </a:rPr>
              <a:t>d|b</a:t>
            </a:r>
            <a:endParaRPr lang="en-US" dirty="0">
              <a:solidFill>
                <a:schemeClr val="accent2"/>
              </a:solidFill>
            </a:endParaRPr>
          </a:p>
        </p:txBody>
      </p: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BF974D93-258C-4FE8-8756-709BE55676FF}"/>
              </a:ext>
            </a:extLst>
          </p:cNvPr>
          <p:cNvCxnSpPr>
            <a:cxnSpLocks/>
            <a:stCxn id="128" idx="2"/>
            <a:endCxn id="140" idx="0"/>
          </p:cNvCxnSpPr>
          <p:nvPr/>
        </p:nvCxnSpPr>
        <p:spPr>
          <a:xfrm>
            <a:off x="6073141" y="1967217"/>
            <a:ext cx="1963452" cy="77973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8" name="TextBox 127">
            <a:extLst>
              <a:ext uri="{FF2B5EF4-FFF2-40B4-BE49-F238E27FC236}">
                <a16:creationId xmlns:a16="http://schemas.microsoft.com/office/drawing/2014/main" id="{09CF3B7D-BA3B-4F1E-83E3-F817458A29EF}"/>
              </a:ext>
            </a:extLst>
          </p:cNvPr>
          <p:cNvSpPr txBox="1"/>
          <p:nvPr/>
        </p:nvSpPr>
        <p:spPr>
          <a:xfrm>
            <a:off x="5441577" y="1413219"/>
            <a:ext cx="1263128" cy="553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000" b="1" dirty="0" err="1"/>
              <a:t>concat</a:t>
            </a:r>
            <a:endParaRPr lang="en-US" sz="30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D6A5637B-A22E-4BE0-94E1-61397327E0A5}"/>
                  </a:ext>
                </a:extLst>
              </p:cNvPr>
              <p:cNvSpPr txBox="1"/>
              <p:nvPr/>
            </p:nvSpPr>
            <p:spPr>
              <a:xfrm>
                <a:off x="3701601" y="2794138"/>
                <a:ext cx="619978" cy="36933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2"/>
                    </a:solidFill>
                  </a:rPr>
                  <a:t>a |</a:t>
                </a:r>
                <a:r>
                  <a:rPr lang="en-US" dirty="0">
                    <a:solidFill>
                      <a:schemeClr val="accent2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endParaRPr lang="en-US" dirty="0">
                  <a:solidFill>
                    <a:schemeClr val="accent2"/>
                  </a:solidFill>
                </a:endParaRPr>
              </a:p>
            </p:txBody>
          </p:sp>
        </mc:Choice>
        <mc:Fallback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D6A5637B-A22E-4BE0-94E1-61397327E0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1601" y="2794138"/>
                <a:ext cx="619978" cy="369332"/>
              </a:xfrm>
              <a:prstGeom prst="rect">
                <a:avLst/>
              </a:prstGeom>
              <a:blipFill>
                <a:blip r:embed="rId2"/>
                <a:stretch>
                  <a:fillRect l="-7843" t="-8197" b="-2459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0" name="TextBox 129">
            <a:extLst>
              <a:ext uri="{FF2B5EF4-FFF2-40B4-BE49-F238E27FC236}">
                <a16:creationId xmlns:a16="http://schemas.microsoft.com/office/drawing/2014/main" id="{9DFE19AF-A854-4384-AA53-20DBF9931200}"/>
              </a:ext>
            </a:extLst>
          </p:cNvPr>
          <p:cNvSpPr txBox="1"/>
          <p:nvPr/>
        </p:nvSpPr>
        <p:spPr>
          <a:xfrm>
            <a:off x="8356977" y="2617469"/>
            <a:ext cx="1153018" cy="36933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</a:rPr>
              <a:t>(</a:t>
            </a:r>
            <a:r>
              <a:rPr lang="en-US" dirty="0" err="1">
                <a:solidFill>
                  <a:schemeClr val="accent2"/>
                </a:solidFill>
              </a:rPr>
              <a:t>c|d|b</a:t>
            </a:r>
            <a:r>
              <a:rPr lang="en-US" dirty="0">
                <a:solidFill>
                  <a:schemeClr val="accent2"/>
                </a:solidFill>
              </a:rPr>
              <a:t>)*</a:t>
            </a:r>
          </a:p>
        </p:txBody>
      </p: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D357E224-6E43-4755-9846-F081182D9DB1}"/>
              </a:ext>
            </a:extLst>
          </p:cNvPr>
          <p:cNvCxnSpPr>
            <a:cxnSpLocks/>
          </p:cNvCxnSpPr>
          <p:nvPr/>
        </p:nvCxnSpPr>
        <p:spPr>
          <a:xfrm>
            <a:off x="8206266" y="3490440"/>
            <a:ext cx="0" cy="31575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9" name="TextBox 138">
            <a:extLst>
              <a:ext uri="{FF2B5EF4-FFF2-40B4-BE49-F238E27FC236}">
                <a16:creationId xmlns:a16="http://schemas.microsoft.com/office/drawing/2014/main" id="{205D0530-352F-4ED6-99C3-5C7E1D8C470D}"/>
              </a:ext>
            </a:extLst>
          </p:cNvPr>
          <p:cNvSpPr txBox="1"/>
          <p:nvPr/>
        </p:nvSpPr>
        <p:spPr>
          <a:xfrm>
            <a:off x="8329569" y="3738405"/>
            <a:ext cx="780332" cy="36933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accent2"/>
                </a:solidFill>
              </a:rPr>
              <a:t>c|d|b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F77FF9AF-ED46-4DFF-91C6-BCC707C0490C}"/>
              </a:ext>
            </a:extLst>
          </p:cNvPr>
          <p:cNvSpPr txBox="1"/>
          <p:nvPr/>
        </p:nvSpPr>
        <p:spPr>
          <a:xfrm>
            <a:off x="7878028" y="2746954"/>
            <a:ext cx="317131" cy="13234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8000" b="1" dirty="0"/>
              <a:t>*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C55C9876-646E-4DF8-AE0D-E3B8FD34F151}"/>
              </a:ext>
            </a:extLst>
          </p:cNvPr>
          <p:cNvSpPr txBox="1"/>
          <p:nvPr/>
        </p:nvSpPr>
        <p:spPr>
          <a:xfrm>
            <a:off x="4208238" y="2646613"/>
            <a:ext cx="611468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000" b="1" dirty="0"/>
              <a:t>|</a:t>
            </a:r>
          </a:p>
        </p:txBody>
      </p: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DB1B161C-2329-4225-AB96-7F8EB177FBA4}"/>
              </a:ext>
            </a:extLst>
          </p:cNvPr>
          <p:cNvCxnSpPr>
            <a:cxnSpLocks/>
            <a:stCxn id="142" idx="2"/>
          </p:cNvCxnSpPr>
          <p:nvPr/>
        </p:nvCxnSpPr>
        <p:spPr>
          <a:xfrm flipH="1">
            <a:off x="3855768" y="3662275"/>
            <a:ext cx="658204" cy="24940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E20BE134-7408-4A5F-990E-739C727B46FD}"/>
              </a:ext>
            </a:extLst>
          </p:cNvPr>
          <p:cNvCxnSpPr>
            <a:cxnSpLocks/>
            <a:endCxn id="142" idx="2"/>
          </p:cNvCxnSpPr>
          <p:nvPr/>
        </p:nvCxnSpPr>
        <p:spPr>
          <a:xfrm flipH="1" flipV="1">
            <a:off x="4513973" y="3662275"/>
            <a:ext cx="662243" cy="24940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2353C5CA-91B1-4194-BA9E-F41B347FF869}"/>
              </a:ext>
            </a:extLst>
          </p:cNvPr>
          <p:cNvGrpSpPr/>
          <p:nvPr/>
        </p:nvGrpSpPr>
        <p:grpSpPr>
          <a:xfrm>
            <a:off x="6151355" y="4919128"/>
            <a:ext cx="1246945" cy="659803"/>
            <a:chOff x="4627354" y="4919127"/>
            <a:chExt cx="1246945" cy="659803"/>
          </a:xfrm>
        </p:grpSpPr>
        <p:sp>
          <p:nvSpPr>
            <p:cNvPr id="162" name="Oval 161">
              <a:extLst>
                <a:ext uri="{FF2B5EF4-FFF2-40B4-BE49-F238E27FC236}">
                  <a16:creationId xmlns:a16="http://schemas.microsoft.com/office/drawing/2014/main" id="{B39E711E-729F-488D-B5C9-42B22747A726}"/>
                </a:ext>
              </a:extLst>
            </p:cNvPr>
            <p:cNvSpPr/>
            <p:nvPr/>
          </p:nvSpPr>
          <p:spPr>
            <a:xfrm>
              <a:off x="4627354" y="5094376"/>
              <a:ext cx="492369" cy="48455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S</a:t>
              </a:r>
              <a:r>
                <a:rPr lang="en-US" baseline="-25000" dirty="0">
                  <a:solidFill>
                    <a:schemeClr val="tx1"/>
                  </a:solidFill>
                </a:rPr>
                <a:t>C</a:t>
              </a:r>
            </a:p>
          </p:txBody>
        </p:sp>
        <p:cxnSp>
          <p:nvCxnSpPr>
            <p:cNvPr id="163" name="Straight Arrow Connector 162">
              <a:extLst>
                <a:ext uri="{FF2B5EF4-FFF2-40B4-BE49-F238E27FC236}">
                  <a16:creationId xmlns:a16="http://schemas.microsoft.com/office/drawing/2014/main" id="{FD0E2C5F-88E3-4111-8452-FDCF6DA7150B}"/>
                </a:ext>
              </a:extLst>
            </p:cNvPr>
            <p:cNvCxnSpPr>
              <a:cxnSpLocks/>
              <a:stCxn id="162" idx="6"/>
              <a:endCxn id="166" idx="2"/>
            </p:cNvCxnSpPr>
            <p:nvPr/>
          </p:nvCxnSpPr>
          <p:spPr>
            <a:xfrm>
              <a:off x="5119723" y="5336653"/>
              <a:ext cx="26220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4" name="Group 163">
              <a:extLst>
                <a:ext uri="{FF2B5EF4-FFF2-40B4-BE49-F238E27FC236}">
                  <a16:creationId xmlns:a16="http://schemas.microsoft.com/office/drawing/2014/main" id="{142B0A8E-323C-421C-91F9-97313518CDEC}"/>
                </a:ext>
              </a:extLst>
            </p:cNvPr>
            <p:cNvGrpSpPr/>
            <p:nvPr/>
          </p:nvGrpSpPr>
          <p:grpSpPr>
            <a:xfrm>
              <a:off x="5381930" y="5094376"/>
              <a:ext cx="492369" cy="484554"/>
              <a:chOff x="2829621" y="5367419"/>
              <a:chExt cx="492369" cy="484554"/>
            </a:xfrm>
          </p:grpSpPr>
          <p:sp>
            <p:nvSpPr>
              <p:cNvPr id="166" name="Oval 165">
                <a:extLst>
                  <a:ext uri="{FF2B5EF4-FFF2-40B4-BE49-F238E27FC236}">
                    <a16:creationId xmlns:a16="http://schemas.microsoft.com/office/drawing/2014/main" id="{CB6984FC-7AD1-4A8A-A2A2-FB9F8B5B95B9}"/>
                  </a:ext>
                </a:extLst>
              </p:cNvPr>
              <p:cNvSpPr/>
              <p:nvPr/>
            </p:nvSpPr>
            <p:spPr>
              <a:xfrm>
                <a:off x="2829621" y="5367419"/>
                <a:ext cx="492369" cy="484554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cmpd="sng">
                <a:solidFill>
                  <a:schemeClr val="tx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A</a:t>
                </a:r>
                <a:endParaRPr lang="en-US" baseline="-25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7" name="Oval 166">
                <a:extLst>
                  <a:ext uri="{FF2B5EF4-FFF2-40B4-BE49-F238E27FC236}">
                    <a16:creationId xmlns:a16="http://schemas.microsoft.com/office/drawing/2014/main" id="{4AA42721-514A-4B00-8009-7FA3898D6149}"/>
                  </a:ext>
                </a:extLst>
              </p:cNvPr>
              <p:cNvSpPr/>
              <p:nvPr/>
            </p:nvSpPr>
            <p:spPr>
              <a:xfrm>
                <a:off x="2871677" y="5415612"/>
                <a:ext cx="403986" cy="38816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cmpd="sng">
                <a:solidFill>
                  <a:schemeClr val="tx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C</a:t>
                </a:r>
                <a:endParaRPr lang="en-US" baseline="-250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65" name="TextBox 164">
              <a:extLst>
                <a:ext uri="{FF2B5EF4-FFF2-40B4-BE49-F238E27FC236}">
                  <a16:creationId xmlns:a16="http://schemas.microsoft.com/office/drawing/2014/main" id="{FDE5971B-3658-445C-B56B-4F7FC7740CA0}"/>
                </a:ext>
              </a:extLst>
            </p:cNvPr>
            <p:cNvSpPr txBox="1"/>
            <p:nvPr/>
          </p:nvSpPr>
          <p:spPr>
            <a:xfrm>
              <a:off x="5096328" y="4919127"/>
              <a:ext cx="2808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c</a:t>
              </a:r>
            </a:p>
          </p:txBody>
        </p:sp>
      </p:grpSp>
      <p:sp>
        <p:nvSpPr>
          <p:cNvPr id="170" name="Oval 169">
            <a:extLst>
              <a:ext uri="{FF2B5EF4-FFF2-40B4-BE49-F238E27FC236}">
                <a16:creationId xmlns:a16="http://schemas.microsoft.com/office/drawing/2014/main" id="{AB28FDDD-F75D-4312-9177-BA71E5FF7723}"/>
              </a:ext>
            </a:extLst>
          </p:cNvPr>
          <p:cNvSpPr/>
          <p:nvPr/>
        </p:nvSpPr>
        <p:spPr>
          <a:xfrm>
            <a:off x="7755106" y="6143201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  <a:r>
              <a:rPr lang="en-US" baseline="-25000" dirty="0">
                <a:solidFill>
                  <a:schemeClr val="tx1"/>
                </a:solidFill>
              </a:rPr>
              <a:t>D</a:t>
            </a:r>
          </a:p>
        </p:txBody>
      </p:sp>
      <p:cxnSp>
        <p:nvCxnSpPr>
          <p:cNvPr id="171" name="Straight Arrow Connector 170">
            <a:extLst>
              <a:ext uri="{FF2B5EF4-FFF2-40B4-BE49-F238E27FC236}">
                <a16:creationId xmlns:a16="http://schemas.microsoft.com/office/drawing/2014/main" id="{A612E780-4AE6-4802-A358-C9174091BF57}"/>
              </a:ext>
            </a:extLst>
          </p:cNvPr>
          <p:cNvCxnSpPr>
            <a:cxnSpLocks/>
            <a:stCxn id="170" idx="6"/>
            <a:endCxn id="174" idx="2"/>
          </p:cNvCxnSpPr>
          <p:nvPr/>
        </p:nvCxnSpPr>
        <p:spPr>
          <a:xfrm>
            <a:off x="8247475" y="6385478"/>
            <a:ext cx="26220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2" name="Group 171">
            <a:extLst>
              <a:ext uri="{FF2B5EF4-FFF2-40B4-BE49-F238E27FC236}">
                <a16:creationId xmlns:a16="http://schemas.microsoft.com/office/drawing/2014/main" id="{5632C576-F4F8-4883-970E-2EC8E9E73C52}"/>
              </a:ext>
            </a:extLst>
          </p:cNvPr>
          <p:cNvGrpSpPr/>
          <p:nvPr/>
        </p:nvGrpSpPr>
        <p:grpSpPr>
          <a:xfrm>
            <a:off x="8509682" y="6143201"/>
            <a:ext cx="492369" cy="484554"/>
            <a:chOff x="2829621" y="5367419"/>
            <a:chExt cx="492369" cy="484554"/>
          </a:xfrm>
        </p:grpSpPr>
        <p:sp>
          <p:nvSpPr>
            <p:cNvPr id="174" name="Oval 173">
              <a:extLst>
                <a:ext uri="{FF2B5EF4-FFF2-40B4-BE49-F238E27FC236}">
                  <a16:creationId xmlns:a16="http://schemas.microsoft.com/office/drawing/2014/main" id="{5A97F312-3D86-461B-BEEE-843F2F142917}"/>
                </a:ext>
              </a:extLst>
            </p:cNvPr>
            <p:cNvSpPr/>
            <p:nvPr/>
          </p:nvSpPr>
          <p:spPr>
            <a:xfrm>
              <a:off x="2829621" y="5367419"/>
              <a:ext cx="492369" cy="48455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cmpd="sng"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A</a:t>
              </a:r>
              <a:endParaRPr lang="en-US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175" name="Oval 174">
              <a:extLst>
                <a:ext uri="{FF2B5EF4-FFF2-40B4-BE49-F238E27FC236}">
                  <a16:creationId xmlns:a16="http://schemas.microsoft.com/office/drawing/2014/main" id="{33D7B365-B1CA-440A-A5AE-298F80A85DF8}"/>
                </a:ext>
              </a:extLst>
            </p:cNvPr>
            <p:cNvSpPr/>
            <p:nvPr/>
          </p:nvSpPr>
          <p:spPr>
            <a:xfrm>
              <a:off x="2871677" y="5415612"/>
              <a:ext cx="403986" cy="38816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cmpd="sng"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D</a:t>
              </a:r>
              <a:endParaRPr lang="en-US" baseline="-25000" dirty="0">
                <a:solidFill>
                  <a:schemeClr val="tx1"/>
                </a:solidFill>
              </a:endParaRPr>
            </a:p>
          </p:txBody>
        </p:sp>
      </p:grpSp>
      <p:sp>
        <p:nvSpPr>
          <p:cNvPr id="173" name="TextBox 172">
            <a:extLst>
              <a:ext uri="{FF2B5EF4-FFF2-40B4-BE49-F238E27FC236}">
                <a16:creationId xmlns:a16="http://schemas.microsoft.com/office/drawing/2014/main" id="{32540C28-8304-498E-9DC3-EF454A7B1AE7}"/>
              </a:ext>
            </a:extLst>
          </p:cNvPr>
          <p:cNvSpPr txBox="1"/>
          <p:nvPr/>
        </p:nvSpPr>
        <p:spPr>
          <a:xfrm>
            <a:off x="8224079" y="5967952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d</a:t>
            </a:r>
          </a:p>
        </p:txBody>
      </p:sp>
      <p:grpSp>
        <p:nvGrpSpPr>
          <p:cNvPr id="176" name="Group 175">
            <a:extLst>
              <a:ext uri="{FF2B5EF4-FFF2-40B4-BE49-F238E27FC236}">
                <a16:creationId xmlns:a16="http://schemas.microsoft.com/office/drawing/2014/main" id="{F0C8F73C-0F67-458D-A696-0BD997DF80FF}"/>
              </a:ext>
            </a:extLst>
          </p:cNvPr>
          <p:cNvGrpSpPr/>
          <p:nvPr/>
        </p:nvGrpSpPr>
        <p:grpSpPr>
          <a:xfrm>
            <a:off x="9392019" y="5987193"/>
            <a:ext cx="1246945" cy="659803"/>
            <a:chOff x="7868018" y="5987192"/>
            <a:chExt cx="1246945" cy="659803"/>
          </a:xfrm>
        </p:grpSpPr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B93E1690-AF3A-40D9-978A-84A57BCE5561}"/>
                </a:ext>
              </a:extLst>
            </p:cNvPr>
            <p:cNvSpPr/>
            <p:nvPr/>
          </p:nvSpPr>
          <p:spPr>
            <a:xfrm>
              <a:off x="7868018" y="6162441"/>
              <a:ext cx="492369" cy="48455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S</a:t>
              </a:r>
              <a:r>
                <a:rPr lang="en-US" baseline="-25000" dirty="0">
                  <a:solidFill>
                    <a:schemeClr val="tx1"/>
                  </a:solidFill>
                </a:rPr>
                <a:t>B</a:t>
              </a:r>
            </a:p>
          </p:txBody>
        </p:sp>
        <p:cxnSp>
          <p:nvCxnSpPr>
            <p:cNvPr id="179" name="Straight Arrow Connector 178">
              <a:extLst>
                <a:ext uri="{FF2B5EF4-FFF2-40B4-BE49-F238E27FC236}">
                  <a16:creationId xmlns:a16="http://schemas.microsoft.com/office/drawing/2014/main" id="{EF895184-B3FF-4E7E-9EC6-DA7C86A4A199}"/>
                </a:ext>
              </a:extLst>
            </p:cNvPr>
            <p:cNvCxnSpPr>
              <a:cxnSpLocks/>
              <a:stCxn id="178" idx="6"/>
              <a:endCxn id="182" idx="2"/>
            </p:cNvCxnSpPr>
            <p:nvPr/>
          </p:nvCxnSpPr>
          <p:spPr>
            <a:xfrm>
              <a:off x="8360387" y="6404718"/>
              <a:ext cx="26220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0" name="Group 179">
              <a:extLst>
                <a:ext uri="{FF2B5EF4-FFF2-40B4-BE49-F238E27FC236}">
                  <a16:creationId xmlns:a16="http://schemas.microsoft.com/office/drawing/2014/main" id="{1C603505-5EF1-4B72-9F4B-99333E20BB26}"/>
                </a:ext>
              </a:extLst>
            </p:cNvPr>
            <p:cNvGrpSpPr/>
            <p:nvPr/>
          </p:nvGrpSpPr>
          <p:grpSpPr>
            <a:xfrm>
              <a:off x="8622594" y="6162441"/>
              <a:ext cx="492369" cy="484554"/>
              <a:chOff x="2829621" y="5367419"/>
              <a:chExt cx="492369" cy="484554"/>
            </a:xfrm>
          </p:grpSpPr>
          <p:sp>
            <p:nvSpPr>
              <p:cNvPr id="182" name="Oval 181">
                <a:extLst>
                  <a:ext uri="{FF2B5EF4-FFF2-40B4-BE49-F238E27FC236}">
                    <a16:creationId xmlns:a16="http://schemas.microsoft.com/office/drawing/2014/main" id="{39B86D02-CCB5-4220-8D34-1F428B744EF6}"/>
                  </a:ext>
                </a:extLst>
              </p:cNvPr>
              <p:cNvSpPr/>
              <p:nvPr/>
            </p:nvSpPr>
            <p:spPr>
              <a:xfrm>
                <a:off x="2829621" y="5367419"/>
                <a:ext cx="492369" cy="484554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cmpd="sng">
                <a:solidFill>
                  <a:schemeClr val="tx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A</a:t>
                </a:r>
                <a:endParaRPr lang="en-US" baseline="-25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3" name="Oval 182">
                <a:extLst>
                  <a:ext uri="{FF2B5EF4-FFF2-40B4-BE49-F238E27FC236}">
                    <a16:creationId xmlns:a16="http://schemas.microsoft.com/office/drawing/2014/main" id="{7F3390F0-E179-4F84-827E-361CD1A43140}"/>
                  </a:ext>
                </a:extLst>
              </p:cNvPr>
              <p:cNvSpPr/>
              <p:nvPr/>
            </p:nvSpPr>
            <p:spPr>
              <a:xfrm>
                <a:off x="2871677" y="5415612"/>
                <a:ext cx="403986" cy="38816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cmpd="sng">
                <a:solidFill>
                  <a:schemeClr val="tx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B</a:t>
                </a:r>
                <a:endParaRPr lang="en-US" baseline="-250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81" name="TextBox 180">
              <a:extLst>
                <a:ext uri="{FF2B5EF4-FFF2-40B4-BE49-F238E27FC236}">
                  <a16:creationId xmlns:a16="http://schemas.microsoft.com/office/drawing/2014/main" id="{3A97DA6C-E195-4B87-876F-1DAE6197C310}"/>
                </a:ext>
              </a:extLst>
            </p:cNvPr>
            <p:cNvSpPr txBox="1"/>
            <p:nvPr/>
          </p:nvSpPr>
          <p:spPr>
            <a:xfrm>
              <a:off x="8336992" y="5987192"/>
              <a:ext cx="3032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b</a:t>
              </a:r>
            </a:p>
          </p:txBody>
        </p:sp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F3E10DA1-42DD-4E34-A345-684B6C6BE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7852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Thompson’s Construction Alg.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Build the </a:t>
            </a:r>
            <a:r>
              <a:rPr lang="en-US" sz="2000" dirty="0" err="1">
                <a:ln w="12700">
                  <a:noFill/>
                </a:ln>
                <a:latin typeface="Garamond" panose="02020404030301010803" pitchFamily="18" charset="0"/>
              </a:rPr>
              <a:t>RegEx</a:t>
            </a: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 Tree | Replace nodes bottom-up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146587-286A-45B6-9F88-0A45D74EC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10139" y="6484542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13</a:t>
            </a:fld>
            <a:endParaRPr lang="en-US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025EE52-4545-412A-B997-F85674C4E2F7}"/>
              </a:ext>
            </a:extLst>
          </p:cNvPr>
          <p:cNvSpPr/>
          <p:nvPr/>
        </p:nvSpPr>
        <p:spPr>
          <a:xfrm>
            <a:off x="5874772" y="744794"/>
            <a:ext cx="2721081" cy="350354"/>
          </a:xfrm>
          <a:prstGeom prst="roundRect">
            <a:avLst/>
          </a:prstGeom>
          <a:noFill/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B16F4DD-C81B-4B59-9F1C-645A20FF32D3}"/>
              </a:ext>
            </a:extLst>
          </p:cNvPr>
          <p:cNvGrpSpPr/>
          <p:nvPr/>
        </p:nvGrpSpPr>
        <p:grpSpPr>
          <a:xfrm>
            <a:off x="4675513" y="3921867"/>
            <a:ext cx="1408027" cy="773723"/>
            <a:chOff x="3151512" y="3921866"/>
            <a:chExt cx="1408027" cy="773723"/>
          </a:xfrm>
        </p:grpSpPr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F08E14E1-9C48-498B-9174-1AD55A1A8C3E}"/>
                </a:ext>
              </a:extLst>
            </p:cNvPr>
            <p:cNvSpPr/>
            <p:nvPr/>
          </p:nvSpPr>
          <p:spPr>
            <a:xfrm>
              <a:off x="3151512" y="3921866"/>
              <a:ext cx="1408027" cy="77372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1BF565CB-D65B-49EE-BCF3-D59CBD96D7A1}"/>
                </a:ext>
              </a:extLst>
            </p:cNvPr>
            <p:cNvSpPr/>
            <p:nvPr/>
          </p:nvSpPr>
          <p:spPr>
            <a:xfrm>
              <a:off x="3225177" y="4098033"/>
              <a:ext cx="492369" cy="48455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S</a:t>
              </a:r>
              <a:r>
                <a:rPr lang="en-US" baseline="-25000" dirty="0">
                  <a:solidFill>
                    <a:schemeClr val="tx1"/>
                  </a:solidFill>
                </a:rPr>
                <a:t>E</a:t>
              </a:r>
            </a:p>
          </p:txBody>
        </p:sp>
        <p:cxnSp>
          <p:nvCxnSpPr>
            <p:cNvPr id="134" name="Straight Arrow Connector 133">
              <a:extLst>
                <a:ext uri="{FF2B5EF4-FFF2-40B4-BE49-F238E27FC236}">
                  <a16:creationId xmlns:a16="http://schemas.microsoft.com/office/drawing/2014/main" id="{B31EE88A-5C53-4F33-B1FD-0D446A7DB3A4}"/>
                </a:ext>
              </a:extLst>
            </p:cNvPr>
            <p:cNvCxnSpPr>
              <a:cxnSpLocks/>
              <a:stCxn id="133" idx="6"/>
              <a:endCxn id="136" idx="2"/>
            </p:cNvCxnSpPr>
            <p:nvPr/>
          </p:nvCxnSpPr>
          <p:spPr>
            <a:xfrm>
              <a:off x="3717546" y="4340310"/>
              <a:ext cx="26220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5" name="Group 134">
              <a:extLst>
                <a:ext uri="{FF2B5EF4-FFF2-40B4-BE49-F238E27FC236}">
                  <a16:creationId xmlns:a16="http://schemas.microsoft.com/office/drawing/2014/main" id="{8EDD0E69-1C32-401C-83F0-75CAF6BC42AB}"/>
                </a:ext>
              </a:extLst>
            </p:cNvPr>
            <p:cNvGrpSpPr/>
            <p:nvPr/>
          </p:nvGrpSpPr>
          <p:grpSpPr>
            <a:xfrm>
              <a:off x="3979753" y="4098033"/>
              <a:ext cx="492369" cy="484554"/>
              <a:chOff x="2829621" y="5367419"/>
              <a:chExt cx="492369" cy="484554"/>
            </a:xfrm>
          </p:grpSpPr>
          <p:sp>
            <p:nvSpPr>
              <p:cNvPr id="136" name="Oval 135">
                <a:extLst>
                  <a:ext uri="{FF2B5EF4-FFF2-40B4-BE49-F238E27FC236}">
                    <a16:creationId xmlns:a16="http://schemas.microsoft.com/office/drawing/2014/main" id="{7259EF26-6B1F-477F-ADD6-955328D9BB53}"/>
                  </a:ext>
                </a:extLst>
              </p:cNvPr>
              <p:cNvSpPr/>
              <p:nvPr/>
            </p:nvSpPr>
            <p:spPr>
              <a:xfrm>
                <a:off x="2829621" y="5367419"/>
                <a:ext cx="492369" cy="484554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cmpd="sng">
                <a:solidFill>
                  <a:schemeClr val="tx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A</a:t>
                </a:r>
                <a:endParaRPr lang="en-US" baseline="-25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7" name="Oval 136">
                <a:extLst>
                  <a:ext uri="{FF2B5EF4-FFF2-40B4-BE49-F238E27FC236}">
                    <a16:creationId xmlns:a16="http://schemas.microsoft.com/office/drawing/2014/main" id="{94BC7E15-BA57-466F-BE6C-AE1B1CA932B5}"/>
                  </a:ext>
                </a:extLst>
              </p:cNvPr>
              <p:cNvSpPr/>
              <p:nvPr/>
            </p:nvSpPr>
            <p:spPr>
              <a:xfrm>
                <a:off x="2871677" y="5415612"/>
                <a:ext cx="403986" cy="38816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cmpd="sng">
                <a:solidFill>
                  <a:schemeClr val="tx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E</a:t>
                </a:r>
                <a:endParaRPr lang="en-US" baseline="-25000" dirty="0">
                  <a:solidFill>
                    <a:schemeClr val="tx1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8" name="TextBox 137">
                  <a:extLst>
                    <a:ext uri="{FF2B5EF4-FFF2-40B4-BE49-F238E27FC236}">
                      <a16:creationId xmlns:a16="http://schemas.microsoft.com/office/drawing/2014/main" id="{9D381676-DAA6-4734-A55D-26387D1849AC}"/>
                    </a:ext>
                  </a:extLst>
                </p:cNvPr>
                <p:cNvSpPr txBox="1"/>
                <p:nvPr/>
              </p:nvSpPr>
              <p:spPr>
                <a:xfrm>
                  <a:off x="3694151" y="3922784"/>
                  <a:ext cx="35067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oMath>
                    </m:oMathPara>
                  </a14:m>
                  <a:endParaRPr lang="en-US" i="1" dirty="0"/>
                </a:p>
              </p:txBody>
            </p:sp>
          </mc:Choice>
          <mc:Fallback xmlns="">
            <p:sp>
              <p:nvSpPr>
                <p:cNvPr id="138" name="TextBox 137">
                  <a:extLst>
                    <a:ext uri="{FF2B5EF4-FFF2-40B4-BE49-F238E27FC236}">
                      <a16:creationId xmlns:a16="http://schemas.microsoft.com/office/drawing/2014/main" id="{9D381676-DAA6-4734-A55D-26387D1849A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94151" y="3922784"/>
                  <a:ext cx="350672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D16E160-FEE2-4E53-ACE8-2DC8AAE12706}"/>
                  </a:ext>
                </a:extLst>
              </p:cNvPr>
              <p:cNvSpPr txBox="1"/>
              <p:nvPr/>
            </p:nvSpPr>
            <p:spPr>
              <a:xfrm>
                <a:off x="1546126" y="1228050"/>
                <a:ext cx="2371981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Alternation:</a:t>
                </a:r>
              </a:p>
              <a:p>
                <a:pPr marL="285750" indent="-285750">
                  <a:buFontTx/>
                  <a:buChar char="-"/>
                </a:pPr>
                <a:r>
                  <a:rPr lang="en-US" dirty="0"/>
                  <a:t>New start state with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-trans to old starts</a:t>
                </a:r>
              </a:p>
              <a:p>
                <a:pPr marL="285750" indent="-285750">
                  <a:buFontTx/>
                  <a:buChar char="-"/>
                </a:pPr>
                <a:r>
                  <a:rPr lang="en-US" dirty="0"/>
                  <a:t>New final state with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-trans from old finals</a:t>
                </a: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D16E160-FEE2-4E53-ACE8-2DC8AAE127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6126" y="1228050"/>
                <a:ext cx="2371981" cy="1754326"/>
              </a:xfrm>
              <a:prstGeom prst="rect">
                <a:avLst/>
              </a:prstGeom>
              <a:blipFill>
                <a:blip r:embed="rId4"/>
                <a:stretch>
                  <a:fillRect l="-2314" t="-1736" r="-3085" b="-4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Oval 71">
            <a:extLst>
              <a:ext uri="{FF2B5EF4-FFF2-40B4-BE49-F238E27FC236}">
                <a16:creationId xmlns:a16="http://schemas.microsoft.com/office/drawing/2014/main" id="{091C9EE9-ED34-4841-B9CC-C050BEF43F27}"/>
              </a:ext>
            </a:extLst>
          </p:cNvPr>
          <p:cNvSpPr/>
          <p:nvPr/>
        </p:nvSpPr>
        <p:spPr>
          <a:xfrm>
            <a:off x="3417576" y="5111591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  <a:r>
              <a:rPr lang="en-US" baseline="-25000" dirty="0">
                <a:solidFill>
                  <a:schemeClr val="tx1"/>
                </a:solidFill>
              </a:rPr>
              <a:t>A</a:t>
            </a:r>
          </a:p>
        </p:txBody>
      </p: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D1B8EE6D-F2D8-4676-AA0D-648ADBF1E0DD}"/>
              </a:ext>
            </a:extLst>
          </p:cNvPr>
          <p:cNvCxnSpPr>
            <a:cxnSpLocks/>
            <a:stCxn id="72" idx="6"/>
          </p:cNvCxnSpPr>
          <p:nvPr/>
        </p:nvCxnSpPr>
        <p:spPr>
          <a:xfrm>
            <a:off x="3909945" y="5353868"/>
            <a:ext cx="26220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>
            <a:extLst>
              <a:ext uri="{FF2B5EF4-FFF2-40B4-BE49-F238E27FC236}">
                <a16:creationId xmlns:a16="http://schemas.microsoft.com/office/drawing/2014/main" id="{DC4E0D3B-F23B-496D-ADD7-4A17B9799A2E}"/>
              </a:ext>
            </a:extLst>
          </p:cNvPr>
          <p:cNvSpPr txBox="1"/>
          <p:nvPr/>
        </p:nvSpPr>
        <p:spPr>
          <a:xfrm>
            <a:off x="3886549" y="4936342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a</a:t>
            </a:r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A03BA0B7-352A-413C-AF7F-A42802A8148B}"/>
              </a:ext>
            </a:extLst>
          </p:cNvPr>
          <p:cNvSpPr/>
          <p:nvPr/>
        </p:nvSpPr>
        <p:spPr>
          <a:xfrm>
            <a:off x="3417576" y="6019307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  <a:r>
              <a:rPr lang="en-US" baseline="-25000" dirty="0">
                <a:solidFill>
                  <a:schemeClr val="tx1"/>
                </a:solidFill>
              </a:rPr>
              <a:t>E</a:t>
            </a:r>
          </a:p>
        </p:txBody>
      </p: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A580E2DC-53CF-44DB-880C-78A99EB9B4CE}"/>
              </a:ext>
            </a:extLst>
          </p:cNvPr>
          <p:cNvCxnSpPr>
            <a:cxnSpLocks/>
            <a:stCxn id="79" idx="6"/>
          </p:cNvCxnSpPr>
          <p:nvPr/>
        </p:nvCxnSpPr>
        <p:spPr>
          <a:xfrm>
            <a:off x="3909945" y="6261584"/>
            <a:ext cx="26220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1F329536-93A2-404D-86DB-A9C83647AF4D}"/>
                  </a:ext>
                </a:extLst>
              </p:cNvPr>
              <p:cNvSpPr txBox="1"/>
              <p:nvPr/>
            </p:nvSpPr>
            <p:spPr>
              <a:xfrm>
                <a:off x="3886549" y="5844058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1F329536-93A2-404D-86DB-A9C83647AF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549" y="5844058"/>
                <a:ext cx="350672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" name="Oval 84">
            <a:extLst>
              <a:ext uri="{FF2B5EF4-FFF2-40B4-BE49-F238E27FC236}">
                <a16:creationId xmlns:a16="http://schemas.microsoft.com/office/drawing/2014/main" id="{31E17593-45D3-4366-9479-26E819284D8F}"/>
              </a:ext>
            </a:extLst>
          </p:cNvPr>
          <p:cNvSpPr/>
          <p:nvPr/>
        </p:nvSpPr>
        <p:spPr>
          <a:xfrm>
            <a:off x="2779252" y="5558613"/>
            <a:ext cx="492369" cy="48455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B9AF7869-7B83-4D43-8589-04B0E529214F}"/>
              </a:ext>
            </a:extLst>
          </p:cNvPr>
          <p:cNvCxnSpPr>
            <a:cxnSpLocks/>
            <a:endCxn id="72" idx="3"/>
          </p:cNvCxnSpPr>
          <p:nvPr/>
        </p:nvCxnSpPr>
        <p:spPr>
          <a:xfrm flipV="1">
            <a:off x="3259099" y="5525185"/>
            <a:ext cx="230583" cy="159437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3482BAB5-E70C-4C5D-8BDA-72DFF41C6074}"/>
                  </a:ext>
                </a:extLst>
              </p:cNvPr>
              <p:cNvSpPr txBox="1"/>
              <p:nvPr/>
            </p:nvSpPr>
            <p:spPr>
              <a:xfrm>
                <a:off x="3076834" y="5267207"/>
                <a:ext cx="3506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i="1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3482BAB5-E70C-4C5D-8BDA-72DFF41C60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6834" y="5267207"/>
                <a:ext cx="350673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9AAE041E-84B9-477E-9182-B2EFE4252850}"/>
              </a:ext>
            </a:extLst>
          </p:cNvPr>
          <p:cNvCxnSpPr>
            <a:cxnSpLocks/>
            <a:endCxn id="79" idx="1"/>
          </p:cNvCxnSpPr>
          <p:nvPr/>
        </p:nvCxnSpPr>
        <p:spPr>
          <a:xfrm>
            <a:off x="3227233" y="5949054"/>
            <a:ext cx="262449" cy="141214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4E345770-4CC0-4F3F-A206-0488B2A07E20}"/>
                  </a:ext>
                </a:extLst>
              </p:cNvPr>
              <p:cNvSpPr txBox="1"/>
              <p:nvPr/>
            </p:nvSpPr>
            <p:spPr>
              <a:xfrm>
                <a:off x="3081750" y="5943174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i="1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4E345770-4CC0-4F3F-A206-0488B2A07E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1750" y="5943174"/>
                <a:ext cx="350672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0" name="Oval 89">
            <a:extLst>
              <a:ext uri="{FF2B5EF4-FFF2-40B4-BE49-F238E27FC236}">
                <a16:creationId xmlns:a16="http://schemas.microsoft.com/office/drawing/2014/main" id="{575FD3E5-352D-49ED-929A-8F05C8D36564}"/>
              </a:ext>
            </a:extLst>
          </p:cNvPr>
          <p:cNvSpPr/>
          <p:nvPr/>
        </p:nvSpPr>
        <p:spPr>
          <a:xfrm>
            <a:off x="4182032" y="5094384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010279BF-6FF7-468A-BF19-E1C492662A9F}"/>
              </a:ext>
            </a:extLst>
          </p:cNvPr>
          <p:cNvSpPr/>
          <p:nvPr/>
        </p:nvSpPr>
        <p:spPr>
          <a:xfrm>
            <a:off x="4165107" y="5999108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F20EB9C0-39BD-4EEF-9BD5-9D2EC22AD6A0}"/>
              </a:ext>
            </a:extLst>
          </p:cNvPr>
          <p:cNvCxnSpPr>
            <a:cxnSpLocks/>
            <a:stCxn id="90" idx="5"/>
            <a:endCxn id="93" idx="1"/>
          </p:cNvCxnSpPr>
          <p:nvPr/>
        </p:nvCxnSpPr>
        <p:spPr>
          <a:xfrm>
            <a:off x="4602295" y="5507978"/>
            <a:ext cx="218989" cy="88733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7EA2EAFA-9F1E-42AC-A9E7-05614B87E5B9}"/>
              </a:ext>
            </a:extLst>
          </p:cNvPr>
          <p:cNvCxnSpPr>
            <a:cxnSpLocks/>
            <a:stCxn id="91" idx="6"/>
            <a:endCxn id="93" idx="3"/>
          </p:cNvCxnSpPr>
          <p:nvPr/>
        </p:nvCxnSpPr>
        <p:spPr>
          <a:xfrm flipV="1">
            <a:off x="4657475" y="5939343"/>
            <a:ext cx="163808" cy="302043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76E3C47C-6F1E-43EB-A4D6-C201D549815A}"/>
                  </a:ext>
                </a:extLst>
              </p:cNvPr>
              <p:cNvSpPr txBox="1"/>
              <p:nvPr/>
            </p:nvSpPr>
            <p:spPr>
              <a:xfrm>
                <a:off x="4673128" y="5996458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i="1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76E3C47C-6F1E-43EB-A4D6-C201D54981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3128" y="5996458"/>
                <a:ext cx="350672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8B48EB4B-F7C7-4C08-A981-51D35D93938F}"/>
                  </a:ext>
                </a:extLst>
              </p:cNvPr>
              <p:cNvSpPr txBox="1"/>
              <p:nvPr/>
            </p:nvSpPr>
            <p:spPr>
              <a:xfrm>
                <a:off x="4604300" y="5182839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i="1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8B48EB4B-F7C7-4C08-A981-51D35D9393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4300" y="5182839"/>
                <a:ext cx="350672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CC1D353-9D2C-408D-A2AF-E511B0DD50CA}"/>
              </a:ext>
            </a:extLst>
          </p:cNvPr>
          <p:cNvSpPr/>
          <p:nvPr/>
        </p:nvSpPr>
        <p:spPr>
          <a:xfrm>
            <a:off x="3651961" y="2862868"/>
            <a:ext cx="619979" cy="283158"/>
          </a:xfrm>
          <a:prstGeom prst="roundRect">
            <a:avLst/>
          </a:prstGeom>
          <a:noFill/>
          <a:ln>
            <a:solidFill>
              <a:srgbClr val="9E5E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Freeform: Shape 183">
            <a:extLst>
              <a:ext uri="{FF2B5EF4-FFF2-40B4-BE49-F238E27FC236}">
                <a16:creationId xmlns:a16="http://schemas.microsoft.com/office/drawing/2014/main" id="{7B1FD840-9ACE-47F9-8AC9-7B1C7D008EBF}"/>
              </a:ext>
            </a:extLst>
          </p:cNvPr>
          <p:cNvSpPr/>
          <p:nvPr/>
        </p:nvSpPr>
        <p:spPr>
          <a:xfrm>
            <a:off x="4714272" y="3386305"/>
            <a:ext cx="725359" cy="404742"/>
          </a:xfrm>
          <a:custGeom>
            <a:avLst/>
            <a:gdLst>
              <a:gd name="connsiteX0" fmla="*/ 2159236 w 2159236"/>
              <a:gd name="connsiteY0" fmla="*/ 0 h 2924175"/>
              <a:gd name="connsiteX1" fmla="*/ 482836 w 2159236"/>
              <a:gd name="connsiteY1" fmla="*/ 842962 h 2924175"/>
              <a:gd name="connsiteX2" fmla="*/ 6586 w 2159236"/>
              <a:gd name="connsiteY2" fmla="*/ 2114550 h 2924175"/>
              <a:gd name="connsiteX3" fmla="*/ 735248 w 2159236"/>
              <a:gd name="connsiteY3" fmla="*/ 2924175 h 2924175"/>
              <a:gd name="connsiteX0" fmla="*/ 2152650 w 2152650"/>
              <a:gd name="connsiteY0" fmla="*/ 0 h 2924175"/>
              <a:gd name="connsiteX1" fmla="*/ 0 w 2152650"/>
              <a:gd name="connsiteY1" fmla="*/ 2114550 h 2924175"/>
              <a:gd name="connsiteX2" fmla="*/ 728662 w 2152650"/>
              <a:gd name="connsiteY2" fmla="*/ 2924175 h 2924175"/>
              <a:gd name="connsiteX0" fmla="*/ 1423988 w 1423988"/>
              <a:gd name="connsiteY0" fmla="*/ 0 h 2924175"/>
              <a:gd name="connsiteX1" fmla="*/ 0 w 1423988"/>
              <a:gd name="connsiteY1" fmla="*/ 2924175 h 2924175"/>
              <a:gd name="connsiteX0" fmla="*/ 1661035 w 1661035"/>
              <a:gd name="connsiteY0" fmla="*/ 0 h 2924175"/>
              <a:gd name="connsiteX1" fmla="*/ 237047 w 1661035"/>
              <a:gd name="connsiteY1" fmla="*/ 2924175 h 2924175"/>
              <a:gd name="connsiteX0" fmla="*/ 1799115 w 1799115"/>
              <a:gd name="connsiteY0" fmla="*/ 0 h 2924175"/>
              <a:gd name="connsiteX1" fmla="*/ 375127 w 1799115"/>
              <a:gd name="connsiteY1" fmla="*/ 2924175 h 2924175"/>
              <a:gd name="connsiteX0" fmla="*/ 2705952 w 2705952"/>
              <a:gd name="connsiteY0" fmla="*/ 0 h 792575"/>
              <a:gd name="connsiteX1" fmla="*/ 232582 w 2705952"/>
              <a:gd name="connsiteY1" fmla="*/ 792575 h 792575"/>
              <a:gd name="connsiteX0" fmla="*/ 1342786 w 1342786"/>
              <a:gd name="connsiteY0" fmla="*/ 652339 h 722163"/>
              <a:gd name="connsiteX1" fmla="*/ 548428 w 1342786"/>
              <a:gd name="connsiteY1" fmla="*/ 358216 h 722163"/>
              <a:gd name="connsiteX0" fmla="*/ 1068418 w 1068418"/>
              <a:gd name="connsiteY0" fmla="*/ 732700 h 732700"/>
              <a:gd name="connsiteX1" fmla="*/ 274060 w 1068418"/>
              <a:gd name="connsiteY1" fmla="*/ 438577 h 732700"/>
              <a:gd name="connsiteX0" fmla="*/ 1155785 w 1155785"/>
              <a:gd name="connsiteY0" fmla="*/ 876375 h 876375"/>
              <a:gd name="connsiteX1" fmla="*/ 262011 w 1155785"/>
              <a:gd name="connsiteY1" fmla="*/ 404618 h 876375"/>
              <a:gd name="connsiteX0" fmla="*/ 893774 w 893774"/>
              <a:gd name="connsiteY0" fmla="*/ 471757 h 471757"/>
              <a:gd name="connsiteX1" fmla="*/ 0 w 893774"/>
              <a:gd name="connsiteY1" fmla="*/ 0 h 471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93774" h="471757">
                <a:moveTo>
                  <a:pt x="893774" y="471757"/>
                </a:moveTo>
                <a:cubicBezTo>
                  <a:pt x="734600" y="390631"/>
                  <a:pt x="420796" y="234164"/>
                  <a:pt x="0" y="0"/>
                </a:cubicBezTo>
              </a:path>
            </a:pathLst>
          </a:custGeom>
          <a:noFill/>
          <a:ln w="19050">
            <a:solidFill>
              <a:srgbClr val="9E5ECE"/>
            </a:solidFill>
            <a:prstDash val="sysDash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Freeform: Shape 184">
            <a:extLst>
              <a:ext uri="{FF2B5EF4-FFF2-40B4-BE49-F238E27FC236}">
                <a16:creationId xmlns:a16="http://schemas.microsoft.com/office/drawing/2014/main" id="{ABE96F20-3366-43A5-AE3E-4D2B65ADC786}"/>
              </a:ext>
            </a:extLst>
          </p:cNvPr>
          <p:cNvSpPr/>
          <p:nvPr/>
        </p:nvSpPr>
        <p:spPr>
          <a:xfrm>
            <a:off x="3565720" y="3413179"/>
            <a:ext cx="592453" cy="404741"/>
          </a:xfrm>
          <a:custGeom>
            <a:avLst/>
            <a:gdLst>
              <a:gd name="connsiteX0" fmla="*/ 2159236 w 2159236"/>
              <a:gd name="connsiteY0" fmla="*/ 0 h 2924175"/>
              <a:gd name="connsiteX1" fmla="*/ 482836 w 2159236"/>
              <a:gd name="connsiteY1" fmla="*/ 842962 h 2924175"/>
              <a:gd name="connsiteX2" fmla="*/ 6586 w 2159236"/>
              <a:gd name="connsiteY2" fmla="*/ 2114550 h 2924175"/>
              <a:gd name="connsiteX3" fmla="*/ 735248 w 2159236"/>
              <a:gd name="connsiteY3" fmla="*/ 2924175 h 2924175"/>
              <a:gd name="connsiteX0" fmla="*/ 2152650 w 2152650"/>
              <a:gd name="connsiteY0" fmla="*/ 0 h 2924175"/>
              <a:gd name="connsiteX1" fmla="*/ 0 w 2152650"/>
              <a:gd name="connsiteY1" fmla="*/ 2114550 h 2924175"/>
              <a:gd name="connsiteX2" fmla="*/ 728662 w 2152650"/>
              <a:gd name="connsiteY2" fmla="*/ 2924175 h 2924175"/>
              <a:gd name="connsiteX0" fmla="*/ 1423988 w 1423988"/>
              <a:gd name="connsiteY0" fmla="*/ 0 h 2924175"/>
              <a:gd name="connsiteX1" fmla="*/ 0 w 1423988"/>
              <a:gd name="connsiteY1" fmla="*/ 2924175 h 2924175"/>
              <a:gd name="connsiteX0" fmla="*/ 1661035 w 1661035"/>
              <a:gd name="connsiteY0" fmla="*/ 0 h 2924175"/>
              <a:gd name="connsiteX1" fmla="*/ 237047 w 1661035"/>
              <a:gd name="connsiteY1" fmla="*/ 2924175 h 2924175"/>
              <a:gd name="connsiteX0" fmla="*/ 1799115 w 1799115"/>
              <a:gd name="connsiteY0" fmla="*/ 0 h 2924175"/>
              <a:gd name="connsiteX1" fmla="*/ 375127 w 1799115"/>
              <a:gd name="connsiteY1" fmla="*/ 2924175 h 2924175"/>
              <a:gd name="connsiteX0" fmla="*/ 2705952 w 2705952"/>
              <a:gd name="connsiteY0" fmla="*/ 0 h 792575"/>
              <a:gd name="connsiteX1" fmla="*/ 232582 w 2705952"/>
              <a:gd name="connsiteY1" fmla="*/ 792575 h 792575"/>
              <a:gd name="connsiteX0" fmla="*/ 1342786 w 1342786"/>
              <a:gd name="connsiteY0" fmla="*/ 652339 h 722163"/>
              <a:gd name="connsiteX1" fmla="*/ 548428 w 1342786"/>
              <a:gd name="connsiteY1" fmla="*/ 358216 h 722163"/>
              <a:gd name="connsiteX0" fmla="*/ 1068418 w 1068418"/>
              <a:gd name="connsiteY0" fmla="*/ 732700 h 732700"/>
              <a:gd name="connsiteX1" fmla="*/ 274060 w 1068418"/>
              <a:gd name="connsiteY1" fmla="*/ 438577 h 732700"/>
              <a:gd name="connsiteX0" fmla="*/ 1155785 w 1155785"/>
              <a:gd name="connsiteY0" fmla="*/ 876375 h 876375"/>
              <a:gd name="connsiteX1" fmla="*/ 262011 w 1155785"/>
              <a:gd name="connsiteY1" fmla="*/ 404618 h 876375"/>
              <a:gd name="connsiteX0" fmla="*/ 893774 w 893774"/>
              <a:gd name="connsiteY0" fmla="*/ 471757 h 471757"/>
              <a:gd name="connsiteX1" fmla="*/ 0 w 893774"/>
              <a:gd name="connsiteY1" fmla="*/ 0 h 471757"/>
              <a:gd name="connsiteX0" fmla="*/ 15038 w 693569"/>
              <a:gd name="connsiteY0" fmla="*/ 597145 h 597145"/>
              <a:gd name="connsiteX1" fmla="*/ 601448 w 693569"/>
              <a:gd name="connsiteY1" fmla="*/ 0 h 597145"/>
              <a:gd name="connsiteX0" fmla="*/ 0 w 705663"/>
              <a:gd name="connsiteY0" fmla="*/ 597145 h 597145"/>
              <a:gd name="connsiteX1" fmla="*/ 586410 w 705663"/>
              <a:gd name="connsiteY1" fmla="*/ 0 h 597145"/>
              <a:gd name="connsiteX0" fmla="*/ 0 w 586410"/>
              <a:gd name="connsiteY0" fmla="*/ 597145 h 597145"/>
              <a:gd name="connsiteX1" fmla="*/ 586410 w 586410"/>
              <a:gd name="connsiteY1" fmla="*/ 0 h 597145"/>
              <a:gd name="connsiteX0" fmla="*/ 0 w 730010"/>
              <a:gd name="connsiteY0" fmla="*/ 471756 h 471756"/>
              <a:gd name="connsiteX1" fmla="*/ 730010 w 730010"/>
              <a:gd name="connsiteY1" fmla="*/ 0 h 471756"/>
              <a:gd name="connsiteX0" fmla="*/ 0 w 730010"/>
              <a:gd name="connsiteY0" fmla="*/ 471756 h 471756"/>
              <a:gd name="connsiteX1" fmla="*/ 730010 w 730010"/>
              <a:gd name="connsiteY1" fmla="*/ 0 h 471756"/>
              <a:gd name="connsiteX0" fmla="*/ 0 w 730010"/>
              <a:gd name="connsiteY0" fmla="*/ 471756 h 471756"/>
              <a:gd name="connsiteX1" fmla="*/ 730010 w 730010"/>
              <a:gd name="connsiteY1" fmla="*/ 0 h 471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30010" h="471756">
                <a:moveTo>
                  <a:pt x="0" y="471756"/>
                </a:moveTo>
                <a:cubicBezTo>
                  <a:pt x="271626" y="275691"/>
                  <a:pt x="410713" y="202817"/>
                  <a:pt x="730010" y="0"/>
                </a:cubicBezTo>
              </a:path>
            </a:pathLst>
          </a:custGeom>
          <a:noFill/>
          <a:ln w="19050">
            <a:solidFill>
              <a:srgbClr val="9E5ECE"/>
            </a:solidFill>
            <a:prstDash val="sysDash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Rectangle: Rounded Corners 185">
            <a:extLst>
              <a:ext uri="{FF2B5EF4-FFF2-40B4-BE49-F238E27FC236}">
                <a16:creationId xmlns:a16="http://schemas.microsoft.com/office/drawing/2014/main" id="{4F18E61D-6517-41DB-A00F-D446442820E9}"/>
              </a:ext>
            </a:extLst>
          </p:cNvPr>
          <p:cNvSpPr/>
          <p:nvPr/>
        </p:nvSpPr>
        <p:spPr>
          <a:xfrm>
            <a:off x="2494049" y="4877131"/>
            <a:ext cx="3074774" cy="1769864"/>
          </a:xfrm>
          <a:prstGeom prst="roundRect">
            <a:avLst/>
          </a:prstGeom>
          <a:noFill/>
          <a:ln w="25400">
            <a:solidFill>
              <a:srgbClr val="9E5ECE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7" name="Straight Connector 186">
            <a:extLst>
              <a:ext uri="{FF2B5EF4-FFF2-40B4-BE49-F238E27FC236}">
                <a16:creationId xmlns:a16="http://schemas.microsoft.com/office/drawing/2014/main" id="{D0631783-C0C8-4E8F-907B-5A4A46D15C52}"/>
              </a:ext>
            </a:extLst>
          </p:cNvPr>
          <p:cNvCxnSpPr>
            <a:cxnSpLocks/>
          </p:cNvCxnSpPr>
          <p:nvPr/>
        </p:nvCxnSpPr>
        <p:spPr>
          <a:xfrm flipH="1">
            <a:off x="4482353" y="1967217"/>
            <a:ext cx="1590788" cy="65944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3F4E2F0-751E-F092-B7E7-A38465EC00B2}"/>
                  </a:ext>
                </a:extLst>
              </p:cNvPr>
              <p:cNvSpPr txBox="1"/>
              <p:nvPr/>
            </p:nvSpPr>
            <p:spPr>
              <a:xfrm>
                <a:off x="6445813" y="1129357"/>
                <a:ext cx="1592370" cy="369332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accent2"/>
                    </a:solidFill>
                  </a:rPr>
                  <a:t>(a|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>
                    <a:solidFill>
                      <a:schemeClr val="accent2"/>
                    </a:solidFill>
                  </a:rPr>
                  <a:t>)(</a:t>
                </a:r>
                <a:r>
                  <a:rPr lang="en-US" dirty="0" err="1">
                    <a:solidFill>
                      <a:schemeClr val="accent2"/>
                    </a:solidFill>
                  </a:rPr>
                  <a:t>c|d|b</a:t>
                </a:r>
                <a:r>
                  <a:rPr lang="en-US" dirty="0">
                    <a:solidFill>
                      <a:schemeClr val="accent2"/>
                    </a:solidFill>
                  </a:rPr>
                  <a:t>)*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3F4E2F0-751E-F092-B7E7-A38465EC00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5813" y="1129357"/>
                <a:ext cx="1592370" cy="369332"/>
              </a:xfrm>
              <a:prstGeom prst="rect">
                <a:avLst/>
              </a:prstGeom>
              <a:blipFill>
                <a:blip r:embed="rId10"/>
                <a:stretch>
                  <a:fillRect t="-8197" b="-2459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3577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5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5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animBg="1"/>
      <p:bldP spid="94" grpId="0" animBg="1"/>
      <p:bldP spid="72" grpId="0" animBg="1"/>
      <p:bldP spid="77" grpId="0"/>
      <p:bldP spid="79" grpId="0" animBg="1"/>
      <p:bldP spid="84" grpId="0"/>
      <p:bldP spid="85" grpId="0" animBg="1"/>
      <p:bldP spid="87" grpId="0"/>
      <p:bldP spid="89" grpId="0"/>
      <p:bldP spid="90" grpId="0" animBg="1"/>
      <p:bldP spid="91" grpId="0" animBg="1"/>
      <p:bldP spid="101" grpId="0"/>
      <p:bldP spid="102" grpId="0"/>
      <p:bldP spid="4" grpId="0" animBg="1"/>
      <p:bldP spid="184" grpId="0" animBg="1"/>
      <p:bldP spid="185" grpId="0" animBg="1"/>
      <p:bldP spid="18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Rectangle 99">
            <a:extLst>
              <a:ext uri="{FF2B5EF4-FFF2-40B4-BE49-F238E27FC236}">
                <a16:creationId xmlns:a16="http://schemas.microsoft.com/office/drawing/2014/main" id="{3BCF4199-17ED-4F92-85FE-65627938BFE9}"/>
              </a:ext>
            </a:extLst>
          </p:cNvPr>
          <p:cNvSpPr/>
          <p:nvPr/>
        </p:nvSpPr>
        <p:spPr>
          <a:xfrm>
            <a:off x="9251882" y="5987193"/>
            <a:ext cx="1408027" cy="77372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B06F77E6-90B5-4F8F-9ACB-927A01899F09}"/>
              </a:ext>
            </a:extLst>
          </p:cNvPr>
          <p:cNvSpPr/>
          <p:nvPr/>
        </p:nvSpPr>
        <p:spPr>
          <a:xfrm>
            <a:off x="7700015" y="5979337"/>
            <a:ext cx="1408027" cy="77372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DA71AC91-1938-42DC-93EF-383FFF58ECBF}"/>
              </a:ext>
            </a:extLst>
          </p:cNvPr>
          <p:cNvSpPr/>
          <p:nvPr/>
        </p:nvSpPr>
        <p:spPr>
          <a:xfrm>
            <a:off x="5603632" y="3310379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id="{A8E49DA7-38C7-4A97-861B-CA8569E3F1DA}"/>
              </a:ext>
            </a:extLst>
          </p:cNvPr>
          <p:cNvGrpSpPr/>
          <p:nvPr/>
        </p:nvGrpSpPr>
        <p:grpSpPr>
          <a:xfrm>
            <a:off x="8989056" y="4780588"/>
            <a:ext cx="1107830" cy="1229381"/>
            <a:chOff x="7465056" y="4780587"/>
            <a:chExt cx="1107830" cy="1229381"/>
          </a:xfrm>
        </p:grpSpPr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6893CBD8-22A1-4CFF-9CCF-133DC51B629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65056" y="5786123"/>
              <a:ext cx="576515" cy="223845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296EB362-D4AA-48AD-A131-3F82F61FC4B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049088" y="5799121"/>
              <a:ext cx="523798" cy="210847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79E747C5-3C05-455A-B818-B5782E72A60A}"/>
                </a:ext>
              </a:extLst>
            </p:cNvPr>
            <p:cNvSpPr txBox="1"/>
            <p:nvPr/>
          </p:nvSpPr>
          <p:spPr>
            <a:xfrm>
              <a:off x="7812927" y="4780587"/>
              <a:ext cx="317131" cy="101566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6000" b="1" dirty="0"/>
                <a:t>|</a:t>
              </a:r>
            </a:p>
          </p:txBody>
        </p:sp>
      </p:grpSp>
      <p:sp>
        <p:nvSpPr>
          <p:cNvPr id="114" name="TextBox 113">
            <a:extLst>
              <a:ext uri="{FF2B5EF4-FFF2-40B4-BE49-F238E27FC236}">
                <a16:creationId xmlns:a16="http://schemas.microsoft.com/office/drawing/2014/main" id="{82225231-CE55-4105-895D-9ED109814CEA}"/>
              </a:ext>
            </a:extLst>
          </p:cNvPr>
          <p:cNvSpPr txBox="1"/>
          <p:nvPr/>
        </p:nvSpPr>
        <p:spPr>
          <a:xfrm>
            <a:off x="7918628" y="3727590"/>
            <a:ext cx="619080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000" b="1" dirty="0"/>
              <a:t>|</a:t>
            </a:r>
          </a:p>
        </p:txBody>
      </p: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CDE773D1-036B-4DEA-94FB-96E5D37FDCF8}"/>
              </a:ext>
            </a:extLst>
          </p:cNvPr>
          <p:cNvCxnSpPr>
            <a:cxnSpLocks/>
            <a:stCxn id="114" idx="2"/>
          </p:cNvCxnSpPr>
          <p:nvPr/>
        </p:nvCxnSpPr>
        <p:spPr>
          <a:xfrm flipH="1">
            <a:off x="7189842" y="4743253"/>
            <a:ext cx="1038326" cy="34280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7DEB7BE6-3453-40DF-B19F-F7A0514334AE}"/>
              </a:ext>
            </a:extLst>
          </p:cNvPr>
          <p:cNvCxnSpPr>
            <a:cxnSpLocks/>
            <a:endCxn id="114" idx="2"/>
          </p:cNvCxnSpPr>
          <p:nvPr/>
        </p:nvCxnSpPr>
        <p:spPr>
          <a:xfrm flipH="1" flipV="1">
            <a:off x="8228168" y="4743253"/>
            <a:ext cx="1194660" cy="39098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8" name="TextBox 117">
            <a:extLst>
              <a:ext uri="{FF2B5EF4-FFF2-40B4-BE49-F238E27FC236}">
                <a16:creationId xmlns:a16="http://schemas.microsoft.com/office/drawing/2014/main" id="{21FD29EC-80A5-4A49-B61C-93CE17CFF157}"/>
              </a:ext>
            </a:extLst>
          </p:cNvPr>
          <p:cNvSpPr txBox="1"/>
          <p:nvPr/>
        </p:nvSpPr>
        <p:spPr>
          <a:xfrm>
            <a:off x="9655337" y="4641369"/>
            <a:ext cx="563936" cy="36933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accent2"/>
                </a:solidFill>
              </a:rPr>
              <a:t>d|b</a:t>
            </a:r>
            <a:endParaRPr lang="en-US" dirty="0">
              <a:solidFill>
                <a:schemeClr val="accent2"/>
              </a:solidFill>
            </a:endParaRPr>
          </a:p>
        </p:txBody>
      </p: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BF974D93-258C-4FE8-8756-709BE55676FF}"/>
              </a:ext>
            </a:extLst>
          </p:cNvPr>
          <p:cNvCxnSpPr>
            <a:cxnSpLocks/>
            <a:stCxn id="128" idx="2"/>
            <a:endCxn id="140" idx="0"/>
          </p:cNvCxnSpPr>
          <p:nvPr/>
        </p:nvCxnSpPr>
        <p:spPr>
          <a:xfrm>
            <a:off x="6073141" y="1967217"/>
            <a:ext cx="1963452" cy="77973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8" name="TextBox 127">
            <a:extLst>
              <a:ext uri="{FF2B5EF4-FFF2-40B4-BE49-F238E27FC236}">
                <a16:creationId xmlns:a16="http://schemas.microsoft.com/office/drawing/2014/main" id="{09CF3B7D-BA3B-4F1E-83E3-F817458A29EF}"/>
              </a:ext>
            </a:extLst>
          </p:cNvPr>
          <p:cNvSpPr txBox="1"/>
          <p:nvPr/>
        </p:nvSpPr>
        <p:spPr>
          <a:xfrm>
            <a:off x="5441577" y="1413219"/>
            <a:ext cx="1263128" cy="553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000" b="1" dirty="0" err="1"/>
              <a:t>concat</a:t>
            </a:r>
            <a:endParaRPr lang="en-US" sz="30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D6A5637B-A22E-4BE0-94E1-61397327E0A5}"/>
                  </a:ext>
                </a:extLst>
              </p:cNvPr>
              <p:cNvSpPr txBox="1"/>
              <p:nvPr/>
            </p:nvSpPr>
            <p:spPr>
              <a:xfrm>
                <a:off x="3701601" y="2794138"/>
                <a:ext cx="619978" cy="36933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2"/>
                    </a:solidFill>
                  </a:rPr>
                  <a:t>a |</a:t>
                </a:r>
                <a:r>
                  <a:rPr lang="en-US" dirty="0">
                    <a:solidFill>
                      <a:schemeClr val="accent2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endParaRPr lang="en-US" dirty="0">
                  <a:solidFill>
                    <a:schemeClr val="accent2"/>
                  </a:solidFill>
                </a:endParaRPr>
              </a:p>
            </p:txBody>
          </p:sp>
        </mc:Choice>
        <mc:Fallback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D6A5637B-A22E-4BE0-94E1-61397327E0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1601" y="2794138"/>
                <a:ext cx="619978" cy="369332"/>
              </a:xfrm>
              <a:prstGeom prst="rect">
                <a:avLst/>
              </a:prstGeom>
              <a:blipFill>
                <a:blip r:embed="rId2"/>
                <a:stretch>
                  <a:fillRect l="-7843" t="-8197" b="-2459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0" name="TextBox 129">
            <a:extLst>
              <a:ext uri="{FF2B5EF4-FFF2-40B4-BE49-F238E27FC236}">
                <a16:creationId xmlns:a16="http://schemas.microsoft.com/office/drawing/2014/main" id="{9DFE19AF-A854-4384-AA53-20DBF9931200}"/>
              </a:ext>
            </a:extLst>
          </p:cNvPr>
          <p:cNvSpPr txBox="1"/>
          <p:nvPr/>
        </p:nvSpPr>
        <p:spPr>
          <a:xfrm>
            <a:off x="8356977" y="2617469"/>
            <a:ext cx="1153018" cy="36933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</a:rPr>
              <a:t>(</a:t>
            </a:r>
            <a:r>
              <a:rPr lang="en-US" dirty="0" err="1">
                <a:solidFill>
                  <a:schemeClr val="accent2"/>
                </a:solidFill>
              </a:rPr>
              <a:t>c|d|b</a:t>
            </a:r>
            <a:r>
              <a:rPr lang="en-US" dirty="0">
                <a:solidFill>
                  <a:schemeClr val="accent2"/>
                </a:solidFill>
              </a:rPr>
              <a:t>)*</a:t>
            </a:r>
          </a:p>
        </p:txBody>
      </p: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D357E224-6E43-4755-9846-F081182D9DB1}"/>
              </a:ext>
            </a:extLst>
          </p:cNvPr>
          <p:cNvCxnSpPr>
            <a:cxnSpLocks/>
          </p:cNvCxnSpPr>
          <p:nvPr/>
        </p:nvCxnSpPr>
        <p:spPr>
          <a:xfrm>
            <a:off x="8206266" y="3490440"/>
            <a:ext cx="0" cy="31575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9" name="TextBox 138">
            <a:extLst>
              <a:ext uri="{FF2B5EF4-FFF2-40B4-BE49-F238E27FC236}">
                <a16:creationId xmlns:a16="http://schemas.microsoft.com/office/drawing/2014/main" id="{205D0530-352F-4ED6-99C3-5C7E1D8C470D}"/>
              </a:ext>
            </a:extLst>
          </p:cNvPr>
          <p:cNvSpPr txBox="1"/>
          <p:nvPr/>
        </p:nvSpPr>
        <p:spPr>
          <a:xfrm>
            <a:off x="8329569" y="3738405"/>
            <a:ext cx="780332" cy="36933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accent2"/>
                </a:solidFill>
              </a:rPr>
              <a:t>c|d|b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F77FF9AF-ED46-4DFF-91C6-BCC707C0490C}"/>
              </a:ext>
            </a:extLst>
          </p:cNvPr>
          <p:cNvSpPr txBox="1"/>
          <p:nvPr/>
        </p:nvSpPr>
        <p:spPr>
          <a:xfrm>
            <a:off x="7878028" y="2746954"/>
            <a:ext cx="317131" cy="13234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8000" b="1" dirty="0"/>
              <a:t>*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353C5CA-91B1-4194-BA9E-F41B347FF869}"/>
              </a:ext>
            </a:extLst>
          </p:cNvPr>
          <p:cNvGrpSpPr/>
          <p:nvPr/>
        </p:nvGrpSpPr>
        <p:grpSpPr>
          <a:xfrm>
            <a:off x="6151355" y="4919128"/>
            <a:ext cx="1246945" cy="659803"/>
            <a:chOff x="4627354" y="4919127"/>
            <a:chExt cx="1246945" cy="659803"/>
          </a:xfrm>
        </p:grpSpPr>
        <p:sp>
          <p:nvSpPr>
            <p:cNvPr id="162" name="Oval 161">
              <a:extLst>
                <a:ext uri="{FF2B5EF4-FFF2-40B4-BE49-F238E27FC236}">
                  <a16:creationId xmlns:a16="http://schemas.microsoft.com/office/drawing/2014/main" id="{B39E711E-729F-488D-B5C9-42B22747A726}"/>
                </a:ext>
              </a:extLst>
            </p:cNvPr>
            <p:cNvSpPr/>
            <p:nvPr/>
          </p:nvSpPr>
          <p:spPr>
            <a:xfrm>
              <a:off x="4627354" y="5094376"/>
              <a:ext cx="492369" cy="48455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S</a:t>
              </a:r>
              <a:r>
                <a:rPr lang="en-US" baseline="-25000" dirty="0">
                  <a:solidFill>
                    <a:schemeClr val="tx1"/>
                  </a:solidFill>
                </a:rPr>
                <a:t>C</a:t>
              </a:r>
            </a:p>
          </p:txBody>
        </p:sp>
        <p:cxnSp>
          <p:nvCxnSpPr>
            <p:cNvPr id="163" name="Straight Arrow Connector 162">
              <a:extLst>
                <a:ext uri="{FF2B5EF4-FFF2-40B4-BE49-F238E27FC236}">
                  <a16:creationId xmlns:a16="http://schemas.microsoft.com/office/drawing/2014/main" id="{FD0E2C5F-88E3-4111-8452-FDCF6DA7150B}"/>
                </a:ext>
              </a:extLst>
            </p:cNvPr>
            <p:cNvCxnSpPr>
              <a:cxnSpLocks/>
              <a:stCxn id="162" idx="6"/>
              <a:endCxn id="166" idx="2"/>
            </p:cNvCxnSpPr>
            <p:nvPr/>
          </p:nvCxnSpPr>
          <p:spPr>
            <a:xfrm>
              <a:off x="5119723" y="5336653"/>
              <a:ext cx="26220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4" name="Group 163">
              <a:extLst>
                <a:ext uri="{FF2B5EF4-FFF2-40B4-BE49-F238E27FC236}">
                  <a16:creationId xmlns:a16="http://schemas.microsoft.com/office/drawing/2014/main" id="{142B0A8E-323C-421C-91F9-97313518CDEC}"/>
                </a:ext>
              </a:extLst>
            </p:cNvPr>
            <p:cNvGrpSpPr/>
            <p:nvPr/>
          </p:nvGrpSpPr>
          <p:grpSpPr>
            <a:xfrm>
              <a:off x="5381930" y="5094376"/>
              <a:ext cx="492369" cy="484554"/>
              <a:chOff x="2829621" y="5367419"/>
              <a:chExt cx="492369" cy="484554"/>
            </a:xfrm>
          </p:grpSpPr>
          <p:sp>
            <p:nvSpPr>
              <p:cNvPr id="166" name="Oval 165">
                <a:extLst>
                  <a:ext uri="{FF2B5EF4-FFF2-40B4-BE49-F238E27FC236}">
                    <a16:creationId xmlns:a16="http://schemas.microsoft.com/office/drawing/2014/main" id="{CB6984FC-7AD1-4A8A-A2A2-FB9F8B5B95B9}"/>
                  </a:ext>
                </a:extLst>
              </p:cNvPr>
              <p:cNvSpPr/>
              <p:nvPr/>
            </p:nvSpPr>
            <p:spPr>
              <a:xfrm>
                <a:off x="2829621" y="5367419"/>
                <a:ext cx="492369" cy="484554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cmpd="sng">
                <a:solidFill>
                  <a:schemeClr val="tx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A</a:t>
                </a:r>
                <a:endParaRPr lang="en-US" baseline="-25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7" name="Oval 166">
                <a:extLst>
                  <a:ext uri="{FF2B5EF4-FFF2-40B4-BE49-F238E27FC236}">
                    <a16:creationId xmlns:a16="http://schemas.microsoft.com/office/drawing/2014/main" id="{4AA42721-514A-4B00-8009-7FA3898D6149}"/>
                  </a:ext>
                </a:extLst>
              </p:cNvPr>
              <p:cNvSpPr/>
              <p:nvPr/>
            </p:nvSpPr>
            <p:spPr>
              <a:xfrm>
                <a:off x="2871677" y="5415612"/>
                <a:ext cx="403986" cy="38816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cmpd="sng">
                <a:solidFill>
                  <a:schemeClr val="tx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C</a:t>
                </a:r>
                <a:endParaRPr lang="en-US" baseline="-250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65" name="TextBox 164">
              <a:extLst>
                <a:ext uri="{FF2B5EF4-FFF2-40B4-BE49-F238E27FC236}">
                  <a16:creationId xmlns:a16="http://schemas.microsoft.com/office/drawing/2014/main" id="{FDE5971B-3658-445C-B56B-4F7FC7740CA0}"/>
                </a:ext>
              </a:extLst>
            </p:cNvPr>
            <p:cNvSpPr txBox="1"/>
            <p:nvPr/>
          </p:nvSpPr>
          <p:spPr>
            <a:xfrm>
              <a:off x="5096328" y="4919127"/>
              <a:ext cx="2808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c</a:t>
              </a:r>
            </a:p>
          </p:txBody>
        </p:sp>
      </p:grpSp>
      <p:sp>
        <p:nvSpPr>
          <p:cNvPr id="170" name="Oval 169">
            <a:extLst>
              <a:ext uri="{FF2B5EF4-FFF2-40B4-BE49-F238E27FC236}">
                <a16:creationId xmlns:a16="http://schemas.microsoft.com/office/drawing/2014/main" id="{AB28FDDD-F75D-4312-9177-BA71E5FF7723}"/>
              </a:ext>
            </a:extLst>
          </p:cNvPr>
          <p:cNvSpPr/>
          <p:nvPr/>
        </p:nvSpPr>
        <p:spPr>
          <a:xfrm>
            <a:off x="7755106" y="6143201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  <a:r>
              <a:rPr lang="en-US" baseline="-25000" dirty="0">
                <a:solidFill>
                  <a:schemeClr val="tx1"/>
                </a:solidFill>
              </a:rPr>
              <a:t>D</a:t>
            </a:r>
          </a:p>
        </p:txBody>
      </p:sp>
      <p:cxnSp>
        <p:nvCxnSpPr>
          <p:cNvPr id="171" name="Straight Arrow Connector 170">
            <a:extLst>
              <a:ext uri="{FF2B5EF4-FFF2-40B4-BE49-F238E27FC236}">
                <a16:creationId xmlns:a16="http://schemas.microsoft.com/office/drawing/2014/main" id="{A612E780-4AE6-4802-A358-C9174091BF57}"/>
              </a:ext>
            </a:extLst>
          </p:cNvPr>
          <p:cNvCxnSpPr>
            <a:cxnSpLocks/>
            <a:stCxn id="170" idx="6"/>
            <a:endCxn id="174" idx="2"/>
          </p:cNvCxnSpPr>
          <p:nvPr/>
        </p:nvCxnSpPr>
        <p:spPr>
          <a:xfrm>
            <a:off x="8247475" y="6385478"/>
            <a:ext cx="26220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2" name="Group 171">
            <a:extLst>
              <a:ext uri="{FF2B5EF4-FFF2-40B4-BE49-F238E27FC236}">
                <a16:creationId xmlns:a16="http://schemas.microsoft.com/office/drawing/2014/main" id="{5632C576-F4F8-4883-970E-2EC8E9E73C52}"/>
              </a:ext>
            </a:extLst>
          </p:cNvPr>
          <p:cNvGrpSpPr/>
          <p:nvPr/>
        </p:nvGrpSpPr>
        <p:grpSpPr>
          <a:xfrm>
            <a:off x="8509682" y="6143201"/>
            <a:ext cx="492369" cy="484554"/>
            <a:chOff x="2829621" y="5367419"/>
            <a:chExt cx="492369" cy="484554"/>
          </a:xfrm>
        </p:grpSpPr>
        <p:sp>
          <p:nvSpPr>
            <p:cNvPr id="174" name="Oval 173">
              <a:extLst>
                <a:ext uri="{FF2B5EF4-FFF2-40B4-BE49-F238E27FC236}">
                  <a16:creationId xmlns:a16="http://schemas.microsoft.com/office/drawing/2014/main" id="{5A97F312-3D86-461B-BEEE-843F2F142917}"/>
                </a:ext>
              </a:extLst>
            </p:cNvPr>
            <p:cNvSpPr/>
            <p:nvPr/>
          </p:nvSpPr>
          <p:spPr>
            <a:xfrm>
              <a:off x="2829621" y="5367419"/>
              <a:ext cx="492369" cy="48455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cmpd="sng"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A</a:t>
              </a:r>
              <a:endParaRPr lang="en-US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175" name="Oval 174">
              <a:extLst>
                <a:ext uri="{FF2B5EF4-FFF2-40B4-BE49-F238E27FC236}">
                  <a16:creationId xmlns:a16="http://schemas.microsoft.com/office/drawing/2014/main" id="{33D7B365-B1CA-440A-A5AE-298F80A85DF8}"/>
                </a:ext>
              </a:extLst>
            </p:cNvPr>
            <p:cNvSpPr/>
            <p:nvPr/>
          </p:nvSpPr>
          <p:spPr>
            <a:xfrm>
              <a:off x="2871677" y="5415612"/>
              <a:ext cx="403986" cy="38816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cmpd="sng"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D</a:t>
              </a:r>
              <a:endParaRPr lang="en-US" baseline="-25000" dirty="0">
                <a:solidFill>
                  <a:schemeClr val="tx1"/>
                </a:solidFill>
              </a:endParaRPr>
            </a:p>
          </p:txBody>
        </p:sp>
      </p:grpSp>
      <p:sp>
        <p:nvSpPr>
          <p:cNvPr id="173" name="TextBox 172">
            <a:extLst>
              <a:ext uri="{FF2B5EF4-FFF2-40B4-BE49-F238E27FC236}">
                <a16:creationId xmlns:a16="http://schemas.microsoft.com/office/drawing/2014/main" id="{32540C28-8304-498E-9DC3-EF454A7B1AE7}"/>
              </a:ext>
            </a:extLst>
          </p:cNvPr>
          <p:cNvSpPr txBox="1"/>
          <p:nvPr/>
        </p:nvSpPr>
        <p:spPr>
          <a:xfrm>
            <a:off x="8224079" y="5967952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d</a:t>
            </a:r>
          </a:p>
        </p:txBody>
      </p:sp>
      <p:grpSp>
        <p:nvGrpSpPr>
          <p:cNvPr id="176" name="Group 175">
            <a:extLst>
              <a:ext uri="{FF2B5EF4-FFF2-40B4-BE49-F238E27FC236}">
                <a16:creationId xmlns:a16="http://schemas.microsoft.com/office/drawing/2014/main" id="{F0C8F73C-0F67-458D-A696-0BD997DF80FF}"/>
              </a:ext>
            </a:extLst>
          </p:cNvPr>
          <p:cNvGrpSpPr/>
          <p:nvPr/>
        </p:nvGrpSpPr>
        <p:grpSpPr>
          <a:xfrm>
            <a:off x="9392019" y="5987193"/>
            <a:ext cx="1246945" cy="659803"/>
            <a:chOff x="7868018" y="5987192"/>
            <a:chExt cx="1246945" cy="659803"/>
          </a:xfrm>
        </p:grpSpPr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B93E1690-AF3A-40D9-978A-84A57BCE5561}"/>
                </a:ext>
              </a:extLst>
            </p:cNvPr>
            <p:cNvSpPr/>
            <p:nvPr/>
          </p:nvSpPr>
          <p:spPr>
            <a:xfrm>
              <a:off x="7868018" y="6162441"/>
              <a:ext cx="492369" cy="48455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S</a:t>
              </a:r>
              <a:r>
                <a:rPr lang="en-US" baseline="-25000" dirty="0">
                  <a:solidFill>
                    <a:schemeClr val="tx1"/>
                  </a:solidFill>
                </a:rPr>
                <a:t>B</a:t>
              </a:r>
            </a:p>
          </p:txBody>
        </p:sp>
        <p:cxnSp>
          <p:nvCxnSpPr>
            <p:cNvPr id="179" name="Straight Arrow Connector 178">
              <a:extLst>
                <a:ext uri="{FF2B5EF4-FFF2-40B4-BE49-F238E27FC236}">
                  <a16:creationId xmlns:a16="http://schemas.microsoft.com/office/drawing/2014/main" id="{EF895184-B3FF-4E7E-9EC6-DA7C86A4A199}"/>
                </a:ext>
              </a:extLst>
            </p:cNvPr>
            <p:cNvCxnSpPr>
              <a:cxnSpLocks/>
              <a:stCxn id="178" idx="6"/>
              <a:endCxn id="182" idx="2"/>
            </p:cNvCxnSpPr>
            <p:nvPr/>
          </p:nvCxnSpPr>
          <p:spPr>
            <a:xfrm>
              <a:off x="8360387" y="6404718"/>
              <a:ext cx="26220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0" name="Group 179">
              <a:extLst>
                <a:ext uri="{FF2B5EF4-FFF2-40B4-BE49-F238E27FC236}">
                  <a16:creationId xmlns:a16="http://schemas.microsoft.com/office/drawing/2014/main" id="{1C603505-5EF1-4B72-9F4B-99333E20BB26}"/>
                </a:ext>
              </a:extLst>
            </p:cNvPr>
            <p:cNvGrpSpPr/>
            <p:nvPr/>
          </p:nvGrpSpPr>
          <p:grpSpPr>
            <a:xfrm>
              <a:off x="8622594" y="6162441"/>
              <a:ext cx="492369" cy="484554"/>
              <a:chOff x="2829621" y="5367419"/>
              <a:chExt cx="492369" cy="484554"/>
            </a:xfrm>
          </p:grpSpPr>
          <p:sp>
            <p:nvSpPr>
              <p:cNvPr id="182" name="Oval 181">
                <a:extLst>
                  <a:ext uri="{FF2B5EF4-FFF2-40B4-BE49-F238E27FC236}">
                    <a16:creationId xmlns:a16="http://schemas.microsoft.com/office/drawing/2014/main" id="{39B86D02-CCB5-4220-8D34-1F428B744EF6}"/>
                  </a:ext>
                </a:extLst>
              </p:cNvPr>
              <p:cNvSpPr/>
              <p:nvPr/>
            </p:nvSpPr>
            <p:spPr>
              <a:xfrm>
                <a:off x="2829621" y="5367419"/>
                <a:ext cx="492369" cy="484554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cmpd="sng">
                <a:solidFill>
                  <a:schemeClr val="tx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A</a:t>
                </a:r>
                <a:endParaRPr lang="en-US" baseline="-25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3" name="Oval 182">
                <a:extLst>
                  <a:ext uri="{FF2B5EF4-FFF2-40B4-BE49-F238E27FC236}">
                    <a16:creationId xmlns:a16="http://schemas.microsoft.com/office/drawing/2014/main" id="{7F3390F0-E179-4F84-827E-361CD1A43140}"/>
                  </a:ext>
                </a:extLst>
              </p:cNvPr>
              <p:cNvSpPr/>
              <p:nvPr/>
            </p:nvSpPr>
            <p:spPr>
              <a:xfrm>
                <a:off x="2871677" y="5415612"/>
                <a:ext cx="403986" cy="38816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cmpd="sng">
                <a:solidFill>
                  <a:schemeClr val="tx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B</a:t>
                </a:r>
                <a:endParaRPr lang="en-US" baseline="-250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81" name="TextBox 180">
              <a:extLst>
                <a:ext uri="{FF2B5EF4-FFF2-40B4-BE49-F238E27FC236}">
                  <a16:creationId xmlns:a16="http://schemas.microsoft.com/office/drawing/2014/main" id="{3A97DA6C-E195-4B87-876F-1DAE6197C310}"/>
                </a:ext>
              </a:extLst>
            </p:cNvPr>
            <p:cNvSpPr txBox="1"/>
            <p:nvPr/>
          </p:nvSpPr>
          <p:spPr>
            <a:xfrm>
              <a:off x="8336992" y="5987192"/>
              <a:ext cx="3032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b</a:t>
              </a:r>
            </a:p>
          </p:txBody>
        </p:sp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F3E10DA1-42DD-4E34-A345-684B6C6BE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7852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Thompson’s Construction Alg.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Build the </a:t>
            </a:r>
            <a:r>
              <a:rPr lang="en-US" sz="2000" dirty="0" err="1">
                <a:ln w="12700">
                  <a:noFill/>
                </a:ln>
                <a:latin typeface="Garamond" panose="02020404030301010803" pitchFamily="18" charset="0"/>
              </a:rPr>
              <a:t>RegEx</a:t>
            </a: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 Tree | Replace nodes bottom-up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146587-286A-45B6-9F88-0A45D74EC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10139" y="6484542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14</a:t>
            </a:fld>
            <a:endParaRPr lang="en-US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025EE52-4545-412A-B997-F85674C4E2F7}"/>
              </a:ext>
            </a:extLst>
          </p:cNvPr>
          <p:cNvSpPr/>
          <p:nvPr/>
        </p:nvSpPr>
        <p:spPr>
          <a:xfrm>
            <a:off x="5874772" y="744794"/>
            <a:ext cx="2721081" cy="350354"/>
          </a:xfrm>
          <a:prstGeom prst="roundRect">
            <a:avLst/>
          </a:prstGeom>
          <a:noFill/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D16E160-FEE2-4E53-ACE8-2DC8AAE12706}"/>
                  </a:ext>
                </a:extLst>
              </p:cNvPr>
              <p:cNvSpPr txBox="1"/>
              <p:nvPr/>
            </p:nvSpPr>
            <p:spPr>
              <a:xfrm>
                <a:off x="1546126" y="1228050"/>
                <a:ext cx="2371981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Alternation:</a:t>
                </a:r>
              </a:p>
              <a:p>
                <a:pPr marL="285750" indent="-285750">
                  <a:buFontTx/>
                  <a:buChar char="-"/>
                </a:pPr>
                <a:r>
                  <a:rPr lang="en-US" dirty="0"/>
                  <a:t>New start state with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-trans to old starts</a:t>
                </a:r>
              </a:p>
              <a:p>
                <a:pPr marL="285750" indent="-285750">
                  <a:buFontTx/>
                  <a:buChar char="-"/>
                </a:pPr>
                <a:r>
                  <a:rPr lang="en-US" dirty="0"/>
                  <a:t>New final state with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-trans from old finals</a:t>
                </a: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D16E160-FEE2-4E53-ACE8-2DC8AAE127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6126" y="1228050"/>
                <a:ext cx="2371981" cy="1754326"/>
              </a:xfrm>
              <a:prstGeom prst="rect">
                <a:avLst/>
              </a:prstGeom>
              <a:blipFill>
                <a:blip r:embed="rId3"/>
                <a:stretch>
                  <a:fillRect l="-2314" t="-1736" r="-3085" b="-4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Oval 71">
            <a:extLst>
              <a:ext uri="{FF2B5EF4-FFF2-40B4-BE49-F238E27FC236}">
                <a16:creationId xmlns:a16="http://schemas.microsoft.com/office/drawing/2014/main" id="{091C9EE9-ED34-4841-B9CC-C050BEF43F27}"/>
              </a:ext>
            </a:extLst>
          </p:cNvPr>
          <p:cNvSpPr/>
          <p:nvPr/>
        </p:nvSpPr>
        <p:spPr>
          <a:xfrm>
            <a:off x="4272030" y="2896221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  <a:r>
              <a:rPr lang="en-US" baseline="-25000" dirty="0">
                <a:solidFill>
                  <a:schemeClr val="tx1"/>
                </a:solidFill>
              </a:rPr>
              <a:t>A</a:t>
            </a:r>
          </a:p>
        </p:txBody>
      </p: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D1B8EE6D-F2D8-4676-AA0D-648ADBF1E0DD}"/>
              </a:ext>
            </a:extLst>
          </p:cNvPr>
          <p:cNvCxnSpPr>
            <a:cxnSpLocks/>
            <a:stCxn id="72" idx="6"/>
          </p:cNvCxnSpPr>
          <p:nvPr/>
        </p:nvCxnSpPr>
        <p:spPr>
          <a:xfrm>
            <a:off x="4764399" y="3138498"/>
            <a:ext cx="26220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>
            <a:extLst>
              <a:ext uri="{FF2B5EF4-FFF2-40B4-BE49-F238E27FC236}">
                <a16:creationId xmlns:a16="http://schemas.microsoft.com/office/drawing/2014/main" id="{DC4E0D3B-F23B-496D-ADD7-4A17B9799A2E}"/>
              </a:ext>
            </a:extLst>
          </p:cNvPr>
          <p:cNvSpPr txBox="1"/>
          <p:nvPr/>
        </p:nvSpPr>
        <p:spPr>
          <a:xfrm>
            <a:off x="4741003" y="2720972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a</a:t>
            </a:r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A03BA0B7-352A-413C-AF7F-A42802A8148B}"/>
              </a:ext>
            </a:extLst>
          </p:cNvPr>
          <p:cNvSpPr/>
          <p:nvPr/>
        </p:nvSpPr>
        <p:spPr>
          <a:xfrm>
            <a:off x="4272030" y="3803937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  <a:r>
              <a:rPr lang="en-US" baseline="-25000" dirty="0">
                <a:solidFill>
                  <a:schemeClr val="tx1"/>
                </a:solidFill>
              </a:rPr>
              <a:t>E</a:t>
            </a:r>
          </a:p>
        </p:txBody>
      </p: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A580E2DC-53CF-44DB-880C-78A99EB9B4CE}"/>
              </a:ext>
            </a:extLst>
          </p:cNvPr>
          <p:cNvCxnSpPr>
            <a:cxnSpLocks/>
            <a:stCxn id="79" idx="6"/>
          </p:cNvCxnSpPr>
          <p:nvPr/>
        </p:nvCxnSpPr>
        <p:spPr>
          <a:xfrm>
            <a:off x="4764399" y="4046214"/>
            <a:ext cx="26220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1F329536-93A2-404D-86DB-A9C83647AF4D}"/>
                  </a:ext>
                </a:extLst>
              </p:cNvPr>
              <p:cNvSpPr txBox="1"/>
              <p:nvPr/>
            </p:nvSpPr>
            <p:spPr>
              <a:xfrm>
                <a:off x="4741003" y="3628688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1F329536-93A2-404D-86DB-A9C83647AF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1003" y="3628688"/>
                <a:ext cx="350672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" name="Oval 84">
            <a:extLst>
              <a:ext uri="{FF2B5EF4-FFF2-40B4-BE49-F238E27FC236}">
                <a16:creationId xmlns:a16="http://schemas.microsoft.com/office/drawing/2014/main" id="{31E17593-45D3-4366-9479-26E819284D8F}"/>
              </a:ext>
            </a:extLst>
          </p:cNvPr>
          <p:cNvSpPr/>
          <p:nvPr/>
        </p:nvSpPr>
        <p:spPr>
          <a:xfrm>
            <a:off x="3633706" y="3343243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</a:p>
        </p:txBody>
      </p: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B9AF7869-7B83-4D43-8589-04B0E529214F}"/>
              </a:ext>
            </a:extLst>
          </p:cNvPr>
          <p:cNvCxnSpPr>
            <a:cxnSpLocks/>
            <a:endCxn id="72" idx="3"/>
          </p:cNvCxnSpPr>
          <p:nvPr/>
        </p:nvCxnSpPr>
        <p:spPr>
          <a:xfrm flipV="1">
            <a:off x="4113553" y="3309815"/>
            <a:ext cx="230583" cy="1594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3482BAB5-E70C-4C5D-8BDA-72DFF41C6074}"/>
                  </a:ext>
                </a:extLst>
              </p:cNvPr>
              <p:cNvSpPr txBox="1"/>
              <p:nvPr/>
            </p:nvSpPr>
            <p:spPr>
              <a:xfrm>
                <a:off x="3931288" y="3051837"/>
                <a:ext cx="3506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>
                  <a:defRPr i="1"/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3482BAB5-E70C-4C5D-8BDA-72DFF41C60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1288" y="3051837"/>
                <a:ext cx="350673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9AAE041E-84B9-477E-9182-B2EFE4252850}"/>
              </a:ext>
            </a:extLst>
          </p:cNvPr>
          <p:cNvCxnSpPr>
            <a:cxnSpLocks/>
            <a:endCxn id="79" idx="1"/>
          </p:cNvCxnSpPr>
          <p:nvPr/>
        </p:nvCxnSpPr>
        <p:spPr>
          <a:xfrm>
            <a:off x="4081687" y="3733684"/>
            <a:ext cx="262449" cy="1412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4E345770-4CC0-4F3F-A206-0488B2A07E20}"/>
                  </a:ext>
                </a:extLst>
              </p:cNvPr>
              <p:cNvSpPr txBox="1"/>
              <p:nvPr/>
            </p:nvSpPr>
            <p:spPr>
              <a:xfrm>
                <a:off x="3936204" y="3727804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4E345770-4CC0-4F3F-A206-0488B2A07E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6204" y="3727804"/>
                <a:ext cx="350672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0" name="Oval 89">
            <a:extLst>
              <a:ext uri="{FF2B5EF4-FFF2-40B4-BE49-F238E27FC236}">
                <a16:creationId xmlns:a16="http://schemas.microsoft.com/office/drawing/2014/main" id="{575FD3E5-352D-49ED-929A-8F05C8D36564}"/>
              </a:ext>
            </a:extLst>
          </p:cNvPr>
          <p:cNvSpPr/>
          <p:nvPr/>
        </p:nvSpPr>
        <p:spPr>
          <a:xfrm>
            <a:off x="5036486" y="2879014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010279BF-6FF7-468A-BF19-E1C492662A9F}"/>
              </a:ext>
            </a:extLst>
          </p:cNvPr>
          <p:cNvSpPr/>
          <p:nvPr/>
        </p:nvSpPr>
        <p:spPr>
          <a:xfrm>
            <a:off x="5019561" y="3783738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F5016FA5-CBDE-47F9-90FB-E228D31FFB62}"/>
              </a:ext>
            </a:extLst>
          </p:cNvPr>
          <p:cNvSpPr/>
          <p:nvPr/>
        </p:nvSpPr>
        <p:spPr>
          <a:xfrm>
            <a:off x="5645687" y="3358573"/>
            <a:ext cx="403986" cy="388167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</a:t>
            </a:r>
          </a:p>
        </p:txBody>
      </p: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F20EB9C0-39BD-4EEF-9BD5-9D2EC22AD6A0}"/>
              </a:ext>
            </a:extLst>
          </p:cNvPr>
          <p:cNvCxnSpPr>
            <a:cxnSpLocks/>
            <a:stCxn id="90" idx="5"/>
            <a:endCxn id="93" idx="1"/>
          </p:cNvCxnSpPr>
          <p:nvPr/>
        </p:nvCxnSpPr>
        <p:spPr>
          <a:xfrm>
            <a:off x="5456749" y="3292608"/>
            <a:ext cx="218989" cy="8873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7EA2EAFA-9F1E-42AC-A9E7-05614B87E5B9}"/>
              </a:ext>
            </a:extLst>
          </p:cNvPr>
          <p:cNvCxnSpPr>
            <a:cxnSpLocks/>
            <a:stCxn id="91" idx="6"/>
            <a:endCxn id="93" idx="3"/>
          </p:cNvCxnSpPr>
          <p:nvPr/>
        </p:nvCxnSpPr>
        <p:spPr>
          <a:xfrm flipV="1">
            <a:off x="5511929" y="3723973"/>
            <a:ext cx="163808" cy="30204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76E3C47C-6F1E-43EB-A4D6-C201D549815A}"/>
                  </a:ext>
                </a:extLst>
              </p:cNvPr>
              <p:cNvSpPr txBox="1"/>
              <p:nvPr/>
            </p:nvSpPr>
            <p:spPr>
              <a:xfrm>
                <a:off x="5527582" y="3781088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>
                  <a:defRPr i="1"/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76E3C47C-6F1E-43EB-A4D6-C201D54981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7582" y="3781088"/>
                <a:ext cx="350672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8B48EB4B-F7C7-4C08-A981-51D35D93938F}"/>
                  </a:ext>
                </a:extLst>
              </p:cNvPr>
              <p:cNvSpPr txBox="1"/>
              <p:nvPr/>
            </p:nvSpPr>
            <p:spPr>
              <a:xfrm>
                <a:off x="5458754" y="2967469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8B48EB4B-F7C7-4C08-A981-51D35D9393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8754" y="2967469"/>
                <a:ext cx="350672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6" name="Rectangle: Rounded Corners 95">
            <a:extLst>
              <a:ext uri="{FF2B5EF4-FFF2-40B4-BE49-F238E27FC236}">
                <a16:creationId xmlns:a16="http://schemas.microsoft.com/office/drawing/2014/main" id="{3F70E472-3B3A-4958-A1D3-25C260883C6C}"/>
              </a:ext>
            </a:extLst>
          </p:cNvPr>
          <p:cNvSpPr/>
          <p:nvPr/>
        </p:nvSpPr>
        <p:spPr>
          <a:xfrm>
            <a:off x="9627316" y="4672152"/>
            <a:ext cx="619979" cy="283158"/>
          </a:xfrm>
          <a:prstGeom prst="roundRect">
            <a:avLst/>
          </a:prstGeom>
          <a:noFill/>
          <a:ln>
            <a:solidFill>
              <a:srgbClr val="9E5E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A9BFA5F0-4264-4B79-BE83-13F0350B9BF8}"/>
              </a:ext>
            </a:extLst>
          </p:cNvPr>
          <p:cNvCxnSpPr>
            <a:cxnSpLocks/>
          </p:cNvCxnSpPr>
          <p:nvPr/>
        </p:nvCxnSpPr>
        <p:spPr>
          <a:xfrm flipH="1">
            <a:off x="4482353" y="1967217"/>
            <a:ext cx="1590788" cy="65944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3" name="Freeform: Shape 102">
            <a:extLst>
              <a:ext uri="{FF2B5EF4-FFF2-40B4-BE49-F238E27FC236}">
                <a16:creationId xmlns:a16="http://schemas.microsoft.com/office/drawing/2014/main" id="{2B8E975E-327C-4A91-9986-529150EF7E98}"/>
              </a:ext>
            </a:extLst>
          </p:cNvPr>
          <p:cNvSpPr/>
          <p:nvPr/>
        </p:nvSpPr>
        <p:spPr>
          <a:xfrm>
            <a:off x="9801601" y="5455635"/>
            <a:ext cx="576515" cy="523701"/>
          </a:xfrm>
          <a:custGeom>
            <a:avLst/>
            <a:gdLst>
              <a:gd name="connsiteX0" fmla="*/ 2159236 w 2159236"/>
              <a:gd name="connsiteY0" fmla="*/ 0 h 2924175"/>
              <a:gd name="connsiteX1" fmla="*/ 482836 w 2159236"/>
              <a:gd name="connsiteY1" fmla="*/ 842962 h 2924175"/>
              <a:gd name="connsiteX2" fmla="*/ 6586 w 2159236"/>
              <a:gd name="connsiteY2" fmla="*/ 2114550 h 2924175"/>
              <a:gd name="connsiteX3" fmla="*/ 735248 w 2159236"/>
              <a:gd name="connsiteY3" fmla="*/ 2924175 h 2924175"/>
              <a:gd name="connsiteX0" fmla="*/ 2152650 w 2152650"/>
              <a:gd name="connsiteY0" fmla="*/ 0 h 2924175"/>
              <a:gd name="connsiteX1" fmla="*/ 0 w 2152650"/>
              <a:gd name="connsiteY1" fmla="*/ 2114550 h 2924175"/>
              <a:gd name="connsiteX2" fmla="*/ 728662 w 2152650"/>
              <a:gd name="connsiteY2" fmla="*/ 2924175 h 2924175"/>
              <a:gd name="connsiteX0" fmla="*/ 1423988 w 1423988"/>
              <a:gd name="connsiteY0" fmla="*/ 0 h 2924175"/>
              <a:gd name="connsiteX1" fmla="*/ 0 w 1423988"/>
              <a:gd name="connsiteY1" fmla="*/ 2924175 h 2924175"/>
              <a:gd name="connsiteX0" fmla="*/ 1661035 w 1661035"/>
              <a:gd name="connsiteY0" fmla="*/ 0 h 2924175"/>
              <a:gd name="connsiteX1" fmla="*/ 237047 w 1661035"/>
              <a:gd name="connsiteY1" fmla="*/ 2924175 h 2924175"/>
              <a:gd name="connsiteX0" fmla="*/ 1799115 w 1799115"/>
              <a:gd name="connsiteY0" fmla="*/ 0 h 2924175"/>
              <a:gd name="connsiteX1" fmla="*/ 375127 w 1799115"/>
              <a:gd name="connsiteY1" fmla="*/ 2924175 h 2924175"/>
              <a:gd name="connsiteX0" fmla="*/ 2705952 w 2705952"/>
              <a:gd name="connsiteY0" fmla="*/ 0 h 792575"/>
              <a:gd name="connsiteX1" fmla="*/ 232582 w 2705952"/>
              <a:gd name="connsiteY1" fmla="*/ 792575 h 792575"/>
              <a:gd name="connsiteX0" fmla="*/ 1342786 w 1342786"/>
              <a:gd name="connsiteY0" fmla="*/ 652339 h 722163"/>
              <a:gd name="connsiteX1" fmla="*/ 548428 w 1342786"/>
              <a:gd name="connsiteY1" fmla="*/ 358216 h 722163"/>
              <a:gd name="connsiteX0" fmla="*/ 1068418 w 1068418"/>
              <a:gd name="connsiteY0" fmla="*/ 732700 h 732700"/>
              <a:gd name="connsiteX1" fmla="*/ 274060 w 1068418"/>
              <a:gd name="connsiteY1" fmla="*/ 438577 h 732700"/>
              <a:gd name="connsiteX0" fmla="*/ 1155785 w 1155785"/>
              <a:gd name="connsiteY0" fmla="*/ 876375 h 876375"/>
              <a:gd name="connsiteX1" fmla="*/ 262011 w 1155785"/>
              <a:gd name="connsiteY1" fmla="*/ 404618 h 876375"/>
              <a:gd name="connsiteX0" fmla="*/ 893774 w 893774"/>
              <a:gd name="connsiteY0" fmla="*/ 471757 h 471757"/>
              <a:gd name="connsiteX1" fmla="*/ 0 w 893774"/>
              <a:gd name="connsiteY1" fmla="*/ 0 h 471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93774" h="471757">
                <a:moveTo>
                  <a:pt x="893774" y="471757"/>
                </a:moveTo>
                <a:cubicBezTo>
                  <a:pt x="734600" y="390631"/>
                  <a:pt x="420796" y="234164"/>
                  <a:pt x="0" y="0"/>
                </a:cubicBezTo>
              </a:path>
            </a:pathLst>
          </a:custGeom>
          <a:noFill/>
          <a:ln w="19050">
            <a:solidFill>
              <a:srgbClr val="9E5ECE"/>
            </a:solidFill>
            <a:prstDash val="sysDash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Freeform: Shape 103">
            <a:extLst>
              <a:ext uri="{FF2B5EF4-FFF2-40B4-BE49-F238E27FC236}">
                <a16:creationId xmlns:a16="http://schemas.microsoft.com/office/drawing/2014/main" id="{1507A8D6-596C-4177-8686-BC00C3DA066C}"/>
              </a:ext>
            </a:extLst>
          </p:cNvPr>
          <p:cNvSpPr/>
          <p:nvPr/>
        </p:nvSpPr>
        <p:spPr>
          <a:xfrm>
            <a:off x="8460732" y="5482508"/>
            <a:ext cx="784770" cy="484554"/>
          </a:xfrm>
          <a:custGeom>
            <a:avLst/>
            <a:gdLst>
              <a:gd name="connsiteX0" fmla="*/ 2159236 w 2159236"/>
              <a:gd name="connsiteY0" fmla="*/ 0 h 2924175"/>
              <a:gd name="connsiteX1" fmla="*/ 482836 w 2159236"/>
              <a:gd name="connsiteY1" fmla="*/ 842962 h 2924175"/>
              <a:gd name="connsiteX2" fmla="*/ 6586 w 2159236"/>
              <a:gd name="connsiteY2" fmla="*/ 2114550 h 2924175"/>
              <a:gd name="connsiteX3" fmla="*/ 735248 w 2159236"/>
              <a:gd name="connsiteY3" fmla="*/ 2924175 h 2924175"/>
              <a:gd name="connsiteX0" fmla="*/ 2152650 w 2152650"/>
              <a:gd name="connsiteY0" fmla="*/ 0 h 2924175"/>
              <a:gd name="connsiteX1" fmla="*/ 0 w 2152650"/>
              <a:gd name="connsiteY1" fmla="*/ 2114550 h 2924175"/>
              <a:gd name="connsiteX2" fmla="*/ 728662 w 2152650"/>
              <a:gd name="connsiteY2" fmla="*/ 2924175 h 2924175"/>
              <a:gd name="connsiteX0" fmla="*/ 1423988 w 1423988"/>
              <a:gd name="connsiteY0" fmla="*/ 0 h 2924175"/>
              <a:gd name="connsiteX1" fmla="*/ 0 w 1423988"/>
              <a:gd name="connsiteY1" fmla="*/ 2924175 h 2924175"/>
              <a:gd name="connsiteX0" fmla="*/ 1661035 w 1661035"/>
              <a:gd name="connsiteY0" fmla="*/ 0 h 2924175"/>
              <a:gd name="connsiteX1" fmla="*/ 237047 w 1661035"/>
              <a:gd name="connsiteY1" fmla="*/ 2924175 h 2924175"/>
              <a:gd name="connsiteX0" fmla="*/ 1799115 w 1799115"/>
              <a:gd name="connsiteY0" fmla="*/ 0 h 2924175"/>
              <a:gd name="connsiteX1" fmla="*/ 375127 w 1799115"/>
              <a:gd name="connsiteY1" fmla="*/ 2924175 h 2924175"/>
              <a:gd name="connsiteX0" fmla="*/ 2705952 w 2705952"/>
              <a:gd name="connsiteY0" fmla="*/ 0 h 792575"/>
              <a:gd name="connsiteX1" fmla="*/ 232582 w 2705952"/>
              <a:gd name="connsiteY1" fmla="*/ 792575 h 792575"/>
              <a:gd name="connsiteX0" fmla="*/ 1342786 w 1342786"/>
              <a:gd name="connsiteY0" fmla="*/ 652339 h 722163"/>
              <a:gd name="connsiteX1" fmla="*/ 548428 w 1342786"/>
              <a:gd name="connsiteY1" fmla="*/ 358216 h 722163"/>
              <a:gd name="connsiteX0" fmla="*/ 1068418 w 1068418"/>
              <a:gd name="connsiteY0" fmla="*/ 732700 h 732700"/>
              <a:gd name="connsiteX1" fmla="*/ 274060 w 1068418"/>
              <a:gd name="connsiteY1" fmla="*/ 438577 h 732700"/>
              <a:gd name="connsiteX0" fmla="*/ 1155785 w 1155785"/>
              <a:gd name="connsiteY0" fmla="*/ 876375 h 876375"/>
              <a:gd name="connsiteX1" fmla="*/ 262011 w 1155785"/>
              <a:gd name="connsiteY1" fmla="*/ 404618 h 876375"/>
              <a:gd name="connsiteX0" fmla="*/ 893774 w 893774"/>
              <a:gd name="connsiteY0" fmla="*/ 471757 h 471757"/>
              <a:gd name="connsiteX1" fmla="*/ 0 w 893774"/>
              <a:gd name="connsiteY1" fmla="*/ 0 h 471757"/>
              <a:gd name="connsiteX0" fmla="*/ 15038 w 693569"/>
              <a:gd name="connsiteY0" fmla="*/ 597145 h 597145"/>
              <a:gd name="connsiteX1" fmla="*/ 601448 w 693569"/>
              <a:gd name="connsiteY1" fmla="*/ 0 h 597145"/>
              <a:gd name="connsiteX0" fmla="*/ 0 w 705663"/>
              <a:gd name="connsiteY0" fmla="*/ 597145 h 597145"/>
              <a:gd name="connsiteX1" fmla="*/ 586410 w 705663"/>
              <a:gd name="connsiteY1" fmla="*/ 0 h 597145"/>
              <a:gd name="connsiteX0" fmla="*/ 0 w 586410"/>
              <a:gd name="connsiteY0" fmla="*/ 597145 h 597145"/>
              <a:gd name="connsiteX1" fmla="*/ 586410 w 586410"/>
              <a:gd name="connsiteY1" fmla="*/ 0 h 597145"/>
              <a:gd name="connsiteX0" fmla="*/ 0 w 730010"/>
              <a:gd name="connsiteY0" fmla="*/ 471756 h 471756"/>
              <a:gd name="connsiteX1" fmla="*/ 730010 w 730010"/>
              <a:gd name="connsiteY1" fmla="*/ 0 h 471756"/>
              <a:gd name="connsiteX0" fmla="*/ 0 w 730010"/>
              <a:gd name="connsiteY0" fmla="*/ 471756 h 471756"/>
              <a:gd name="connsiteX1" fmla="*/ 730010 w 730010"/>
              <a:gd name="connsiteY1" fmla="*/ 0 h 471756"/>
              <a:gd name="connsiteX0" fmla="*/ 0 w 730010"/>
              <a:gd name="connsiteY0" fmla="*/ 471756 h 471756"/>
              <a:gd name="connsiteX1" fmla="*/ 730010 w 730010"/>
              <a:gd name="connsiteY1" fmla="*/ 0 h 471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30010" h="471756">
                <a:moveTo>
                  <a:pt x="0" y="471756"/>
                </a:moveTo>
                <a:cubicBezTo>
                  <a:pt x="271626" y="275691"/>
                  <a:pt x="410713" y="202817"/>
                  <a:pt x="730010" y="0"/>
                </a:cubicBezTo>
              </a:path>
            </a:pathLst>
          </a:custGeom>
          <a:noFill/>
          <a:ln w="19050">
            <a:solidFill>
              <a:srgbClr val="9E5ECE"/>
            </a:solidFill>
            <a:prstDash val="sysDash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E965842-7DA8-7F2E-7470-D37E8861EA81}"/>
                  </a:ext>
                </a:extLst>
              </p:cNvPr>
              <p:cNvSpPr txBox="1"/>
              <p:nvPr/>
            </p:nvSpPr>
            <p:spPr>
              <a:xfrm>
                <a:off x="6445813" y="1129357"/>
                <a:ext cx="1592370" cy="369332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accent2"/>
                    </a:solidFill>
                  </a:rPr>
                  <a:t>(a|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>
                    <a:solidFill>
                      <a:schemeClr val="accent2"/>
                    </a:solidFill>
                  </a:rPr>
                  <a:t>)(</a:t>
                </a:r>
                <a:r>
                  <a:rPr lang="en-US" dirty="0" err="1">
                    <a:solidFill>
                      <a:schemeClr val="accent2"/>
                    </a:solidFill>
                  </a:rPr>
                  <a:t>c|d|b</a:t>
                </a:r>
                <a:r>
                  <a:rPr lang="en-US" dirty="0">
                    <a:solidFill>
                      <a:schemeClr val="accent2"/>
                    </a:solidFill>
                  </a:rPr>
                  <a:t>)*</a:t>
                </a: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E965842-7DA8-7F2E-7470-D37E8861EA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5813" y="1129357"/>
                <a:ext cx="1592370" cy="369332"/>
              </a:xfrm>
              <a:prstGeom prst="rect">
                <a:avLst/>
              </a:prstGeom>
              <a:blipFill>
                <a:blip r:embed="rId9"/>
                <a:stretch>
                  <a:fillRect t="-8197" b="-2459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91330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5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5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 animBg="1"/>
      <p:bldP spid="103" grpId="0" animBg="1"/>
      <p:bldP spid="10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7DEB7BE6-3453-40DF-B19F-F7A0514334AE}"/>
              </a:ext>
            </a:extLst>
          </p:cNvPr>
          <p:cNvCxnSpPr>
            <a:cxnSpLocks/>
            <a:endCxn id="114" idx="2"/>
          </p:cNvCxnSpPr>
          <p:nvPr/>
        </p:nvCxnSpPr>
        <p:spPr>
          <a:xfrm flipH="1" flipV="1">
            <a:off x="8228168" y="4743253"/>
            <a:ext cx="1194660" cy="39098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6" name="Rectangle: Rounded Corners 105">
            <a:extLst>
              <a:ext uri="{FF2B5EF4-FFF2-40B4-BE49-F238E27FC236}">
                <a16:creationId xmlns:a16="http://schemas.microsoft.com/office/drawing/2014/main" id="{53CE8B84-754B-4828-937D-627717369FC6}"/>
              </a:ext>
            </a:extLst>
          </p:cNvPr>
          <p:cNvSpPr/>
          <p:nvPr/>
        </p:nvSpPr>
        <p:spPr>
          <a:xfrm>
            <a:off x="7996290" y="5033442"/>
            <a:ext cx="2671710" cy="1769864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9E5ECE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DA71AC91-1938-42DC-93EF-383FFF58ECBF}"/>
              </a:ext>
            </a:extLst>
          </p:cNvPr>
          <p:cNvSpPr/>
          <p:nvPr/>
        </p:nvSpPr>
        <p:spPr>
          <a:xfrm>
            <a:off x="5603632" y="3310379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82225231-CE55-4105-895D-9ED109814CEA}"/>
              </a:ext>
            </a:extLst>
          </p:cNvPr>
          <p:cNvSpPr txBox="1"/>
          <p:nvPr/>
        </p:nvSpPr>
        <p:spPr>
          <a:xfrm>
            <a:off x="7918628" y="3727590"/>
            <a:ext cx="619080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000" b="1" dirty="0"/>
              <a:t>|</a:t>
            </a:r>
          </a:p>
        </p:txBody>
      </p: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CDE773D1-036B-4DEA-94FB-96E5D37FDCF8}"/>
              </a:ext>
            </a:extLst>
          </p:cNvPr>
          <p:cNvCxnSpPr>
            <a:cxnSpLocks/>
            <a:stCxn id="114" idx="2"/>
          </p:cNvCxnSpPr>
          <p:nvPr/>
        </p:nvCxnSpPr>
        <p:spPr>
          <a:xfrm flipH="1">
            <a:off x="7189842" y="4743253"/>
            <a:ext cx="1038326" cy="34280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8" name="TextBox 117">
            <a:extLst>
              <a:ext uri="{FF2B5EF4-FFF2-40B4-BE49-F238E27FC236}">
                <a16:creationId xmlns:a16="http://schemas.microsoft.com/office/drawing/2014/main" id="{21FD29EC-80A5-4A49-B61C-93CE17CFF157}"/>
              </a:ext>
            </a:extLst>
          </p:cNvPr>
          <p:cNvSpPr txBox="1"/>
          <p:nvPr/>
        </p:nvSpPr>
        <p:spPr>
          <a:xfrm>
            <a:off x="9655337" y="4641369"/>
            <a:ext cx="563936" cy="36933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accent2"/>
                </a:solidFill>
              </a:rPr>
              <a:t>d|b</a:t>
            </a:r>
            <a:endParaRPr lang="en-US" dirty="0">
              <a:solidFill>
                <a:schemeClr val="accent2"/>
              </a:solidFill>
            </a:endParaRPr>
          </a:p>
        </p:txBody>
      </p: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BF974D93-258C-4FE8-8756-709BE55676FF}"/>
              </a:ext>
            </a:extLst>
          </p:cNvPr>
          <p:cNvCxnSpPr>
            <a:cxnSpLocks/>
            <a:stCxn id="128" idx="2"/>
            <a:endCxn id="140" idx="0"/>
          </p:cNvCxnSpPr>
          <p:nvPr/>
        </p:nvCxnSpPr>
        <p:spPr>
          <a:xfrm>
            <a:off x="6073141" y="1967217"/>
            <a:ext cx="1963452" cy="77973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8" name="TextBox 127">
            <a:extLst>
              <a:ext uri="{FF2B5EF4-FFF2-40B4-BE49-F238E27FC236}">
                <a16:creationId xmlns:a16="http://schemas.microsoft.com/office/drawing/2014/main" id="{09CF3B7D-BA3B-4F1E-83E3-F817458A29EF}"/>
              </a:ext>
            </a:extLst>
          </p:cNvPr>
          <p:cNvSpPr txBox="1"/>
          <p:nvPr/>
        </p:nvSpPr>
        <p:spPr>
          <a:xfrm>
            <a:off x="5441577" y="1413219"/>
            <a:ext cx="1263128" cy="553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000" b="1" dirty="0" err="1"/>
              <a:t>concat</a:t>
            </a:r>
            <a:endParaRPr lang="en-US" sz="30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D6A5637B-A22E-4BE0-94E1-61397327E0A5}"/>
                  </a:ext>
                </a:extLst>
              </p:cNvPr>
              <p:cNvSpPr txBox="1"/>
              <p:nvPr/>
            </p:nvSpPr>
            <p:spPr>
              <a:xfrm>
                <a:off x="3701601" y="2794138"/>
                <a:ext cx="619978" cy="36933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2"/>
                    </a:solidFill>
                  </a:rPr>
                  <a:t>a |</a:t>
                </a:r>
                <a:r>
                  <a:rPr lang="en-US" dirty="0">
                    <a:solidFill>
                      <a:schemeClr val="accent2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endParaRPr lang="en-US" dirty="0">
                  <a:solidFill>
                    <a:schemeClr val="accent2"/>
                  </a:solidFill>
                </a:endParaRPr>
              </a:p>
            </p:txBody>
          </p:sp>
        </mc:Choice>
        <mc:Fallback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D6A5637B-A22E-4BE0-94E1-61397327E0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1601" y="2794138"/>
                <a:ext cx="619978" cy="369332"/>
              </a:xfrm>
              <a:prstGeom prst="rect">
                <a:avLst/>
              </a:prstGeom>
              <a:blipFill>
                <a:blip r:embed="rId2"/>
                <a:stretch>
                  <a:fillRect l="-7843" t="-8197" b="-2459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0" name="TextBox 129">
            <a:extLst>
              <a:ext uri="{FF2B5EF4-FFF2-40B4-BE49-F238E27FC236}">
                <a16:creationId xmlns:a16="http://schemas.microsoft.com/office/drawing/2014/main" id="{9DFE19AF-A854-4384-AA53-20DBF9931200}"/>
              </a:ext>
            </a:extLst>
          </p:cNvPr>
          <p:cNvSpPr txBox="1"/>
          <p:nvPr/>
        </p:nvSpPr>
        <p:spPr>
          <a:xfrm>
            <a:off x="8356977" y="2617469"/>
            <a:ext cx="1153018" cy="36933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</a:rPr>
              <a:t>(</a:t>
            </a:r>
            <a:r>
              <a:rPr lang="en-US" dirty="0" err="1">
                <a:solidFill>
                  <a:schemeClr val="accent2"/>
                </a:solidFill>
              </a:rPr>
              <a:t>c|d|b</a:t>
            </a:r>
            <a:r>
              <a:rPr lang="en-US" dirty="0">
                <a:solidFill>
                  <a:schemeClr val="accent2"/>
                </a:solidFill>
              </a:rPr>
              <a:t>)*</a:t>
            </a:r>
          </a:p>
        </p:txBody>
      </p: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D357E224-6E43-4755-9846-F081182D9DB1}"/>
              </a:ext>
            </a:extLst>
          </p:cNvPr>
          <p:cNvCxnSpPr>
            <a:cxnSpLocks/>
          </p:cNvCxnSpPr>
          <p:nvPr/>
        </p:nvCxnSpPr>
        <p:spPr>
          <a:xfrm>
            <a:off x="8206266" y="3490440"/>
            <a:ext cx="0" cy="31575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9" name="TextBox 138">
            <a:extLst>
              <a:ext uri="{FF2B5EF4-FFF2-40B4-BE49-F238E27FC236}">
                <a16:creationId xmlns:a16="http://schemas.microsoft.com/office/drawing/2014/main" id="{205D0530-352F-4ED6-99C3-5C7E1D8C470D}"/>
              </a:ext>
            </a:extLst>
          </p:cNvPr>
          <p:cNvSpPr txBox="1"/>
          <p:nvPr/>
        </p:nvSpPr>
        <p:spPr>
          <a:xfrm>
            <a:off x="8329569" y="3738405"/>
            <a:ext cx="780332" cy="36933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accent2"/>
                </a:solidFill>
              </a:rPr>
              <a:t>c|d|b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F77FF9AF-ED46-4DFF-91C6-BCC707C0490C}"/>
              </a:ext>
            </a:extLst>
          </p:cNvPr>
          <p:cNvSpPr txBox="1"/>
          <p:nvPr/>
        </p:nvSpPr>
        <p:spPr>
          <a:xfrm>
            <a:off x="7878028" y="2746954"/>
            <a:ext cx="317131" cy="13234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8000" b="1" dirty="0"/>
              <a:t>*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353C5CA-91B1-4194-BA9E-F41B347FF869}"/>
              </a:ext>
            </a:extLst>
          </p:cNvPr>
          <p:cNvGrpSpPr/>
          <p:nvPr/>
        </p:nvGrpSpPr>
        <p:grpSpPr>
          <a:xfrm>
            <a:off x="6151355" y="4919128"/>
            <a:ext cx="1246945" cy="659803"/>
            <a:chOff x="4627354" y="4919127"/>
            <a:chExt cx="1246945" cy="659803"/>
          </a:xfrm>
        </p:grpSpPr>
        <p:sp>
          <p:nvSpPr>
            <p:cNvPr id="162" name="Oval 161">
              <a:extLst>
                <a:ext uri="{FF2B5EF4-FFF2-40B4-BE49-F238E27FC236}">
                  <a16:creationId xmlns:a16="http://schemas.microsoft.com/office/drawing/2014/main" id="{B39E711E-729F-488D-B5C9-42B22747A726}"/>
                </a:ext>
              </a:extLst>
            </p:cNvPr>
            <p:cNvSpPr/>
            <p:nvPr/>
          </p:nvSpPr>
          <p:spPr>
            <a:xfrm>
              <a:off x="4627354" y="5094376"/>
              <a:ext cx="492369" cy="48455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S</a:t>
              </a:r>
              <a:r>
                <a:rPr lang="en-US" baseline="-25000" dirty="0">
                  <a:solidFill>
                    <a:schemeClr val="tx1"/>
                  </a:solidFill>
                </a:rPr>
                <a:t>C</a:t>
              </a:r>
            </a:p>
          </p:txBody>
        </p:sp>
        <p:cxnSp>
          <p:nvCxnSpPr>
            <p:cNvPr id="163" name="Straight Arrow Connector 162">
              <a:extLst>
                <a:ext uri="{FF2B5EF4-FFF2-40B4-BE49-F238E27FC236}">
                  <a16:creationId xmlns:a16="http://schemas.microsoft.com/office/drawing/2014/main" id="{FD0E2C5F-88E3-4111-8452-FDCF6DA7150B}"/>
                </a:ext>
              </a:extLst>
            </p:cNvPr>
            <p:cNvCxnSpPr>
              <a:cxnSpLocks/>
              <a:stCxn id="162" idx="6"/>
              <a:endCxn id="166" idx="2"/>
            </p:cNvCxnSpPr>
            <p:nvPr/>
          </p:nvCxnSpPr>
          <p:spPr>
            <a:xfrm>
              <a:off x="5119723" y="5336653"/>
              <a:ext cx="26220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4" name="Group 163">
              <a:extLst>
                <a:ext uri="{FF2B5EF4-FFF2-40B4-BE49-F238E27FC236}">
                  <a16:creationId xmlns:a16="http://schemas.microsoft.com/office/drawing/2014/main" id="{142B0A8E-323C-421C-91F9-97313518CDEC}"/>
                </a:ext>
              </a:extLst>
            </p:cNvPr>
            <p:cNvGrpSpPr/>
            <p:nvPr/>
          </p:nvGrpSpPr>
          <p:grpSpPr>
            <a:xfrm>
              <a:off x="5381930" y="5094376"/>
              <a:ext cx="492369" cy="484554"/>
              <a:chOff x="2829621" y="5367419"/>
              <a:chExt cx="492369" cy="484554"/>
            </a:xfrm>
          </p:grpSpPr>
          <p:sp>
            <p:nvSpPr>
              <p:cNvPr id="166" name="Oval 165">
                <a:extLst>
                  <a:ext uri="{FF2B5EF4-FFF2-40B4-BE49-F238E27FC236}">
                    <a16:creationId xmlns:a16="http://schemas.microsoft.com/office/drawing/2014/main" id="{CB6984FC-7AD1-4A8A-A2A2-FB9F8B5B95B9}"/>
                  </a:ext>
                </a:extLst>
              </p:cNvPr>
              <p:cNvSpPr/>
              <p:nvPr/>
            </p:nvSpPr>
            <p:spPr>
              <a:xfrm>
                <a:off x="2829621" y="5367419"/>
                <a:ext cx="492369" cy="484554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cmpd="sng">
                <a:solidFill>
                  <a:schemeClr val="tx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A</a:t>
                </a:r>
                <a:endParaRPr lang="en-US" baseline="-25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7" name="Oval 166">
                <a:extLst>
                  <a:ext uri="{FF2B5EF4-FFF2-40B4-BE49-F238E27FC236}">
                    <a16:creationId xmlns:a16="http://schemas.microsoft.com/office/drawing/2014/main" id="{4AA42721-514A-4B00-8009-7FA3898D6149}"/>
                  </a:ext>
                </a:extLst>
              </p:cNvPr>
              <p:cNvSpPr/>
              <p:nvPr/>
            </p:nvSpPr>
            <p:spPr>
              <a:xfrm>
                <a:off x="2871677" y="5415612"/>
                <a:ext cx="403986" cy="38816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cmpd="sng">
                <a:solidFill>
                  <a:schemeClr val="tx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C</a:t>
                </a:r>
                <a:endParaRPr lang="en-US" baseline="-250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65" name="TextBox 164">
              <a:extLst>
                <a:ext uri="{FF2B5EF4-FFF2-40B4-BE49-F238E27FC236}">
                  <a16:creationId xmlns:a16="http://schemas.microsoft.com/office/drawing/2014/main" id="{FDE5971B-3658-445C-B56B-4F7FC7740CA0}"/>
                </a:ext>
              </a:extLst>
            </p:cNvPr>
            <p:cNvSpPr txBox="1"/>
            <p:nvPr/>
          </p:nvSpPr>
          <p:spPr>
            <a:xfrm>
              <a:off x="5096328" y="4919127"/>
              <a:ext cx="2808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c</a:t>
              </a:r>
            </a:p>
          </p:txBody>
        </p:sp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F3E10DA1-42DD-4E34-A345-684B6C6BE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7852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Thompson’s Construction Alg.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Build the </a:t>
            </a:r>
            <a:r>
              <a:rPr lang="en-US" sz="2000" dirty="0" err="1">
                <a:ln w="12700">
                  <a:noFill/>
                </a:ln>
                <a:latin typeface="Garamond" panose="02020404030301010803" pitchFamily="18" charset="0"/>
              </a:rPr>
              <a:t>RegEx</a:t>
            </a: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 Tree | Replace nodes bottom-up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146587-286A-45B6-9F88-0A45D74EC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10139" y="6484542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15</a:t>
            </a:fld>
            <a:endParaRPr lang="en-US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025EE52-4545-412A-B997-F85674C4E2F7}"/>
              </a:ext>
            </a:extLst>
          </p:cNvPr>
          <p:cNvSpPr/>
          <p:nvPr/>
        </p:nvSpPr>
        <p:spPr>
          <a:xfrm>
            <a:off x="5874772" y="744794"/>
            <a:ext cx="2721081" cy="350354"/>
          </a:xfrm>
          <a:prstGeom prst="roundRect">
            <a:avLst/>
          </a:prstGeom>
          <a:noFill/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D16E160-FEE2-4E53-ACE8-2DC8AAE12706}"/>
                  </a:ext>
                </a:extLst>
              </p:cNvPr>
              <p:cNvSpPr txBox="1"/>
              <p:nvPr/>
            </p:nvSpPr>
            <p:spPr>
              <a:xfrm>
                <a:off x="1546126" y="1228050"/>
                <a:ext cx="2371981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Alternation:</a:t>
                </a:r>
              </a:p>
              <a:p>
                <a:pPr marL="285750" indent="-285750">
                  <a:buFontTx/>
                  <a:buChar char="-"/>
                </a:pPr>
                <a:r>
                  <a:rPr lang="en-US" dirty="0"/>
                  <a:t>New start state with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-trans to old starts</a:t>
                </a:r>
              </a:p>
              <a:p>
                <a:pPr marL="285750" indent="-285750">
                  <a:buFontTx/>
                  <a:buChar char="-"/>
                </a:pPr>
                <a:r>
                  <a:rPr lang="en-US" dirty="0"/>
                  <a:t>New final state with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-trans from old finals</a:t>
                </a: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D16E160-FEE2-4E53-ACE8-2DC8AAE127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6126" y="1228050"/>
                <a:ext cx="2371981" cy="1754326"/>
              </a:xfrm>
              <a:prstGeom prst="rect">
                <a:avLst/>
              </a:prstGeom>
              <a:blipFill>
                <a:blip r:embed="rId3"/>
                <a:stretch>
                  <a:fillRect l="-2314" t="-1736" r="-3085" b="-4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Oval 71">
            <a:extLst>
              <a:ext uri="{FF2B5EF4-FFF2-40B4-BE49-F238E27FC236}">
                <a16:creationId xmlns:a16="http://schemas.microsoft.com/office/drawing/2014/main" id="{091C9EE9-ED34-4841-B9CC-C050BEF43F27}"/>
              </a:ext>
            </a:extLst>
          </p:cNvPr>
          <p:cNvSpPr/>
          <p:nvPr/>
        </p:nvSpPr>
        <p:spPr>
          <a:xfrm>
            <a:off x="4272030" y="2896221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  <a:r>
              <a:rPr lang="en-US" baseline="-25000" dirty="0">
                <a:solidFill>
                  <a:schemeClr val="tx1"/>
                </a:solidFill>
              </a:rPr>
              <a:t>A</a:t>
            </a:r>
          </a:p>
        </p:txBody>
      </p: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D1B8EE6D-F2D8-4676-AA0D-648ADBF1E0DD}"/>
              </a:ext>
            </a:extLst>
          </p:cNvPr>
          <p:cNvCxnSpPr>
            <a:cxnSpLocks/>
            <a:stCxn id="72" idx="6"/>
          </p:cNvCxnSpPr>
          <p:nvPr/>
        </p:nvCxnSpPr>
        <p:spPr>
          <a:xfrm>
            <a:off x="4764399" y="3138498"/>
            <a:ext cx="26220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>
            <a:extLst>
              <a:ext uri="{FF2B5EF4-FFF2-40B4-BE49-F238E27FC236}">
                <a16:creationId xmlns:a16="http://schemas.microsoft.com/office/drawing/2014/main" id="{DC4E0D3B-F23B-496D-ADD7-4A17B9799A2E}"/>
              </a:ext>
            </a:extLst>
          </p:cNvPr>
          <p:cNvSpPr txBox="1"/>
          <p:nvPr/>
        </p:nvSpPr>
        <p:spPr>
          <a:xfrm>
            <a:off x="4741003" y="2720972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a</a:t>
            </a:r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A03BA0B7-352A-413C-AF7F-A42802A8148B}"/>
              </a:ext>
            </a:extLst>
          </p:cNvPr>
          <p:cNvSpPr/>
          <p:nvPr/>
        </p:nvSpPr>
        <p:spPr>
          <a:xfrm>
            <a:off x="4272030" y="3803937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  <a:r>
              <a:rPr lang="en-US" baseline="-25000" dirty="0">
                <a:solidFill>
                  <a:schemeClr val="tx1"/>
                </a:solidFill>
              </a:rPr>
              <a:t>E</a:t>
            </a:r>
          </a:p>
        </p:txBody>
      </p: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A580E2DC-53CF-44DB-880C-78A99EB9B4CE}"/>
              </a:ext>
            </a:extLst>
          </p:cNvPr>
          <p:cNvCxnSpPr>
            <a:cxnSpLocks/>
            <a:stCxn id="79" idx="6"/>
          </p:cNvCxnSpPr>
          <p:nvPr/>
        </p:nvCxnSpPr>
        <p:spPr>
          <a:xfrm>
            <a:off x="4764399" y="4046214"/>
            <a:ext cx="26220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1F329536-93A2-404D-86DB-A9C83647AF4D}"/>
                  </a:ext>
                </a:extLst>
              </p:cNvPr>
              <p:cNvSpPr txBox="1"/>
              <p:nvPr/>
            </p:nvSpPr>
            <p:spPr>
              <a:xfrm>
                <a:off x="4741003" y="3628688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1F329536-93A2-404D-86DB-A9C83647AF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1003" y="3628688"/>
                <a:ext cx="350672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" name="Oval 84">
            <a:extLst>
              <a:ext uri="{FF2B5EF4-FFF2-40B4-BE49-F238E27FC236}">
                <a16:creationId xmlns:a16="http://schemas.microsoft.com/office/drawing/2014/main" id="{31E17593-45D3-4366-9479-26E819284D8F}"/>
              </a:ext>
            </a:extLst>
          </p:cNvPr>
          <p:cNvSpPr/>
          <p:nvPr/>
        </p:nvSpPr>
        <p:spPr>
          <a:xfrm>
            <a:off x="3633706" y="3343243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</a:p>
        </p:txBody>
      </p: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B9AF7869-7B83-4D43-8589-04B0E529214F}"/>
              </a:ext>
            </a:extLst>
          </p:cNvPr>
          <p:cNvCxnSpPr>
            <a:cxnSpLocks/>
            <a:endCxn id="72" idx="3"/>
          </p:cNvCxnSpPr>
          <p:nvPr/>
        </p:nvCxnSpPr>
        <p:spPr>
          <a:xfrm flipV="1">
            <a:off x="4113553" y="3309815"/>
            <a:ext cx="230583" cy="1594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3482BAB5-E70C-4C5D-8BDA-72DFF41C6074}"/>
                  </a:ext>
                </a:extLst>
              </p:cNvPr>
              <p:cNvSpPr txBox="1"/>
              <p:nvPr/>
            </p:nvSpPr>
            <p:spPr>
              <a:xfrm>
                <a:off x="3931288" y="3051837"/>
                <a:ext cx="3506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>
                  <a:defRPr i="1"/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3482BAB5-E70C-4C5D-8BDA-72DFF41C60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1288" y="3051837"/>
                <a:ext cx="350673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9AAE041E-84B9-477E-9182-B2EFE4252850}"/>
              </a:ext>
            </a:extLst>
          </p:cNvPr>
          <p:cNvCxnSpPr>
            <a:cxnSpLocks/>
            <a:endCxn id="79" idx="1"/>
          </p:cNvCxnSpPr>
          <p:nvPr/>
        </p:nvCxnSpPr>
        <p:spPr>
          <a:xfrm>
            <a:off x="4081687" y="3733684"/>
            <a:ext cx="262449" cy="1412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4E345770-4CC0-4F3F-A206-0488B2A07E20}"/>
                  </a:ext>
                </a:extLst>
              </p:cNvPr>
              <p:cNvSpPr txBox="1"/>
              <p:nvPr/>
            </p:nvSpPr>
            <p:spPr>
              <a:xfrm>
                <a:off x="3936204" y="3727804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4E345770-4CC0-4F3F-A206-0488B2A07E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6204" y="3727804"/>
                <a:ext cx="350672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0" name="Oval 89">
            <a:extLst>
              <a:ext uri="{FF2B5EF4-FFF2-40B4-BE49-F238E27FC236}">
                <a16:creationId xmlns:a16="http://schemas.microsoft.com/office/drawing/2014/main" id="{575FD3E5-352D-49ED-929A-8F05C8D36564}"/>
              </a:ext>
            </a:extLst>
          </p:cNvPr>
          <p:cNvSpPr/>
          <p:nvPr/>
        </p:nvSpPr>
        <p:spPr>
          <a:xfrm>
            <a:off x="5036486" y="2879014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010279BF-6FF7-468A-BF19-E1C492662A9F}"/>
              </a:ext>
            </a:extLst>
          </p:cNvPr>
          <p:cNvSpPr/>
          <p:nvPr/>
        </p:nvSpPr>
        <p:spPr>
          <a:xfrm>
            <a:off x="5019561" y="3783738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F5016FA5-CBDE-47F9-90FB-E228D31FFB62}"/>
              </a:ext>
            </a:extLst>
          </p:cNvPr>
          <p:cNvSpPr/>
          <p:nvPr/>
        </p:nvSpPr>
        <p:spPr>
          <a:xfrm>
            <a:off x="5645687" y="3358573"/>
            <a:ext cx="403986" cy="388167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</a:t>
            </a:r>
          </a:p>
        </p:txBody>
      </p: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F20EB9C0-39BD-4EEF-9BD5-9D2EC22AD6A0}"/>
              </a:ext>
            </a:extLst>
          </p:cNvPr>
          <p:cNvCxnSpPr>
            <a:cxnSpLocks/>
            <a:stCxn id="90" idx="5"/>
            <a:endCxn id="93" idx="1"/>
          </p:cNvCxnSpPr>
          <p:nvPr/>
        </p:nvCxnSpPr>
        <p:spPr>
          <a:xfrm>
            <a:off x="5456749" y="3292608"/>
            <a:ext cx="218989" cy="8873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7EA2EAFA-9F1E-42AC-A9E7-05614B87E5B9}"/>
              </a:ext>
            </a:extLst>
          </p:cNvPr>
          <p:cNvCxnSpPr>
            <a:cxnSpLocks/>
            <a:stCxn id="91" idx="6"/>
            <a:endCxn id="93" idx="3"/>
          </p:cNvCxnSpPr>
          <p:nvPr/>
        </p:nvCxnSpPr>
        <p:spPr>
          <a:xfrm flipV="1">
            <a:off x="5511929" y="3723973"/>
            <a:ext cx="163808" cy="30204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76E3C47C-6F1E-43EB-A4D6-C201D549815A}"/>
                  </a:ext>
                </a:extLst>
              </p:cNvPr>
              <p:cNvSpPr txBox="1"/>
              <p:nvPr/>
            </p:nvSpPr>
            <p:spPr>
              <a:xfrm>
                <a:off x="5527582" y="3781088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>
                  <a:defRPr i="1"/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76E3C47C-6F1E-43EB-A4D6-C201D54981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7582" y="3781088"/>
                <a:ext cx="350672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8B48EB4B-F7C7-4C08-A981-51D35D93938F}"/>
                  </a:ext>
                </a:extLst>
              </p:cNvPr>
              <p:cNvSpPr txBox="1"/>
              <p:nvPr/>
            </p:nvSpPr>
            <p:spPr>
              <a:xfrm>
                <a:off x="5458754" y="2967469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8B48EB4B-F7C7-4C08-A981-51D35D9393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8754" y="2967469"/>
                <a:ext cx="350672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6" name="Rectangle: Rounded Corners 95">
            <a:extLst>
              <a:ext uri="{FF2B5EF4-FFF2-40B4-BE49-F238E27FC236}">
                <a16:creationId xmlns:a16="http://schemas.microsoft.com/office/drawing/2014/main" id="{3F70E472-3B3A-4958-A1D3-25C260883C6C}"/>
              </a:ext>
            </a:extLst>
          </p:cNvPr>
          <p:cNvSpPr/>
          <p:nvPr/>
        </p:nvSpPr>
        <p:spPr>
          <a:xfrm>
            <a:off x="9627316" y="4672152"/>
            <a:ext cx="619979" cy="283158"/>
          </a:xfrm>
          <a:prstGeom prst="roundRect">
            <a:avLst/>
          </a:prstGeom>
          <a:noFill/>
          <a:ln>
            <a:solidFill>
              <a:srgbClr val="9E5E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A9BFA5F0-4264-4B79-BE83-13F0350B9BF8}"/>
              </a:ext>
            </a:extLst>
          </p:cNvPr>
          <p:cNvCxnSpPr>
            <a:cxnSpLocks/>
          </p:cNvCxnSpPr>
          <p:nvPr/>
        </p:nvCxnSpPr>
        <p:spPr>
          <a:xfrm flipH="1">
            <a:off x="4482353" y="1967217"/>
            <a:ext cx="1590788" cy="65944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63" name="Group 62">
            <a:extLst>
              <a:ext uri="{FF2B5EF4-FFF2-40B4-BE49-F238E27FC236}">
                <a16:creationId xmlns:a16="http://schemas.microsoft.com/office/drawing/2014/main" id="{1A7766A2-BF16-471E-9C3C-9F95FC986D93}"/>
              </a:ext>
            </a:extLst>
          </p:cNvPr>
          <p:cNvGrpSpPr/>
          <p:nvPr/>
        </p:nvGrpSpPr>
        <p:grpSpPr>
          <a:xfrm>
            <a:off x="8083058" y="5091575"/>
            <a:ext cx="2462295" cy="1567519"/>
            <a:chOff x="6483101" y="5006395"/>
            <a:chExt cx="2462295" cy="1567519"/>
          </a:xfrm>
        </p:grpSpPr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35FAD63B-66D9-4212-89AE-7A8A728AA658}"/>
                </a:ext>
              </a:extLst>
            </p:cNvPr>
            <p:cNvSpPr/>
            <p:nvPr/>
          </p:nvSpPr>
          <p:spPr>
            <a:xfrm>
              <a:off x="7121425" y="5181644"/>
              <a:ext cx="492369" cy="48455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S</a:t>
              </a:r>
              <a:r>
                <a:rPr lang="en-US" baseline="-25000" dirty="0">
                  <a:solidFill>
                    <a:schemeClr val="tx1"/>
                  </a:solidFill>
                </a:rPr>
                <a:t>D</a:t>
              </a:r>
            </a:p>
          </p:txBody>
        </p:sp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id="{C5650AC0-93B3-4F1F-A905-94041F721D16}"/>
                </a:ext>
              </a:extLst>
            </p:cNvPr>
            <p:cNvCxnSpPr>
              <a:cxnSpLocks/>
              <a:stCxn id="64" idx="6"/>
            </p:cNvCxnSpPr>
            <p:nvPr/>
          </p:nvCxnSpPr>
          <p:spPr>
            <a:xfrm>
              <a:off x="7613794" y="5423921"/>
              <a:ext cx="262207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1BDFBEF4-30FB-40BD-AAF7-EB45D09DD691}"/>
                </a:ext>
              </a:extLst>
            </p:cNvPr>
            <p:cNvSpPr txBox="1"/>
            <p:nvPr/>
          </p:nvSpPr>
          <p:spPr>
            <a:xfrm>
              <a:off x="7590399" y="5006395"/>
              <a:ext cx="3032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d</a:t>
              </a:r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15579634-819E-4A1F-9EB9-ED2B0F616282}"/>
                </a:ext>
              </a:extLst>
            </p:cNvPr>
            <p:cNvSpPr/>
            <p:nvPr/>
          </p:nvSpPr>
          <p:spPr>
            <a:xfrm>
              <a:off x="7121425" y="6089360"/>
              <a:ext cx="492369" cy="48455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S</a:t>
              </a:r>
              <a:r>
                <a:rPr lang="en-US" baseline="-25000" dirty="0">
                  <a:solidFill>
                    <a:schemeClr val="tx1"/>
                  </a:solidFill>
                </a:rPr>
                <a:t>B</a:t>
              </a:r>
            </a:p>
          </p:txBody>
        </p: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D07AACE9-9A78-497D-92DA-95842EDFE7DA}"/>
                </a:ext>
              </a:extLst>
            </p:cNvPr>
            <p:cNvCxnSpPr>
              <a:cxnSpLocks/>
              <a:stCxn id="67" idx="6"/>
            </p:cNvCxnSpPr>
            <p:nvPr/>
          </p:nvCxnSpPr>
          <p:spPr>
            <a:xfrm>
              <a:off x="7613794" y="6331637"/>
              <a:ext cx="262207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11EFE15C-DA72-417E-8B61-357907ECC57E}"/>
                </a:ext>
              </a:extLst>
            </p:cNvPr>
            <p:cNvSpPr txBox="1"/>
            <p:nvPr/>
          </p:nvSpPr>
          <p:spPr>
            <a:xfrm>
              <a:off x="7590399" y="5914111"/>
              <a:ext cx="3032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b</a:t>
              </a:r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62267EBA-4CF0-4941-BAD7-814FDC16C9BC}"/>
                </a:ext>
              </a:extLst>
            </p:cNvPr>
            <p:cNvSpPr/>
            <p:nvPr/>
          </p:nvSpPr>
          <p:spPr>
            <a:xfrm>
              <a:off x="6483101" y="5628666"/>
              <a:ext cx="492369" cy="48455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S</a:t>
              </a:r>
            </a:p>
          </p:txBody>
        </p: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3467BE55-2737-42C8-9D4E-6DD4821A04FF}"/>
                </a:ext>
              </a:extLst>
            </p:cNvPr>
            <p:cNvCxnSpPr>
              <a:cxnSpLocks/>
              <a:endCxn id="64" idx="3"/>
            </p:cNvCxnSpPr>
            <p:nvPr/>
          </p:nvCxnSpPr>
          <p:spPr>
            <a:xfrm flipV="1">
              <a:off x="6962948" y="5595237"/>
              <a:ext cx="230583" cy="15943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TextBox 73">
                  <a:extLst>
                    <a:ext uri="{FF2B5EF4-FFF2-40B4-BE49-F238E27FC236}">
                      <a16:creationId xmlns:a16="http://schemas.microsoft.com/office/drawing/2014/main" id="{B206E3DB-FDCE-43C6-ABCC-B009C430118B}"/>
                    </a:ext>
                  </a:extLst>
                </p:cNvPr>
                <p:cNvSpPr txBox="1"/>
                <p:nvPr/>
              </p:nvSpPr>
              <p:spPr>
                <a:xfrm>
                  <a:off x="6780683" y="5337260"/>
                  <a:ext cx="35067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en-US"/>
                  </a:defPPr>
                  <a:lvl1pPr>
                    <a:defRPr i="1"/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>
                            <a:latin typeface="Cambria Math" panose="02040503050406030204" pitchFamily="18" charset="0"/>
                          </a:rPr>
                          <m:t>𝜀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9" name="TextBox 108">
                  <a:extLst>
                    <a:ext uri="{FF2B5EF4-FFF2-40B4-BE49-F238E27FC236}">
                      <a16:creationId xmlns:a16="http://schemas.microsoft.com/office/drawing/2014/main" id="{71AB61F5-0A29-4B27-AF84-4DDE142C5C6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80683" y="5337260"/>
                  <a:ext cx="350673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3BD18486-E3C4-4612-BB55-F2552FBB5084}"/>
                </a:ext>
              </a:extLst>
            </p:cNvPr>
            <p:cNvCxnSpPr>
              <a:cxnSpLocks/>
              <a:endCxn id="67" idx="1"/>
            </p:cNvCxnSpPr>
            <p:nvPr/>
          </p:nvCxnSpPr>
          <p:spPr>
            <a:xfrm>
              <a:off x="6931082" y="6019107"/>
              <a:ext cx="262449" cy="14121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TextBox 75">
                  <a:extLst>
                    <a:ext uri="{FF2B5EF4-FFF2-40B4-BE49-F238E27FC236}">
                      <a16:creationId xmlns:a16="http://schemas.microsoft.com/office/drawing/2014/main" id="{D52588DB-D150-4EE2-B63E-2DF05CEE545C}"/>
                    </a:ext>
                  </a:extLst>
                </p:cNvPr>
                <p:cNvSpPr txBox="1"/>
                <p:nvPr/>
              </p:nvSpPr>
              <p:spPr>
                <a:xfrm>
                  <a:off x="6785600" y="6013227"/>
                  <a:ext cx="35067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en-US"/>
                  </a:defPPr>
                  <a:lvl1pPr>
                    <a:defRPr i="1"/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>
                            <a:latin typeface="Cambria Math" panose="02040503050406030204" pitchFamily="18" charset="0"/>
                          </a:rPr>
                          <m:t>𝜀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1" name="TextBox 110">
                  <a:extLst>
                    <a:ext uri="{FF2B5EF4-FFF2-40B4-BE49-F238E27FC236}">
                      <a16:creationId xmlns:a16="http://schemas.microsoft.com/office/drawing/2014/main" id="{A657664F-EFD4-4746-95F1-684A6D9C531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85600" y="6013227"/>
                  <a:ext cx="350672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6E36BA44-EF3C-42B3-BFC7-974450B30E47}"/>
                </a:ext>
              </a:extLst>
            </p:cNvPr>
            <p:cNvSpPr/>
            <p:nvPr/>
          </p:nvSpPr>
          <p:spPr>
            <a:xfrm>
              <a:off x="7885881" y="5164437"/>
              <a:ext cx="492369" cy="48455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D</a:t>
              </a:r>
              <a:endParaRPr lang="en-US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FD563D1A-D6F2-4AFE-9564-CC6129D1B31F}"/>
                </a:ext>
              </a:extLst>
            </p:cNvPr>
            <p:cNvSpPr/>
            <p:nvPr/>
          </p:nvSpPr>
          <p:spPr>
            <a:xfrm>
              <a:off x="7868956" y="6069161"/>
              <a:ext cx="492369" cy="48455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B</a:t>
              </a:r>
              <a:endParaRPr lang="en-US" baseline="-25000" dirty="0">
                <a:solidFill>
                  <a:schemeClr val="tx1"/>
                </a:solidFill>
              </a:endParaRPr>
            </a:p>
          </p:txBody>
        </p: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AF879F16-E68A-4A32-98F1-BBDE9E721642}"/>
                </a:ext>
              </a:extLst>
            </p:cNvPr>
            <p:cNvGrpSpPr/>
            <p:nvPr/>
          </p:nvGrpSpPr>
          <p:grpSpPr>
            <a:xfrm>
              <a:off x="8453027" y="5595802"/>
              <a:ext cx="492369" cy="484554"/>
              <a:chOff x="2829621" y="5367419"/>
              <a:chExt cx="492369" cy="484554"/>
            </a:xfrm>
          </p:grpSpPr>
          <p:sp>
            <p:nvSpPr>
              <p:cNvPr id="104" name="Oval 103">
                <a:extLst>
                  <a:ext uri="{FF2B5EF4-FFF2-40B4-BE49-F238E27FC236}">
                    <a16:creationId xmlns:a16="http://schemas.microsoft.com/office/drawing/2014/main" id="{CAB01F98-BC84-4F70-87D2-C59788F5736F}"/>
                  </a:ext>
                </a:extLst>
              </p:cNvPr>
              <p:cNvSpPr/>
              <p:nvPr/>
            </p:nvSpPr>
            <p:spPr>
              <a:xfrm>
                <a:off x="2829621" y="5367419"/>
                <a:ext cx="492369" cy="484554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A</a:t>
                </a:r>
              </a:p>
            </p:txBody>
          </p:sp>
          <p:sp>
            <p:nvSpPr>
              <p:cNvPr id="105" name="Oval 104">
                <a:extLst>
                  <a:ext uri="{FF2B5EF4-FFF2-40B4-BE49-F238E27FC236}">
                    <a16:creationId xmlns:a16="http://schemas.microsoft.com/office/drawing/2014/main" id="{EA37B710-7568-4F5F-ADE3-76F2E8EE70C0}"/>
                  </a:ext>
                </a:extLst>
              </p:cNvPr>
              <p:cNvSpPr/>
              <p:nvPr/>
            </p:nvSpPr>
            <p:spPr>
              <a:xfrm>
                <a:off x="2871677" y="5415612"/>
                <a:ext cx="403986" cy="38816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M</a:t>
                </a:r>
              </a:p>
            </p:txBody>
          </p:sp>
        </p:grpSp>
        <p:cxnSp>
          <p:nvCxnSpPr>
            <p:cNvPr id="92" name="Straight Arrow Connector 91">
              <a:extLst>
                <a:ext uri="{FF2B5EF4-FFF2-40B4-BE49-F238E27FC236}">
                  <a16:creationId xmlns:a16="http://schemas.microsoft.com/office/drawing/2014/main" id="{6F8F5786-7BD1-4964-8397-A056D1EEE432}"/>
                </a:ext>
              </a:extLst>
            </p:cNvPr>
            <p:cNvCxnSpPr>
              <a:cxnSpLocks/>
              <a:stCxn id="78" idx="5"/>
              <a:endCxn id="104" idx="1"/>
            </p:cNvCxnSpPr>
            <p:nvPr/>
          </p:nvCxnSpPr>
          <p:spPr>
            <a:xfrm>
              <a:off x="8306144" y="5578030"/>
              <a:ext cx="218989" cy="8873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Arrow Connector 98">
              <a:extLst>
                <a:ext uri="{FF2B5EF4-FFF2-40B4-BE49-F238E27FC236}">
                  <a16:creationId xmlns:a16="http://schemas.microsoft.com/office/drawing/2014/main" id="{8B7AC713-9083-4A84-A6C5-3C193EBF713E}"/>
                </a:ext>
              </a:extLst>
            </p:cNvPr>
            <p:cNvCxnSpPr>
              <a:cxnSpLocks/>
              <a:stCxn id="81" idx="6"/>
              <a:endCxn id="104" idx="3"/>
            </p:cNvCxnSpPr>
            <p:nvPr/>
          </p:nvCxnSpPr>
          <p:spPr>
            <a:xfrm flipV="1">
              <a:off x="8361325" y="6009395"/>
              <a:ext cx="163808" cy="30204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0" name="TextBox 99">
                  <a:extLst>
                    <a:ext uri="{FF2B5EF4-FFF2-40B4-BE49-F238E27FC236}">
                      <a16:creationId xmlns:a16="http://schemas.microsoft.com/office/drawing/2014/main" id="{77FEF28F-DC84-496F-AFFC-4DF035845422}"/>
                    </a:ext>
                  </a:extLst>
                </p:cNvPr>
                <p:cNvSpPr txBox="1"/>
                <p:nvPr/>
              </p:nvSpPr>
              <p:spPr>
                <a:xfrm>
                  <a:off x="8376978" y="6066511"/>
                  <a:ext cx="35067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en-US"/>
                  </a:defPPr>
                  <a:lvl1pPr>
                    <a:defRPr i="1"/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>
                            <a:latin typeface="Cambria Math" panose="02040503050406030204" pitchFamily="18" charset="0"/>
                          </a:rPr>
                          <m:t>𝜀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6" name="TextBox 125">
                  <a:extLst>
                    <a:ext uri="{FF2B5EF4-FFF2-40B4-BE49-F238E27FC236}">
                      <a16:creationId xmlns:a16="http://schemas.microsoft.com/office/drawing/2014/main" id="{CCCA2A6A-5445-48A0-8C7F-AF314CC8029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76978" y="6066511"/>
                  <a:ext cx="350672" cy="36933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" name="TextBox 102">
                  <a:extLst>
                    <a:ext uri="{FF2B5EF4-FFF2-40B4-BE49-F238E27FC236}">
                      <a16:creationId xmlns:a16="http://schemas.microsoft.com/office/drawing/2014/main" id="{B7DA6CA0-B9F7-4C18-9DA2-4AA3B28EEAE4}"/>
                    </a:ext>
                  </a:extLst>
                </p:cNvPr>
                <p:cNvSpPr txBox="1"/>
                <p:nvPr/>
              </p:nvSpPr>
              <p:spPr>
                <a:xfrm>
                  <a:off x="8308150" y="5252892"/>
                  <a:ext cx="35067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en-US"/>
                  </a:defPPr>
                  <a:lvl1pPr>
                    <a:defRPr i="1"/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>
                            <a:latin typeface="Cambria Math" panose="02040503050406030204" pitchFamily="18" charset="0"/>
                          </a:rPr>
                          <m:t>𝜀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7" name="TextBox 126">
                  <a:extLst>
                    <a:ext uri="{FF2B5EF4-FFF2-40B4-BE49-F238E27FC236}">
                      <a16:creationId xmlns:a16="http://schemas.microsoft.com/office/drawing/2014/main" id="{22036CCF-F1C3-429A-ABE4-252F0C55522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08150" y="5252892"/>
                  <a:ext cx="350672" cy="36933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E04A9AD-A1E8-058B-4B89-ECE5079EF3E4}"/>
                  </a:ext>
                </a:extLst>
              </p:cNvPr>
              <p:cNvSpPr txBox="1"/>
              <p:nvPr/>
            </p:nvSpPr>
            <p:spPr>
              <a:xfrm>
                <a:off x="6445813" y="1129357"/>
                <a:ext cx="1592370" cy="369332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accent2"/>
                    </a:solidFill>
                  </a:rPr>
                  <a:t>(a|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>
                    <a:solidFill>
                      <a:schemeClr val="accent2"/>
                    </a:solidFill>
                  </a:rPr>
                  <a:t>)(</a:t>
                </a:r>
                <a:r>
                  <a:rPr lang="en-US" dirty="0" err="1">
                    <a:solidFill>
                      <a:schemeClr val="accent2"/>
                    </a:solidFill>
                  </a:rPr>
                  <a:t>c|d|b</a:t>
                </a:r>
                <a:r>
                  <a:rPr lang="en-US" dirty="0">
                    <a:solidFill>
                      <a:schemeClr val="accent2"/>
                    </a:solidFill>
                  </a:rPr>
                  <a:t>)*</a:t>
                </a: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E04A9AD-A1E8-058B-4B89-ECE5079EF3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5813" y="1129357"/>
                <a:ext cx="1592370" cy="369332"/>
              </a:xfrm>
              <a:prstGeom prst="rect">
                <a:avLst/>
              </a:prstGeom>
              <a:blipFill>
                <a:blip r:embed="rId13"/>
                <a:stretch>
                  <a:fillRect t="-8197" b="-2459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90998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Rectangle: Rounded Corners 152">
            <a:extLst>
              <a:ext uri="{FF2B5EF4-FFF2-40B4-BE49-F238E27FC236}">
                <a16:creationId xmlns:a16="http://schemas.microsoft.com/office/drawing/2014/main" id="{ACC6AF28-7D30-42CD-BBE0-4A95067923DE}"/>
              </a:ext>
            </a:extLst>
          </p:cNvPr>
          <p:cNvSpPr/>
          <p:nvPr/>
        </p:nvSpPr>
        <p:spPr>
          <a:xfrm>
            <a:off x="1631833" y="4463741"/>
            <a:ext cx="4110299" cy="2250831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9E5ECE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7DEB7BE6-3453-40DF-B19F-F7A0514334AE}"/>
              </a:ext>
            </a:extLst>
          </p:cNvPr>
          <p:cNvCxnSpPr>
            <a:cxnSpLocks/>
            <a:endCxn id="114" idx="2"/>
          </p:cNvCxnSpPr>
          <p:nvPr/>
        </p:nvCxnSpPr>
        <p:spPr>
          <a:xfrm flipH="1" flipV="1">
            <a:off x="8228168" y="4743253"/>
            <a:ext cx="1194660" cy="39098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6" name="Rectangle: Rounded Corners 105">
            <a:extLst>
              <a:ext uri="{FF2B5EF4-FFF2-40B4-BE49-F238E27FC236}">
                <a16:creationId xmlns:a16="http://schemas.microsoft.com/office/drawing/2014/main" id="{53CE8B84-754B-4828-937D-627717369FC6}"/>
              </a:ext>
            </a:extLst>
          </p:cNvPr>
          <p:cNvSpPr/>
          <p:nvPr/>
        </p:nvSpPr>
        <p:spPr>
          <a:xfrm>
            <a:off x="7996290" y="5033442"/>
            <a:ext cx="2671710" cy="1769864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9E5ECE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DA71AC91-1938-42DC-93EF-383FFF58ECBF}"/>
              </a:ext>
            </a:extLst>
          </p:cNvPr>
          <p:cNvSpPr/>
          <p:nvPr/>
        </p:nvSpPr>
        <p:spPr>
          <a:xfrm>
            <a:off x="5603632" y="3310379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82225231-CE55-4105-895D-9ED109814CEA}"/>
              </a:ext>
            </a:extLst>
          </p:cNvPr>
          <p:cNvSpPr txBox="1"/>
          <p:nvPr/>
        </p:nvSpPr>
        <p:spPr>
          <a:xfrm>
            <a:off x="7918628" y="3727590"/>
            <a:ext cx="619080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000" b="1" dirty="0"/>
              <a:t>|</a:t>
            </a:r>
          </a:p>
        </p:txBody>
      </p: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CDE773D1-036B-4DEA-94FB-96E5D37FDCF8}"/>
              </a:ext>
            </a:extLst>
          </p:cNvPr>
          <p:cNvCxnSpPr>
            <a:cxnSpLocks/>
            <a:stCxn id="114" idx="2"/>
          </p:cNvCxnSpPr>
          <p:nvPr/>
        </p:nvCxnSpPr>
        <p:spPr>
          <a:xfrm flipH="1">
            <a:off x="7189842" y="4743253"/>
            <a:ext cx="1038326" cy="34280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8" name="TextBox 117">
            <a:extLst>
              <a:ext uri="{FF2B5EF4-FFF2-40B4-BE49-F238E27FC236}">
                <a16:creationId xmlns:a16="http://schemas.microsoft.com/office/drawing/2014/main" id="{21FD29EC-80A5-4A49-B61C-93CE17CFF157}"/>
              </a:ext>
            </a:extLst>
          </p:cNvPr>
          <p:cNvSpPr txBox="1"/>
          <p:nvPr/>
        </p:nvSpPr>
        <p:spPr>
          <a:xfrm>
            <a:off x="9655337" y="4641369"/>
            <a:ext cx="563936" cy="36933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accent2"/>
                </a:solidFill>
              </a:rPr>
              <a:t>d|b</a:t>
            </a:r>
            <a:endParaRPr lang="en-US" dirty="0">
              <a:solidFill>
                <a:schemeClr val="accent2"/>
              </a:solidFill>
            </a:endParaRPr>
          </a:p>
        </p:txBody>
      </p: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BF974D93-258C-4FE8-8756-709BE55676FF}"/>
              </a:ext>
            </a:extLst>
          </p:cNvPr>
          <p:cNvCxnSpPr>
            <a:cxnSpLocks/>
            <a:stCxn id="128" idx="2"/>
            <a:endCxn id="140" idx="0"/>
          </p:cNvCxnSpPr>
          <p:nvPr/>
        </p:nvCxnSpPr>
        <p:spPr>
          <a:xfrm>
            <a:off x="6073141" y="1967217"/>
            <a:ext cx="1963452" cy="77973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8" name="TextBox 127">
            <a:extLst>
              <a:ext uri="{FF2B5EF4-FFF2-40B4-BE49-F238E27FC236}">
                <a16:creationId xmlns:a16="http://schemas.microsoft.com/office/drawing/2014/main" id="{09CF3B7D-BA3B-4F1E-83E3-F817458A29EF}"/>
              </a:ext>
            </a:extLst>
          </p:cNvPr>
          <p:cNvSpPr txBox="1"/>
          <p:nvPr/>
        </p:nvSpPr>
        <p:spPr>
          <a:xfrm>
            <a:off x="5441577" y="1413219"/>
            <a:ext cx="1263128" cy="553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000" b="1" dirty="0" err="1"/>
              <a:t>concat</a:t>
            </a:r>
            <a:endParaRPr lang="en-US" sz="30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D6A5637B-A22E-4BE0-94E1-61397327E0A5}"/>
                  </a:ext>
                </a:extLst>
              </p:cNvPr>
              <p:cNvSpPr txBox="1"/>
              <p:nvPr/>
            </p:nvSpPr>
            <p:spPr>
              <a:xfrm>
                <a:off x="3701601" y="2794138"/>
                <a:ext cx="619978" cy="36933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2"/>
                    </a:solidFill>
                  </a:rPr>
                  <a:t>a |</a:t>
                </a:r>
                <a:r>
                  <a:rPr lang="en-US" dirty="0">
                    <a:solidFill>
                      <a:schemeClr val="accent2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endParaRPr lang="en-US" dirty="0">
                  <a:solidFill>
                    <a:schemeClr val="accent2"/>
                  </a:solidFill>
                </a:endParaRPr>
              </a:p>
            </p:txBody>
          </p:sp>
        </mc:Choice>
        <mc:Fallback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D6A5637B-A22E-4BE0-94E1-61397327E0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1601" y="2794138"/>
                <a:ext cx="619978" cy="369332"/>
              </a:xfrm>
              <a:prstGeom prst="rect">
                <a:avLst/>
              </a:prstGeom>
              <a:blipFill>
                <a:blip r:embed="rId2"/>
                <a:stretch>
                  <a:fillRect l="-7843" t="-8197" b="-2459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0" name="TextBox 129">
            <a:extLst>
              <a:ext uri="{FF2B5EF4-FFF2-40B4-BE49-F238E27FC236}">
                <a16:creationId xmlns:a16="http://schemas.microsoft.com/office/drawing/2014/main" id="{9DFE19AF-A854-4384-AA53-20DBF9931200}"/>
              </a:ext>
            </a:extLst>
          </p:cNvPr>
          <p:cNvSpPr txBox="1"/>
          <p:nvPr/>
        </p:nvSpPr>
        <p:spPr>
          <a:xfrm>
            <a:off x="8356977" y="2617469"/>
            <a:ext cx="1153018" cy="36933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</a:rPr>
              <a:t>(</a:t>
            </a:r>
            <a:r>
              <a:rPr lang="en-US" dirty="0" err="1">
                <a:solidFill>
                  <a:schemeClr val="accent2"/>
                </a:solidFill>
              </a:rPr>
              <a:t>c|d|b</a:t>
            </a:r>
            <a:r>
              <a:rPr lang="en-US" dirty="0">
                <a:solidFill>
                  <a:schemeClr val="accent2"/>
                </a:solidFill>
              </a:rPr>
              <a:t>)*</a:t>
            </a:r>
          </a:p>
        </p:txBody>
      </p: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D357E224-6E43-4755-9846-F081182D9DB1}"/>
              </a:ext>
            </a:extLst>
          </p:cNvPr>
          <p:cNvCxnSpPr>
            <a:cxnSpLocks/>
          </p:cNvCxnSpPr>
          <p:nvPr/>
        </p:nvCxnSpPr>
        <p:spPr>
          <a:xfrm>
            <a:off x="8206266" y="3490440"/>
            <a:ext cx="0" cy="31575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9" name="TextBox 138">
            <a:extLst>
              <a:ext uri="{FF2B5EF4-FFF2-40B4-BE49-F238E27FC236}">
                <a16:creationId xmlns:a16="http://schemas.microsoft.com/office/drawing/2014/main" id="{205D0530-352F-4ED6-99C3-5C7E1D8C470D}"/>
              </a:ext>
            </a:extLst>
          </p:cNvPr>
          <p:cNvSpPr txBox="1"/>
          <p:nvPr/>
        </p:nvSpPr>
        <p:spPr>
          <a:xfrm>
            <a:off x="8329569" y="3738405"/>
            <a:ext cx="780332" cy="36933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accent2"/>
                </a:solidFill>
              </a:rPr>
              <a:t>c|d|b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F77FF9AF-ED46-4DFF-91C6-BCC707C0490C}"/>
              </a:ext>
            </a:extLst>
          </p:cNvPr>
          <p:cNvSpPr txBox="1"/>
          <p:nvPr/>
        </p:nvSpPr>
        <p:spPr>
          <a:xfrm>
            <a:off x="7878028" y="2746954"/>
            <a:ext cx="317131" cy="13234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8000" b="1" dirty="0"/>
              <a:t>*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353C5CA-91B1-4194-BA9E-F41B347FF869}"/>
              </a:ext>
            </a:extLst>
          </p:cNvPr>
          <p:cNvGrpSpPr/>
          <p:nvPr/>
        </p:nvGrpSpPr>
        <p:grpSpPr>
          <a:xfrm>
            <a:off x="6151355" y="4919128"/>
            <a:ext cx="1246945" cy="659803"/>
            <a:chOff x="4627354" y="4919127"/>
            <a:chExt cx="1246945" cy="659803"/>
          </a:xfrm>
        </p:grpSpPr>
        <p:sp>
          <p:nvSpPr>
            <p:cNvPr id="162" name="Oval 161">
              <a:extLst>
                <a:ext uri="{FF2B5EF4-FFF2-40B4-BE49-F238E27FC236}">
                  <a16:creationId xmlns:a16="http://schemas.microsoft.com/office/drawing/2014/main" id="{B39E711E-729F-488D-B5C9-42B22747A726}"/>
                </a:ext>
              </a:extLst>
            </p:cNvPr>
            <p:cNvSpPr/>
            <p:nvPr/>
          </p:nvSpPr>
          <p:spPr>
            <a:xfrm>
              <a:off x="4627354" y="5094376"/>
              <a:ext cx="492369" cy="48455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S</a:t>
              </a:r>
              <a:r>
                <a:rPr lang="en-US" baseline="-25000" dirty="0">
                  <a:solidFill>
                    <a:schemeClr val="tx1"/>
                  </a:solidFill>
                </a:rPr>
                <a:t>C</a:t>
              </a:r>
            </a:p>
          </p:txBody>
        </p:sp>
        <p:cxnSp>
          <p:nvCxnSpPr>
            <p:cNvPr id="163" name="Straight Arrow Connector 162">
              <a:extLst>
                <a:ext uri="{FF2B5EF4-FFF2-40B4-BE49-F238E27FC236}">
                  <a16:creationId xmlns:a16="http://schemas.microsoft.com/office/drawing/2014/main" id="{FD0E2C5F-88E3-4111-8452-FDCF6DA7150B}"/>
                </a:ext>
              </a:extLst>
            </p:cNvPr>
            <p:cNvCxnSpPr>
              <a:cxnSpLocks/>
              <a:stCxn id="162" idx="6"/>
              <a:endCxn id="166" idx="2"/>
            </p:cNvCxnSpPr>
            <p:nvPr/>
          </p:nvCxnSpPr>
          <p:spPr>
            <a:xfrm>
              <a:off x="5119723" y="5336653"/>
              <a:ext cx="26220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4" name="Group 163">
              <a:extLst>
                <a:ext uri="{FF2B5EF4-FFF2-40B4-BE49-F238E27FC236}">
                  <a16:creationId xmlns:a16="http://schemas.microsoft.com/office/drawing/2014/main" id="{142B0A8E-323C-421C-91F9-97313518CDEC}"/>
                </a:ext>
              </a:extLst>
            </p:cNvPr>
            <p:cNvGrpSpPr/>
            <p:nvPr/>
          </p:nvGrpSpPr>
          <p:grpSpPr>
            <a:xfrm>
              <a:off x="5381930" y="5094376"/>
              <a:ext cx="492369" cy="484554"/>
              <a:chOff x="2829621" y="5367419"/>
              <a:chExt cx="492369" cy="484554"/>
            </a:xfrm>
          </p:grpSpPr>
          <p:sp>
            <p:nvSpPr>
              <p:cNvPr id="166" name="Oval 165">
                <a:extLst>
                  <a:ext uri="{FF2B5EF4-FFF2-40B4-BE49-F238E27FC236}">
                    <a16:creationId xmlns:a16="http://schemas.microsoft.com/office/drawing/2014/main" id="{CB6984FC-7AD1-4A8A-A2A2-FB9F8B5B95B9}"/>
                  </a:ext>
                </a:extLst>
              </p:cNvPr>
              <p:cNvSpPr/>
              <p:nvPr/>
            </p:nvSpPr>
            <p:spPr>
              <a:xfrm>
                <a:off x="2829621" y="5367419"/>
                <a:ext cx="492369" cy="484554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cmpd="sng">
                <a:solidFill>
                  <a:schemeClr val="tx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A</a:t>
                </a:r>
                <a:endParaRPr lang="en-US" baseline="-25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7" name="Oval 166">
                <a:extLst>
                  <a:ext uri="{FF2B5EF4-FFF2-40B4-BE49-F238E27FC236}">
                    <a16:creationId xmlns:a16="http://schemas.microsoft.com/office/drawing/2014/main" id="{4AA42721-514A-4B00-8009-7FA3898D6149}"/>
                  </a:ext>
                </a:extLst>
              </p:cNvPr>
              <p:cNvSpPr/>
              <p:nvPr/>
            </p:nvSpPr>
            <p:spPr>
              <a:xfrm>
                <a:off x="2871677" y="5415612"/>
                <a:ext cx="403986" cy="38816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cmpd="sng">
                <a:solidFill>
                  <a:schemeClr val="tx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C</a:t>
                </a:r>
                <a:endParaRPr lang="en-US" baseline="-250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65" name="TextBox 164">
              <a:extLst>
                <a:ext uri="{FF2B5EF4-FFF2-40B4-BE49-F238E27FC236}">
                  <a16:creationId xmlns:a16="http://schemas.microsoft.com/office/drawing/2014/main" id="{FDE5971B-3658-445C-B56B-4F7FC7740CA0}"/>
                </a:ext>
              </a:extLst>
            </p:cNvPr>
            <p:cNvSpPr txBox="1"/>
            <p:nvPr/>
          </p:nvSpPr>
          <p:spPr>
            <a:xfrm>
              <a:off x="5096328" y="4919127"/>
              <a:ext cx="2808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c</a:t>
              </a:r>
            </a:p>
          </p:txBody>
        </p:sp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F3E10DA1-42DD-4E34-A345-684B6C6BE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7852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Thompson’s Construction Alg.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Build the </a:t>
            </a:r>
            <a:r>
              <a:rPr lang="en-US" sz="2000" dirty="0" err="1">
                <a:ln w="12700">
                  <a:noFill/>
                </a:ln>
                <a:latin typeface="Garamond" panose="02020404030301010803" pitchFamily="18" charset="0"/>
              </a:rPr>
              <a:t>RegEx</a:t>
            </a: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 Tree | Replace nodes bottom-up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146587-286A-45B6-9F88-0A45D74EC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10139" y="6484542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16</a:t>
            </a:fld>
            <a:endParaRPr lang="en-US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025EE52-4545-412A-B997-F85674C4E2F7}"/>
              </a:ext>
            </a:extLst>
          </p:cNvPr>
          <p:cNvSpPr/>
          <p:nvPr/>
        </p:nvSpPr>
        <p:spPr>
          <a:xfrm>
            <a:off x="5874772" y="744794"/>
            <a:ext cx="2721081" cy="350354"/>
          </a:xfrm>
          <a:prstGeom prst="roundRect">
            <a:avLst/>
          </a:prstGeom>
          <a:noFill/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D16E160-FEE2-4E53-ACE8-2DC8AAE12706}"/>
                  </a:ext>
                </a:extLst>
              </p:cNvPr>
              <p:cNvSpPr txBox="1"/>
              <p:nvPr/>
            </p:nvSpPr>
            <p:spPr>
              <a:xfrm>
                <a:off x="1546126" y="1228050"/>
                <a:ext cx="2371981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Alternation:</a:t>
                </a:r>
              </a:p>
              <a:p>
                <a:pPr marL="285750" indent="-285750">
                  <a:buFontTx/>
                  <a:buChar char="-"/>
                </a:pPr>
                <a:r>
                  <a:rPr lang="en-US" dirty="0"/>
                  <a:t>New start state with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-trans to old starts</a:t>
                </a:r>
              </a:p>
              <a:p>
                <a:pPr marL="285750" indent="-285750">
                  <a:buFontTx/>
                  <a:buChar char="-"/>
                </a:pPr>
                <a:r>
                  <a:rPr lang="en-US" dirty="0"/>
                  <a:t>New final state with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-trans from old finals</a:t>
                </a: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D16E160-FEE2-4E53-ACE8-2DC8AAE127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6126" y="1228050"/>
                <a:ext cx="2371981" cy="1754326"/>
              </a:xfrm>
              <a:prstGeom prst="rect">
                <a:avLst/>
              </a:prstGeom>
              <a:blipFill>
                <a:blip r:embed="rId3"/>
                <a:stretch>
                  <a:fillRect l="-2314" t="-1736" r="-3085" b="-4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Oval 71">
            <a:extLst>
              <a:ext uri="{FF2B5EF4-FFF2-40B4-BE49-F238E27FC236}">
                <a16:creationId xmlns:a16="http://schemas.microsoft.com/office/drawing/2014/main" id="{091C9EE9-ED34-4841-B9CC-C050BEF43F27}"/>
              </a:ext>
            </a:extLst>
          </p:cNvPr>
          <p:cNvSpPr/>
          <p:nvPr/>
        </p:nvSpPr>
        <p:spPr>
          <a:xfrm>
            <a:off x="4272030" y="2896221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  <a:r>
              <a:rPr lang="en-US" baseline="-25000" dirty="0">
                <a:solidFill>
                  <a:schemeClr val="tx1"/>
                </a:solidFill>
              </a:rPr>
              <a:t>A</a:t>
            </a:r>
          </a:p>
        </p:txBody>
      </p: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D1B8EE6D-F2D8-4676-AA0D-648ADBF1E0DD}"/>
              </a:ext>
            </a:extLst>
          </p:cNvPr>
          <p:cNvCxnSpPr>
            <a:cxnSpLocks/>
            <a:stCxn id="72" idx="6"/>
          </p:cNvCxnSpPr>
          <p:nvPr/>
        </p:nvCxnSpPr>
        <p:spPr>
          <a:xfrm>
            <a:off x="4764399" y="3138498"/>
            <a:ext cx="26220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>
            <a:extLst>
              <a:ext uri="{FF2B5EF4-FFF2-40B4-BE49-F238E27FC236}">
                <a16:creationId xmlns:a16="http://schemas.microsoft.com/office/drawing/2014/main" id="{DC4E0D3B-F23B-496D-ADD7-4A17B9799A2E}"/>
              </a:ext>
            </a:extLst>
          </p:cNvPr>
          <p:cNvSpPr txBox="1"/>
          <p:nvPr/>
        </p:nvSpPr>
        <p:spPr>
          <a:xfrm>
            <a:off x="4741003" y="2720972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a</a:t>
            </a:r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A03BA0B7-352A-413C-AF7F-A42802A8148B}"/>
              </a:ext>
            </a:extLst>
          </p:cNvPr>
          <p:cNvSpPr/>
          <p:nvPr/>
        </p:nvSpPr>
        <p:spPr>
          <a:xfrm>
            <a:off x="4272030" y="3803937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  <a:r>
              <a:rPr lang="en-US" baseline="-25000" dirty="0">
                <a:solidFill>
                  <a:schemeClr val="tx1"/>
                </a:solidFill>
              </a:rPr>
              <a:t>E</a:t>
            </a:r>
          </a:p>
        </p:txBody>
      </p: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A580E2DC-53CF-44DB-880C-78A99EB9B4CE}"/>
              </a:ext>
            </a:extLst>
          </p:cNvPr>
          <p:cNvCxnSpPr>
            <a:cxnSpLocks/>
            <a:stCxn id="79" idx="6"/>
          </p:cNvCxnSpPr>
          <p:nvPr/>
        </p:nvCxnSpPr>
        <p:spPr>
          <a:xfrm>
            <a:off x="4764399" y="4046214"/>
            <a:ext cx="26220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1F329536-93A2-404D-86DB-A9C83647AF4D}"/>
                  </a:ext>
                </a:extLst>
              </p:cNvPr>
              <p:cNvSpPr txBox="1"/>
              <p:nvPr/>
            </p:nvSpPr>
            <p:spPr>
              <a:xfrm>
                <a:off x="4741003" y="3628688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1F329536-93A2-404D-86DB-A9C83647AF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1003" y="3628688"/>
                <a:ext cx="350672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" name="Oval 84">
            <a:extLst>
              <a:ext uri="{FF2B5EF4-FFF2-40B4-BE49-F238E27FC236}">
                <a16:creationId xmlns:a16="http://schemas.microsoft.com/office/drawing/2014/main" id="{31E17593-45D3-4366-9479-26E819284D8F}"/>
              </a:ext>
            </a:extLst>
          </p:cNvPr>
          <p:cNvSpPr/>
          <p:nvPr/>
        </p:nvSpPr>
        <p:spPr>
          <a:xfrm>
            <a:off x="3633706" y="3343243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</a:p>
        </p:txBody>
      </p: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B9AF7869-7B83-4D43-8589-04B0E529214F}"/>
              </a:ext>
            </a:extLst>
          </p:cNvPr>
          <p:cNvCxnSpPr>
            <a:cxnSpLocks/>
            <a:endCxn id="72" idx="3"/>
          </p:cNvCxnSpPr>
          <p:nvPr/>
        </p:nvCxnSpPr>
        <p:spPr>
          <a:xfrm flipV="1">
            <a:off x="4113553" y="3309815"/>
            <a:ext cx="230583" cy="1594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3482BAB5-E70C-4C5D-8BDA-72DFF41C6074}"/>
                  </a:ext>
                </a:extLst>
              </p:cNvPr>
              <p:cNvSpPr txBox="1"/>
              <p:nvPr/>
            </p:nvSpPr>
            <p:spPr>
              <a:xfrm>
                <a:off x="3931288" y="3051837"/>
                <a:ext cx="3506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>
                  <a:defRPr i="1"/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3482BAB5-E70C-4C5D-8BDA-72DFF41C60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1288" y="3051837"/>
                <a:ext cx="350673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9AAE041E-84B9-477E-9182-B2EFE4252850}"/>
              </a:ext>
            </a:extLst>
          </p:cNvPr>
          <p:cNvCxnSpPr>
            <a:cxnSpLocks/>
            <a:endCxn id="79" idx="1"/>
          </p:cNvCxnSpPr>
          <p:nvPr/>
        </p:nvCxnSpPr>
        <p:spPr>
          <a:xfrm>
            <a:off x="4081687" y="3733684"/>
            <a:ext cx="262449" cy="1412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4E345770-4CC0-4F3F-A206-0488B2A07E20}"/>
                  </a:ext>
                </a:extLst>
              </p:cNvPr>
              <p:cNvSpPr txBox="1"/>
              <p:nvPr/>
            </p:nvSpPr>
            <p:spPr>
              <a:xfrm>
                <a:off x="3936204" y="3727804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4E345770-4CC0-4F3F-A206-0488B2A07E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6204" y="3727804"/>
                <a:ext cx="350672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0" name="Oval 89">
            <a:extLst>
              <a:ext uri="{FF2B5EF4-FFF2-40B4-BE49-F238E27FC236}">
                <a16:creationId xmlns:a16="http://schemas.microsoft.com/office/drawing/2014/main" id="{575FD3E5-352D-49ED-929A-8F05C8D36564}"/>
              </a:ext>
            </a:extLst>
          </p:cNvPr>
          <p:cNvSpPr/>
          <p:nvPr/>
        </p:nvSpPr>
        <p:spPr>
          <a:xfrm>
            <a:off x="5036486" y="2879014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010279BF-6FF7-468A-BF19-E1C492662A9F}"/>
              </a:ext>
            </a:extLst>
          </p:cNvPr>
          <p:cNvSpPr/>
          <p:nvPr/>
        </p:nvSpPr>
        <p:spPr>
          <a:xfrm>
            <a:off x="5019561" y="3783738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F5016FA5-CBDE-47F9-90FB-E228D31FFB62}"/>
              </a:ext>
            </a:extLst>
          </p:cNvPr>
          <p:cNvSpPr/>
          <p:nvPr/>
        </p:nvSpPr>
        <p:spPr>
          <a:xfrm>
            <a:off x="5645687" y="3358573"/>
            <a:ext cx="403986" cy="388167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</a:t>
            </a:r>
          </a:p>
        </p:txBody>
      </p: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F20EB9C0-39BD-4EEF-9BD5-9D2EC22AD6A0}"/>
              </a:ext>
            </a:extLst>
          </p:cNvPr>
          <p:cNvCxnSpPr>
            <a:cxnSpLocks/>
            <a:stCxn id="90" idx="5"/>
            <a:endCxn id="93" idx="1"/>
          </p:cNvCxnSpPr>
          <p:nvPr/>
        </p:nvCxnSpPr>
        <p:spPr>
          <a:xfrm>
            <a:off x="5456749" y="3292608"/>
            <a:ext cx="218989" cy="8873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7EA2EAFA-9F1E-42AC-A9E7-05614B87E5B9}"/>
              </a:ext>
            </a:extLst>
          </p:cNvPr>
          <p:cNvCxnSpPr>
            <a:cxnSpLocks/>
            <a:stCxn id="91" idx="6"/>
            <a:endCxn id="93" idx="3"/>
          </p:cNvCxnSpPr>
          <p:nvPr/>
        </p:nvCxnSpPr>
        <p:spPr>
          <a:xfrm flipV="1">
            <a:off x="5511929" y="3723973"/>
            <a:ext cx="163808" cy="30204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76E3C47C-6F1E-43EB-A4D6-C201D549815A}"/>
                  </a:ext>
                </a:extLst>
              </p:cNvPr>
              <p:cNvSpPr txBox="1"/>
              <p:nvPr/>
            </p:nvSpPr>
            <p:spPr>
              <a:xfrm>
                <a:off x="5527582" y="3781088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>
                  <a:defRPr i="1"/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76E3C47C-6F1E-43EB-A4D6-C201D54981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7582" y="3781088"/>
                <a:ext cx="350672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8B48EB4B-F7C7-4C08-A981-51D35D93938F}"/>
                  </a:ext>
                </a:extLst>
              </p:cNvPr>
              <p:cNvSpPr txBox="1"/>
              <p:nvPr/>
            </p:nvSpPr>
            <p:spPr>
              <a:xfrm>
                <a:off x="5458754" y="2967469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8B48EB4B-F7C7-4C08-A981-51D35D9393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8754" y="2967469"/>
                <a:ext cx="350672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6" name="Rectangle: Rounded Corners 95">
            <a:extLst>
              <a:ext uri="{FF2B5EF4-FFF2-40B4-BE49-F238E27FC236}">
                <a16:creationId xmlns:a16="http://schemas.microsoft.com/office/drawing/2014/main" id="{3F70E472-3B3A-4958-A1D3-25C260883C6C}"/>
              </a:ext>
            </a:extLst>
          </p:cNvPr>
          <p:cNvSpPr/>
          <p:nvPr/>
        </p:nvSpPr>
        <p:spPr>
          <a:xfrm>
            <a:off x="9627316" y="4672152"/>
            <a:ext cx="619979" cy="283158"/>
          </a:xfrm>
          <a:prstGeom prst="roundRect">
            <a:avLst/>
          </a:prstGeom>
          <a:noFill/>
          <a:ln>
            <a:solidFill>
              <a:srgbClr val="9E5E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A9BFA5F0-4264-4B79-BE83-13F0350B9BF8}"/>
              </a:ext>
            </a:extLst>
          </p:cNvPr>
          <p:cNvCxnSpPr>
            <a:cxnSpLocks/>
          </p:cNvCxnSpPr>
          <p:nvPr/>
        </p:nvCxnSpPr>
        <p:spPr>
          <a:xfrm flipH="1">
            <a:off x="4482353" y="1967217"/>
            <a:ext cx="1590788" cy="65944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63" name="Group 62">
            <a:extLst>
              <a:ext uri="{FF2B5EF4-FFF2-40B4-BE49-F238E27FC236}">
                <a16:creationId xmlns:a16="http://schemas.microsoft.com/office/drawing/2014/main" id="{1A7766A2-BF16-471E-9C3C-9F95FC986D93}"/>
              </a:ext>
            </a:extLst>
          </p:cNvPr>
          <p:cNvGrpSpPr/>
          <p:nvPr/>
        </p:nvGrpSpPr>
        <p:grpSpPr>
          <a:xfrm>
            <a:off x="8083058" y="5091575"/>
            <a:ext cx="2462295" cy="1567519"/>
            <a:chOff x="6483101" y="5006395"/>
            <a:chExt cx="2462295" cy="1567519"/>
          </a:xfrm>
        </p:grpSpPr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35FAD63B-66D9-4212-89AE-7A8A728AA658}"/>
                </a:ext>
              </a:extLst>
            </p:cNvPr>
            <p:cNvSpPr/>
            <p:nvPr/>
          </p:nvSpPr>
          <p:spPr>
            <a:xfrm>
              <a:off x="7121425" y="5181644"/>
              <a:ext cx="492369" cy="48455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S</a:t>
              </a:r>
              <a:r>
                <a:rPr lang="en-US" baseline="-25000" dirty="0">
                  <a:solidFill>
                    <a:schemeClr val="tx1"/>
                  </a:solidFill>
                </a:rPr>
                <a:t>D</a:t>
              </a:r>
            </a:p>
          </p:txBody>
        </p:sp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id="{C5650AC0-93B3-4F1F-A905-94041F721D16}"/>
                </a:ext>
              </a:extLst>
            </p:cNvPr>
            <p:cNvCxnSpPr>
              <a:cxnSpLocks/>
              <a:stCxn id="64" idx="6"/>
            </p:cNvCxnSpPr>
            <p:nvPr/>
          </p:nvCxnSpPr>
          <p:spPr>
            <a:xfrm>
              <a:off x="7613794" y="5423921"/>
              <a:ext cx="262207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1BDFBEF4-30FB-40BD-AAF7-EB45D09DD691}"/>
                </a:ext>
              </a:extLst>
            </p:cNvPr>
            <p:cNvSpPr txBox="1"/>
            <p:nvPr/>
          </p:nvSpPr>
          <p:spPr>
            <a:xfrm>
              <a:off x="7590399" y="5006395"/>
              <a:ext cx="3032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d</a:t>
              </a:r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15579634-819E-4A1F-9EB9-ED2B0F616282}"/>
                </a:ext>
              </a:extLst>
            </p:cNvPr>
            <p:cNvSpPr/>
            <p:nvPr/>
          </p:nvSpPr>
          <p:spPr>
            <a:xfrm>
              <a:off x="7121425" y="6089360"/>
              <a:ext cx="492369" cy="48455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S</a:t>
              </a:r>
              <a:r>
                <a:rPr lang="en-US" baseline="-25000" dirty="0">
                  <a:solidFill>
                    <a:schemeClr val="tx1"/>
                  </a:solidFill>
                </a:rPr>
                <a:t>B</a:t>
              </a:r>
            </a:p>
          </p:txBody>
        </p: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D07AACE9-9A78-497D-92DA-95842EDFE7DA}"/>
                </a:ext>
              </a:extLst>
            </p:cNvPr>
            <p:cNvCxnSpPr>
              <a:cxnSpLocks/>
              <a:stCxn id="67" idx="6"/>
            </p:cNvCxnSpPr>
            <p:nvPr/>
          </p:nvCxnSpPr>
          <p:spPr>
            <a:xfrm>
              <a:off x="7613794" y="6331637"/>
              <a:ext cx="262207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11EFE15C-DA72-417E-8B61-357907ECC57E}"/>
                </a:ext>
              </a:extLst>
            </p:cNvPr>
            <p:cNvSpPr txBox="1"/>
            <p:nvPr/>
          </p:nvSpPr>
          <p:spPr>
            <a:xfrm>
              <a:off x="7590399" y="5914111"/>
              <a:ext cx="3032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b</a:t>
              </a:r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62267EBA-4CF0-4941-BAD7-814FDC16C9BC}"/>
                </a:ext>
              </a:extLst>
            </p:cNvPr>
            <p:cNvSpPr/>
            <p:nvPr/>
          </p:nvSpPr>
          <p:spPr>
            <a:xfrm>
              <a:off x="6483101" y="5628666"/>
              <a:ext cx="492369" cy="48455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S</a:t>
              </a:r>
            </a:p>
          </p:txBody>
        </p: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3467BE55-2737-42C8-9D4E-6DD4821A04FF}"/>
                </a:ext>
              </a:extLst>
            </p:cNvPr>
            <p:cNvCxnSpPr>
              <a:cxnSpLocks/>
              <a:endCxn id="64" idx="3"/>
            </p:cNvCxnSpPr>
            <p:nvPr/>
          </p:nvCxnSpPr>
          <p:spPr>
            <a:xfrm flipV="1">
              <a:off x="6962948" y="5595237"/>
              <a:ext cx="230583" cy="15943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TextBox 73">
                  <a:extLst>
                    <a:ext uri="{FF2B5EF4-FFF2-40B4-BE49-F238E27FC236}">
                      <a16:creationId xmlns:a16="http://schemas.microsoft.com/office/drawing/2014/main" id="{B206E3DB-FDCE-43C6-ABCC-B009C430118B}"/>
                    </a:ext>
                  </a:extLst>
                </p:cNvPr>
                <p:cNvSpPr txBox="1"/>
                <p:nvPr/>
              </p:nvSpPr>
              <p:spPr>
                <a:xfrm>
                  <a:off x="6780683" y="5337260"/>
                  <a:ext cx="35067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en-US"/>
                  </a:defPPr>
                  <a:lvl1pPr>
                    <a:defRPr i="1"/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>
                            <a:latin typeface="Cambria Math" panose="02040503050406030204" pitchFamily="18" charset="0"/>
                          </a:rPr>
                          <m:t>𝜀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9" name="TextBox 108">
                  <a:extLst>
                    <a:ext uri="{FF2B5EF4-FFF2-40B4-BE49-F238E27FC236}">
                      <a16:creationId xmlns:a16="http://schemas.microsoft.com/office/drawing/2014/main" id="{71AB61F5-0A29-4B27-AF84-4DDE142C5C6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80683" y="5337260"/>
                  <a:ext cx="350673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3BD18486-E3C4-4612-BB55-F2552FBB5084}"/>
                </a:ext>
              </a:extLst>
            </p:cNvPr>
            <p:cNvCxnSpPr>
              <a:cxnSpLocks/>
              <a:endCxn id="67" idx="1"/>
            </p:cNvCxnSpPr>
            <p:nvPr/>
          </p:nvCxnSpPr>
          <p:spPr>
            <a:xfrm>
              <a:off x="6931082" y="6019107"/>
              <a:ext cx="262449" cy="14121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TextBox 75">
                  <a:extLst>
                    <a:ext uri="{FF2B5EF4-FFF2-40B4-BE49-F238E27FC236}">
                      <a16:creationId xmlns:a16="http://schemas.microsoft.com/office/drawing/2014/main" id="{D52588DB-D150-4EE2-B63E-2DF05CEE545C}"/>
                    </a:ext>
                  </a:extLst>
                </p:cNvPr>
                <p:cNvSpPr txBox="1"/>
                <p:nvPr/>
              </p:nvSpPr>
              <p:spPr>
                <a:xfrm>
                  <a:off x="6785600" y="6013227"/>
                  <a:ext cx="35067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en-US"/>
                  </a:defPPr>
                  <a:lvl1pPr>
                    <a:defRPr i="1"/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>
                            <a:latin typeface="Cambria Math" panose="02040503050406030204" pitchFamily="18" charset="0"/>
                          </a:rPr>
                          <m:t>𝜀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1" name="TextBox 110">
                  <a:extLst>
                    <a:ext uri="{FF2B5EF4-FFF2-40B4-BE49-F238E27FC236}">
                      <a16:creationId xmlns:a16="http://schemas.microsoft.com/office/drawing/2014/main" id="{A657664F-EFD4-4746-95F1-684A6D9C531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85600" y="6013227"/>
                  <a:ext cx="350672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6E36BA44-EF3C-42B3-BFC7-974450B30E47}"/>
                </a:ext>
              </a:extLst>
            </p:cNvPr>
            <p:cNvSpPr/>
            <p:nvPr/>
          </p:nvSpPr>
          <p:spPr>
            <a:xfrm>
              <a:off x="7885881" y="5164437"/>
              <a:ext cx="492369" cy="48455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D</a:t>
              </a:r>
              <a:endParaRPr lang="en-US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FD563D1A-D6F2-4AFE-9564-CC6129D1B31F}"/>
                </a:ext>
              </a:extLst>
            </p:cNvPr>
            <p:cNvSpPr/>
            <p:nvPr/>
          </p:nvSpPr>
          <p:spPr>
            <a:xfrm>
              <a:off x="7868956" y="6069161"/>
              <a:ext cx="492369" cy="48455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B</a:t>
              </a:r>
              <a:endParaRPr lang="en-US" baseline="-25000" dirty="0">
                <a:solidFill>
                  <a:schemeClr val="tx1"/>
                </a:solidFill>
              </a:endParaRPr>
            </a:p>
          </p:txBody>
        </p: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AF879F16-E68A-4A32-98F1-BBDE9E721642}"/>
                </a:ext>
              </a:extLst>
            </p:cNvPr>
            <p:cNvGrpSpPr/>
            <p:nvPr/>
          </p:nvGrpSpPr>
          <p:grpSpPr>
            <a:xfrm>
              <a:off x="8453027" y="5595802"/>
              <a:ext cx="492369" cy="484554"/>
              <a:chOff x="2829621" y="5367419"/>
              <a:chExt cx="492369" cy="484554"/>
            </a:xfrm>
          </p:grpSpPr>
          <p:sp>
            <p:nvSpPr>
              <p:cNvPr id="104" name="Oval 103">
                <a:extLst>
                  <a:ext uri="{FF2B5EF4-FFF2-40B4-BE49-F238E27FC236}">
                    <a16:creationId xmlns:a16="http://schemas.microsoft.com/office/drawing/2014/main" id="{CAB01F98-BC84-4F70-87D2-C59788F5736F}"/>
                  </a:ext>
                </a:extLst>
              </p:cNvPr>
              <p:cNvSpPr/>
              <p:nvPr/>
            </p:nvSpPr>
            <p:spPr>
              <a:xfrm>
                <a:off x="2829621" y="5367419"/>
                <a:ext cx="492369" cy="484554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A</a:t>
                </a:r>
              </a:p>
            </p:txBody>
          </p:sp>
          <p:sp>
            <p:nvSpPr>
              <p:cNvPr id="105" name="Oval 104">
                <a:extLst>
                  <a:ext uri="{FF2B5EF4-FFF2-40B4-BE49-F238E27FC236}">
                    <a16:creationId xmlns:a16="http://schemas.microsoft.com/office/drawing/2014/main" id="{EA37B710-7568-4F5F-ADE3-76F2E8EE70C0}"/>
                  </a:ext>
                </a:extLst>
              </p:cNvPr>
              <p:cNvSpPr/>
              <p:nvPr/>
            </p:nvSpPr>
            <p:spPr>
              <a:xfrm>
                <a:off x="2871677" y="5415612"/>
                <a:ext cx="403986" cy="38816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M</a:t>
                </a:r>
              </a:p>
            </p:txBody>
          </p:sp>
        </p:grpSp>
        <p:cxnSp>
          <p:nvCxnSpPr>
            <p:cNvPr id="92" name="Straight Arrow Connector 91">
              <a:extLst>
                <a:ext uri="{FF2B5EF4-FFF2-40B4-BE49-F238E27FC236}">
                  <a16:creationId xmlns:a16="http://schemas.microsoft.com/office/drawing/2014/main" id="{6F8F5786-7BD1-4964-8397-A056D1EEE432}"/>
                </a:ext>
              </a:extLst>
            </p:cNvPr>
            <p:cNvCxnSpPr>
              <a:cxnSpLocks/>
              <a:stCxn id="78" idx="5"/>
              <a:endCxn id="104" idx="1"/>
            </p:cNvCxnSpPr>
            <p:nvPr/>
          </p:nvCxnSpPr>
          <p:spPr>
            <a:xfrm>
              <a:off x="8306144" y="5578030"/>
              <a:ext cx="218989" cy="8873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Arrow Connector 98">
              <a:extLst>
                <a:ext uri="{FF2B5EF4-FFF2-40B4-BE49-F238E27FC236}">
                  <a16:creationId xmlns:a16="http://schemas.microsoft.com/office/drawing/2014/main" id="{8B7AC713-9083-4A84-A6C5-3C193EBF713E}"/>
                </a:ext>
              </a:extLst>
            </p:cNvPr>
            <p:cNvCxnSpPr>
              <a:cxnSpLocks/>
              <a:stCxn id="81" idx="6"/>
              <a:endCxn id="104" idx="3"/>
            </p:cNvCxnSpPr>
            <p:nvPr/>
          </p:nvCxnSpPr>
          <p:spPr>
            <a:xfrm flipV="1">
              <a:off x="8361325" y="6009395"/>
              <a:ext cx="163808" cy="30204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0" name="TextBox 99">
                  <a:extLst>
                    <a:ext uri="{FF2B5EF4-FFF2-40B4-BE49-F238E27FC236}">
                      <a16:creationId xmlns:a16="http://schemas.microsoft.com/office/drawing/2014/main" id="{77FEF28F-DC84-496F-AFFC-4DF035845422}"/>
                    </a:ext>
                  </a:extLst>
                </p:cNvPr>
                <p:cNvSpPr txBox="1"/>
                <p:nvPr/>
              </p:nvSpPr>
              <p:spPr>
                <a:xfrm>
                  <a:off x="8376978" y="6066511"/>
                  <a:ext cx="35067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en-US"/>
                  </a:defPPr>
                  <a:lvl1pPr>
                    <a:defRPr i="1"/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>
                            <a:latin typeface="Cambria Math" panose="02040503050406030204" pitchFamily="18" charset="0"/>
                          </a:rPr>
                          <m:t>𝜀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6" name="TextBox 125">
                  <a:extLst>
                    <a:ext uri="{FF2B5EF4-FFF2-40B4-BE49-F238E27FC236}">
                      <a16:creationId xmlns:a16="http://schemas.microsoft.com/office/drawing/2014/main" id="{CCCA2A6A-5445-48A0-8C7F-AF314CC8029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76978" y="6066511"/>
                  <a:ext cx="350672" cy="36933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" name="TextBox 102">
                  <a:extLst>
                    <a:ext uri="{FF2B5EF4-FFF2-40B4-BE49-F238E27FC236}">
                      <a16:creationId xmlns:a16="http://schemas.microsoft.com/office/drawing/2014/main" id="{B7DA6CA0-B9F7-4C18-9DA2-4AA3B28EEAE4}"/>
                    </a:ext>
                  </a:extLst>
                </p:cNvPr>
                <p:cNvSpPr txBox="1"/>
                <p:nvPr/>
              </p:nvSpPr>
              <p:spPr>
                <a:xfrm>
                  <a:off x="8308150" y="5252892"/>
                  <a:ext cx="35067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en-US"/>
                  </a:defPPr>
                  <a:lvl1pPr>
                    <a:defRPr i="1"/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>
                            <a:latin typeface="Cambria Math" panose="02040503050406030204" pitchFamily="18" charset="0"/>
                          </a:rPr>
                          <m:t>𝜀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7" name="TextBox 126">
                  <a:extLst>
                    <a:ext uri="{FF2B5EF4-FFF2-40B4-BE49-F238E27FC236}">
                      <a16:creationId xmlns:a16="http://schemas.microsoft.com/office/drawing/2014/main" id="{22036CCF-F1C3-429A-ABE4-252F0C55522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08150" y="5252892"/>
                  <a:ext cx="350672" cy="36933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3" name="Freeform: Shape 82">
            <a:extLst>
              <a:ext uri="{FF2B5EF4-FFF2-40B4-BE49-F238E27FC236}">
                <a16:creationId xmlns:a16="http://schemas.microsoft.com/office/drawing/2014/main" id="{74AF5C65-EED2-451C-9B9D-61C1D9E75E93}"/>
              </a:ext>
            </a:extLst>
          </p:cNvPr>
          <p:cNvSpPr/>
          <p:nvPr/>
        </p:nvSpPr>
        <p:spPr>
          <a:xfrm>
            <a:off x="8443055" y="4307476"/>
            <a:ext cx="576515" cy="523701"/>
          </a:xfrm>
          <a:custGeom>
            <a:avLst/>
            <a:gdLst>
              <a:gd name="connsiteX0" fmla="*/ 2159236 w 2159236"/>
              <a:gd name="connsiteY0" fmla="*/ 0 h 2924175"/>
              <a:gd name="connsiteX1" fmla="*/ 482836 w 2159236"/>
              <a:gd name="connsiteY1" fmla="*/ 842962 h 2924175"/>
              <a:gd name="connsiteX2" fmla="*/ 6586 w 2159236"/>
              <a:gd name="connsiteY2" fmla="*/ 2114550 h 2924175"/>
              <a:gd name="connsiteX3" fmla="*/ 735248 w 2159236"/>
              <a:gd name="connsiteY3" fmla="*/ 2924175 h 2924175"/>
              <a:gd name="connsiteX0" fmla="*/ 2152650 w 2152650"/>
              <a:gd name="connsiteY0" fmla="*/ 0 h 2924175"/>
              <a:gd name="connsiteX1" fmla="*/ 0 w 2152650"/>
              <a:gd name="connsiteY1" fmla="*/ 2114550 h 2924175"/>
              <a:gd name="connsiteX2" fmla="*/ 728662 w 2152650"/>
              <a:gd name="connsiteY2" fmla="*/ 2924175 h 2924175"/>
              <a:gd name="connsiteX0" fmla="*/ 1423988 w 1423988"/>
              <a:gd name="connsiteY0" fmla="*/ 0 h 2924175"/>
              <a:gd name="connsiteX1" fmla="*/ 0 w 1423988"/>
              <a:gd name="connsiteY1" fmla="*/ 2924175 h 2924175"/>
              <a:gd name="connsiteX0" fmla="*/ 1661035 w 1661035"/>
              <a:gd name="connsiteY0" fmla="*/ 0 h 2924175"/>
              <a:gd name="connsiteX1" fmla="*/ 237047 w 1661035"/>
              <a:gd name="connsiteY1" fmla="*/ 2924175 h 2924175"/>
              <a:gd name="connsiteX0" fmla="*/ 1799115 w 1799115"/>
              <a:gd name="connsiteY0" fmla="*/ 0 h 2924175"/>
              <a:gd name="connsiteX1" fmla="*/ 375127 w 1799115"/>
              <a:gd name="connsiteY1" fmla="*/ 2924175 h 2924175"/>
              <a:gd name="connsiteX0" fmla="*/ 2705952 w 2705952"/>
              <a:gd name="connsiteY0" fmla="*/ 0 h 792575"/>
              <a:gd name="connsiteX1" fmla="*/ 232582 w 2705952"/>
              <a:gd name="connsiteY1" fmla="*/ 792575 h 792575"/>
              <a:gd name="connsiteX0" fmla="*/ 1342786 w 1342786"/>
              <a:gd name="connsiteY0" fmla="*/ 652339 h 722163"/>
              <a:gd name="connsiteX1" fmla="*/ 548428 w 1342786"/>
              <a:gd name="connsiteY1" fmla="*/ 358216 h 722163"/>
              <a:gd name="connsiteX0" fmla="*/ 1068418 w 1068418"/>
              <a:gd name="connsiteY0" fmla="*/ 732700 h 732700"/>
              <a:gd name="connsiteX1" fmla="*/ 274060 w 1068418"/>
              <a:gd name="connsiteY1" fmla="*/ 438577 h 732700"/>
              <a:gd name="connsiteX0" fmla="*/ 1155785 w 1155785"/>
              <a:gd name="connsiteY0" fmla="*/ 876375 h 876375"/>
              <a:gd name="connsiteX1" fmla="*/ 262011 w 1155785"/>
              <a:gd name="connsiteY1" fmla="*/ 404618 h 876375"/>
              <a:gd name="connsiteX0" fmla="*/ 893774 w 893774"/>
              <a:gd name="connsiteY0" fmla="*/ 471757 h 471757"/>
              <a:gd name="connsiteX1" fmla="*/ 0 w 893774"/>
              <a:gd name="connsiteY1" fmla="*/ 0 h 471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93774" h="471757">
                <a:moveTo>
                  <a:pt x="893774" y="471757"/>
                </a:moveTo>
                <a:cubicBezTo>
                  <a:pt x="734600" y="390631"/>
                  <a:pt x="420796" y="234164"/>
                  <a:pt x="0" y="0"/>
                </a:cubicBezTo>
              </a:path>
            </a:pathLst>
          </a:custGeom>
          <a:noFill/>
          <a:ln w="19050">
            <a:solidFill>
              <a:srgbClr val="9E5ECE"/>
            </a:solidFill>
            <a:prstDash val="sysDash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Freeform: Shape 106">
            <a:extLst>
              <a:ext uri="{FF2B5EF4-FFF2-40B4-BE49-F238E27FC236}">
                <a16:creationId xmlns:a16="http://schemas.microsoft.com/office/drawing/2014/main" id="{16118344-2298-41A1-B19D-EF9952B309C9}"/>
              </a:ext>
            </a:extLst>
          </p:cNvPr>
          <p:cNvSpPr/>
          <p:nvPr/>
        </p:nvSpPr>
        <p:spPr>
          <a:xfrm>
            <a:off x="7102186" y="4334349"/>
            <a:ext cx="784770" cy="484554"/>
          </a:xfrm>
          <a:custGeom>
            <a:avLst/>
            <a:gdLst>
              <a:gd name="connsiteX0" fmla="*/ 2159236 w 2159236"/>
              <a:gd name="connsiteY0" fmla="*/ 0 h 2924175"/>
              <a:gd name="connsiteX1" fmla="*/ 482836 w 2159236"/>
              <a:gd name="connsiteY1" fmla="*/ 842962 h 2924175"/>
              <a:gd name="connsiteX2" fmla="*/ 6586 w 2159236"/>
              <a:gd name="connsiteY2" fmla="*/ 2114550 h 2924175"/>
              <a:gd name="connsiteX3" fmla="*/ 735248 w 2159236"/>
              <a:gd name="connsiteY3" fmla="*/ 2924175 h 2924175"/>
              <a:gd name="connsiteX0" fmla="*/ 2152650 w 2152650"/>
              <a:gd name="connsiteY0" fmla="*/ 0 h 2924175"/>
              <a:gd name="connsiteX1" fmla="*/ 0 w 2152650"/>
              <a:gd name="connsiteY1" fmla="*/ 2114550 h 2924175"/>
              <a:gd name="connsiteX2" fmla="*/ 728662 w 2152650"/>
              <a:gd name="connsiteY2" fmla="*/ 2924175 h 2924175"/>
              <a:gd name="connsiteX0" fmla="*/ 1423988 w 1423988"/>
              <a:gd name="connsiteY0" fmla="*/ 0 h 2924175"/>
              <a:gd name="connsiteX1" fmla="*/ 0 w 1423988"/>
              <a:gd name="connsiteY1" fmla="*/ 2924175 h 2924175"/>
              <a:gd name="connsiteX0" fmla="*/ 1661035 w 1661035"/>
              <a:gd name="connsiteY0" fmla="*/ 0 h 2924175"/>
              <a:gd name="connsiteX1" fmla="*/ 237047 w 1661035"/>
              <a:gd name="connsiteY1" fmla="*/ 2924175 h 2924175"/>
              <a:gd name="connsiteX0" fmla="*/ 1799115 w 1799115"/>
              <a:gd name="connsiteY0" fmla="*/ 0 h 2924175"/>
              <a:gd name="connsiteX1" fmla="*/ 375127 w 1799115"/>
              <a:gd name="connsiteY1" fmla="*/ 2924175 h 2924175"/>
              <a:gd name="connsiteX0" fmla="*/ 2705952 w 2705952"/>
              <a:gd name="connsiteY0" fmla="*/ 0 h 792575"/>
              <a:gd name="connsiteX1" fmla="*/ 232582 w 2705952"/>
              <a:gd name="connsiteY1" fmla="*/ 792575 h 792575"/>
              <a:gd name="connsiteX0" fmla="*/ 1342786 w 1342786"/>
              <a:gd name="connsiteY0" fmla="*/ 652339 h 722163"/>
              <a:gd name="connsiteX1" fmla="*/ 548428 w 1342786"/>
              <a:gd name="connsiteY1" fmla="*/ 358216 h 722163"/>
              <a:gd name="connsiteX0" fmla="*/ 1068418 w 1068418"/>
              <a:gd name="connsiteY0" fmla="*/ 732700 h 732700"/>
              <a:gd name="connsiteX1" fmla="*/ 274060 w 1068418"/>
              <a:gd name="connsiteY1" fmla="*/ 438577 h 732700"/>
              <a:gd name="connsiteX0" fmla="*/ 1155785 w 1155785"/>
              <a:gd name="connsiteY0" fmla="*/ 876375 h 876375"/>
              <a:gd name="connsiteX1" fmla="*/ 262011 w 1155785"/>
              <a:gd name="connsiteY1" fmla="*/ 404618 h 876375"/>
              <a:gd name="connsiteX0" fmla="*/ 893774 w 893774"/>
              <a:gd name="connsiteY0" fmla="*/ 471757 h 471757"/>
              <a:gd name="connsiteX1" fmla="*/ 0 w 893774"/>
              <a:gd name="connsiteY1" fmla="*/ 0 h 471757"/>
              <a:gd name="connsiteX0" fmla="*/ 15038 w 693569"/>
              <a:gd name="connsiteY0" fmla="*/ 597145 h 597145"/>
              <a:gd name="connsiteX1" fmla="*/ 601448 w 693569"/>
              <a:gd name="connsiteY1" fmla="*/ 0 h 597145"/>
              <a:gd name="connsiteX0" fmla="*/ 0 w 705663"/>
              <a:gd name="connsiteY0" fmla="*/ 597145 h 597145"/>
              <a:gd name="connsiteX1" fmla="*/ 586410 w 705663"/>
              <a:gd name="connsiteY1" fmla="*/ 0 h 597145"/>
              <a:gd name="connsiteX0" fmla="*/ 0 w 586410"/>
              <a:gd name="connsiteY0" fmla="*/ 597145 h 597145"/>
              <a:gd name="connsiteX1" fmla="*/ 586410 w 586410"/>
              <a:gd name="connsiteY1" fmla="*/ 0 h 597145"/>
              <a:gd name="connsiteX0" fmla="*/ 0 w 730010"/>
              <a:gd name="connsiteY0" fmla="*/ 471756 h 471756"/>
              <a:gd name="connsiteX1" fmla="*/ 730010 w 730010"/>
              <a:gd name="connsiteY1" fmla="*/ 0 h 471756"/>
              <a:gd name="connsiteX0" fmla="*/ 0 w 730010"/>
              <a:gd name="connsiteY0" fmla="*/ 471756 h 471756"/>
              <a:gd name="connsiteX1" fmla="*/ 730010 w 730010"/>
              <a:gd name="connsiteY1" fmla="*/ 0 h 471756"/>
              <a:gd name="connsiteX0" fmla="*/ 0 w 730010"/>
              <a:gd name="connsiteY0" fmla="*/ 471756 h 471756"/>
              <a:gd name="connsiteX1" fmla="*/ 730010 w 730010"/>
              <a:gd name="connsiteY1" fmla="*/ 0 h 471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30010" h="471756">
                <a:moveTo>
                  <a:pt x="0" y="471756"/>
                </a:moveTo>
                <a:cubicBezTo>
                  <a:pt x="271626" y="275691"/>
                  <a:pt x="410713" y="202817"/>
                  <a:pt x="730010" y="0"/>
                </a:cubicBezTo>
              </a:path>
            </a:pathLst>
          </a:custGeom>
          <a:noFill/>
          <a:ln w="19050">
            <a:solidFill>
              <a:srgbClr val="9E5ECE"/>
            </a:solidFill>
            <a:prstDash val="sysDash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: Rounded Corners 107">
            <a:extLst>
              <a:ext uri="{FF2B5EF4-FFF2-40B4-BE49-F238E27FC236}">
                <a16:creationId xmlns:a16="http://schemas.microsoft.com/office/drawing/2014/main" id="{81569F28-B205-490F-A47B-EA5CC612CB0E}"/>
              </a:ext>
            </a:extLst>
          </p:cNvPr>
          <p:cNvSpPr/>
          <p:nvPr/>
        </p:nvSpPr>
        <p:spPr>
          <a:xfrm>
            <a:off x="8336917" y="3794119"/>
            <a:ext cx="772985" cy="283158"/>
          </a:xfrm>
          <a:prstGeom prst="roundRect">
            <a:avLst/>
          </a:prstGeom>
          <a:noFill/>
          <a:ln>
            <a:solidFill>
              <a:srgbClr val="9E5E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54FFAF42-82C3-43D8-BF6E-215A886713FA}"/>
              </a:ext>
            </a:extLst>
          </p:cNvPr>
          <p:cNvSpPr/>
          <p:nvPr/>
        </p:nvSpPr>
        <p:spPr>
          <a:xfrm>
            <a:off x="3128346" y="4567784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  <a:r>
              <a:rPr lang="en-US" baseline="-25000" dirty="0">
                <a:solidFill>
                  <a:schemeClr val="tx1"/>
                </a:solidFill>
              </a:rPr>
              <a:t>C</a:t>
            </a:r>
          </a:p>
        </p:txBody>
      </p: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40F0A4A7-DB6A-4B2F-9B97-3C2EEC310D87}"/>
              </a:ext>
            </a:extLst>
          </p:cNvPr>
          <p:cNvCxnSpPr>
            <a:cxnSpLocks/>
            <a:stCxn id="109" idx="6"/>
            <a:endCxn id="111" idx="2"/>
          </p:cNvCxnSpPr>
          <p:nvPr/>
        </p:nvCxnSpPr>
        <p:spPr>
          <a:xfrm>
            <a:off x="3620715" y="4810061"/>
            <a:ext cx="26220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Oval 110">
            <a:extLst>
              <a:ext uri="{FF2B5EF4-FFF2-40B4-BE49-F238E27FC236}">
                <a16:creationId xmlns:a16="http://schemas.microsoft.com/office/drawing/2014/main" id="{40AF766A-4BE4-4B7F-BDDE-86DFB209DD4D}"/>
              </a:ext>
            </a:extLst>
          </p:cNvPr>
          <p:cNvSpPr/>
          <p:nvPr/>
        </p:nvSpPr>
        <p:spPr>
          <a:xfrm>
            <a:off x="3882922" y="4567784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74E38837-7087-4CC4-8469-9EF62D97A744}"/>
              </a:ext>
            </a:extLst>
          </p:cNvPr>
          <p:cNvSpPr txBox="1"/>
          <p:nvPr/>
        </p:nvSpPr>
        <p:spPr>
          <a:xfrm>
            <a:off x="3597319" y="4392535"/>
            <a:ext cx="280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c</a:t>
            </a:r>
          </a:p>
        </p:txBody>
      </p:sp>
      <p:sp>
        <p:nvSpPr>
          <p:cNvPr id="113" name="Oval 112">
            <a:extLst>
              <a:ext uri="{FF2B5EF4-FFF2-40B4-BE49-F238E27FC236}">
                <a16:creationId xmlns:a16="http://schemas.microsoft.com/office/drawing/2014/main" id="{71505CF3-173F-47F4-A7DE-5B75011624DE}"/>
              </a:ext>
            </a:extLst>
          </p:cNvPr>
          <p:cNvSpPr/>
          <p:nvPr/>
        </p:nvSpPr>
        <p:spPr>
          <a:xfrm>
            <a:off x="3166016" y="5272179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  <a:r>
              <a:rPr lang="en-US" baseline="-25000" dirty="0">
                <a:solidFill>
                  <a:schemeClr val="tx1"/>
                </a:solidFill>
              </a:rPr>
              <a:t>A</a:t>
            </a:r>
          </a:p>
        </p:txBody>
      </p:sp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0882CDCB-5AF6-44A6-8933-9D978C906A91}"/>
              </a:ext>
            </a:extLst>
          </p:cNvPr>
          <p:cNvCxnSpPr>
            <a:cxnSpLocks/>
            <a:stCxn id="113" idx="6"/>
          </p:cNvCxnSpPr>
          <p:nvPr/>
        </p:nvCxnSpPr>
        <p:spPr>
          <a:xfrm>
            <a:off x="3658385" y="5514456"/>
            <a:ext cx="26220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TextBox 118">
            <a:extLst>
              <a:ext uri="{FF2B5EF4-FFF2-40B4-BE49-F238E27FC236}">
                <a16:creationId xmlns:a16="http://schemas.microsoft.com/office/drawing/2014/main" id="{8BF3F221-CFCA-4816-9EB1-436D9152E017}"/>
              </a:ext>
            </a:extLst>
          </p:cNvPr>
          <p:cNvSpPr txBox="1"/>
          <p:nvPr/>
        </p:nvSpPr>
        <p:spPr>
          <a:xfrm>
            <a:off x="3634989" y="5096930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d</a:t>
            </a:r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E0950E28-F906-4811-85C6-3A841EB3EE3A}"/>
              </a:ext>
            </a:extLst>
          </p:cNvPr>
          <p:cNvSpPr/>
          <p:nvPr/>
        </p:nvSpPr>
        <p:spPr>
          <a:xfrm>
            <a:off x="3166016" y="6179895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  <a:r>
              <a:rPr lang="en-US" baseline="-25000" dirty="0">
                <a:solidFill>
                  <a:schemeClr val="tx1"/>
                </a:solidFill>
              </a:rPr>
              <a:t>E</a:t>
            </a:r>
          </a:p>
        </p:txBody>
      </p:sp>
      <p:cxnSp>
        <p:nvCxnSpPr>
          <p:cNvPr id="121" name="Straight Arrow Connector 120">
            <a:extLst>
              <a:ext uri="{FF2B5EF4-FFF2-40B4-BE49-F238E27FC236}">
                <a16:creationId xmlns:a16="http://schemas.microsoft.com/office/drawing/2014/main" id="{753F0B2D-4490-484D-897C-F82850B84B05}"/>
              </a:ext>
            </a:extLst>
          </p:cNvPr>
          <p:cNvCxnSpPr>
            <a:cxnSpLocks/>
            <a:stCxn id="120" idx="6"/>
          </p:cNvCxnSpPr>
          <p:nvPr/>
        </p:nvCxnSpPr>
        <p:spPr>
          <a:xfrm>
            <a:off x="3658385" y="6422172"/>
            <a:ext cx="26220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TextBox 121">
            <a:extLst>
              <a:ext uri="{FF2B5EF4-FFF2-40B4-BE49-F238E27FC236}">
                <a16:creationId xmlns:a16="http://schemas.microsoft.com/office/drawing/2014/main" id="{EE0C040B-E968-4447-B48B-8C2E3B56DB16}"/>
              </a:ext>
            </a:extLst>
          </p:cNvPr>
          <p:cNvSpPr txBox="1"/>
          <p:nvPr/>
        </p:nvSpPr>
        <p:spPr>
          <a:xfrm>
            <a:off x="3634989" y="6004646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b</a:t>
            </a:r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6DBB2A3A-E3BE-40D9-A4DA-909F33202264}"/>
              </a:ext>
            </a:extLst>
          </p:cNvPr>
          <p:cNvSpPr/>
          <p:nvPr/>
        </p:nvSpPr>
        <p:spPr>
          <a:xfrm>
            <a:off x="2527692" y="5719201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  <a:r>
              <a:rPr lang="en-US" baseline="-25000" dirty="0">
                <a:solidFill>
                  <a:schemeClr val="tx1"/>
                </a:solidFill>
              </a:rPr>
              <a:t>M</a:t>
            </a:r>
          </a:p>
        </p:txBody>
      </p: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256ABAAD-4E6D-4787-A743-0D0826823897}"/>
              </a:ext>
            </a:extLst>
          </p:cNvPr>
          <p:cNvCxnSpPr>
            <a:cxnSpLocks/>
            <a:endCxn id="113" idx="3"/>
          </p:cNvCxnSpPr>
          <p:nvPr/>
        </p:nvCxnSpPr>
        <p:spPr>
          <a:xfrm flipV="1">
            <a:off x="3007539" y="5685773"/>
            <a:ext cx="230583" cy="1594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26F82A2B-3656-48B9-AE56-F3272255094D}"/>
                  </a:ext>
                </a:extLst>
              </p:cNvPr>
              <p:cNvSpPr txBox="1"/>
              <p:nvPr/>
            </p:nvSpPr>
            <p:spPr>
              <a:xfrm>
                <a:off x="2825274" y="5427795"/>
                <a:ext cx="3506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>
                  <a:defRPr i="1"/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26F82A2B-3656-48B9-AE56-F327225509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5274" y="5427795"/>
                <a:ext cx="350673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6" name="Straight Arrow Connector 125">
            <a:extLst>
              <a:ext uri="{FF2B5EF4-FFF2-40B4-BE49-F238E27FC236}">
                <a16:creationId xmlns:a16="http://schemas.microsoft.com/office/drawing/2014/main" id="{1F59CB38-30D5-41F9-AB4D-A09E44895575}"/>
              </a:ext>
            </a:extLst>
          </p:cNvPr>
          <p:cNvCxnSpPr>
            <a:cxnSpLocks/>
            <a:endCxn id="120" idx="1"/>
          </p:cNvCxnSpPr>
          <p:nvPr/>
        </p:nvCxnSpPr>
        <p:spPr>
          <a:xfrm>
            <a:off x="2975673" y="6109642"/>
            <a:ext cx="262449" cy="1412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21845F51-9422-4B4F-A713-AF78120A5EB0}"/>
                  </a:ext>
                </a:extLst>
              </p:cNvPr>
              <p:cNvSpPr txBox="1"/>
              <p:nvPr/>
            </p:nvSpPr>
            <p:spPr>
              <a:xfrm>
                <a:off x="2830190" y="6103762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>
                  <a:defRPr i="1"/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21845F51-9422-4B4F-A713-AF78120A5E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0190" y="6103762"/>
                <a:ext cx="350672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3" name="Oval 132">
            <a:extLst>
              <a:ext uri="{FF2B5EF4-FFF2-40B4-BE49-F238E27FC236}">
                <a16:creationId xmlns:a16="http://schemas.microsoft.com/office/drawing/2014/main" id="{637D7C7C-BA7D-4553-8A93-033544470D61}"/>
              </a:ext>
            </a:extLst>
          </p:cNvPr>
          <p:cNvSpPr/>
          <p:nvPr/>
        </p:nvSpPr>
        <p:spPr>
          <a:xfrm>
            <a:off x="3930472" y="5254972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34" name="Oval 133">
            <a:extLst>
              <a:ext uri="{FF2B5EF4-FFF2-40B4-BE49-F238E27FC236}">
                <a16:creationId xmlns:a16="http://schemas.microsoft.com/office/drawing/2014/main" id="{D5550CF3-FAFB-49C8-BC4C-10D21AC2FBA9}"/>
              </a:ext>
            </a:extLst>
          </p:cNvPr>
          <p:cNvSpPr/>
          <p:nvPr/>
        </p:nvSpPr>
        <p:spPr>
          <a:xfrm>
            <a:off x="3913547" y="6159696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35" name="Oval 134">
            <a:extLst>
              <a:ext uri="{FF2B5EF4-FFF2-40B4-BE49-F238E27FC236}">
                <a16:creationId xmlns:a16="http://schemas.microsoft.com/office/drawing/2014/main" id="{CD5D28AD-2392-4FA7-8757-F617A7741933}"/>
              </a:ext>
            </a:extLst>
          </p:cNvPr>
          <p:cNvSpPr/>
          <p:nvPr/>
        </p:nvSpPr>
        <p:spPr>
          <a:xfrm>
            <a:off x="4497618" y="5686337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</a:t>
            </a:r>
          </a:p>
        </p:txBody>
      </p:sp>
      <p:cxnSp>
        <p:nvCxnSpPr>
          <p:cNvPr id="136" name="Straight Arrow Connector 135">
            <a:extLst>
              <a:ext uri="{FF2B5EF4-FFF2-40B4-BE49-F238E27FC236}">
                <a16:creationId xmlns:a16="http://schemas.microsoft.com/office/drawing/2014/main" id="{17020F8F-91DD-492D-9F3F-E15829E619E0}"/>
              </a:ext>
            </a:extLst>
          </p:cNvPr>
          <p:cNvCxnSpPr>
            <a:cxnSpLocks/>
            <a:stCxn id="133" idx="5"/>
            <a:endCxn id="135" idx="1"/>
          </p:cNvCxnSpPr>
          <p:nvPr/>
        </p:nvCxnSpPr>
        <p:spPr>
          <a:xfrm>
            <a:off x="4350735" y="5668566"/>
            <a:ext cx="218989" cy="8873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Arrow Connector 136">
            <a:extLst>
              <a:ext uri="{FF2B5EF4-FFF2-40B4-BE49-F238E27FC236}">
                <a16:creationId xmlns:a16="http://schemas.microsoft.com/office/drawing/2014/main" id="{393A11EE-F06C-4DB5-B93B-BBC020FEC68E}"/>
              </a:ext>
            </a:extLst>
          </p:cNvPr>
          <p:cNvCxnSpPr>
            <a:cxnSpLocks/>
            <a:stCxn id="134" idx="6"/>
            <a:endCxn id="135" idx="3"/>
          </p:cNvCxnSpPr>
          <p:nvPr/>
        </p:nvCxnSpPr>
        <p:spPr>
          <a:xfrm flipV="1">
            <a:off x="4405915" y="6099931"/>
            <a:ext cx="163808" cy="30204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38" name="TextBox 137">
                <a:extLst>
                  <a:ext uri="{FF2B5EF4-FFF2-40B4-BE49-F238E27FC236}">
                    <a16:creationId xmlns:a16="http://schemas.microsoft.com/office/drawing/2014/main" id="{98052A66-6933-439C-A299-D842C8050454}"/>
                  </a:ext>
                </a:extLst>
              </p:cNvPr>
              <p:cNvSpPr txBox="1"/>
              <p:nvPr/>
            </p:nvSpPr>
            <p:spPr>
              <a:xfrm>
                <a:off x="4421568" y="6157046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>
                  <a:defRPr i="1"/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38" name="TextBox 137">
                <a:extLst>
                  <a:ext uri="{FF2B5EF4-FFF2-40B4-BE49-F238E27FC236}">
                    <a16:creationId xmlns:a16="http://schemas.microsoft.com/office/drawing/2014/main" id="{98052A66-6933-439C-A299-D842C80504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1568" y="6157046"/>
                <a:ext cx="350672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1" name="TextBox 140">
                <a:extLst>
                  <a:ext uri="{FF2B5EF4-FFF2-40B4-BE49-F238E27FC236}">
                    <a16:creationId xmlns:a16="http://schemas.microsoft.com/office/drawing/2014/main" id="{0936DF84-9EAE-460D-A105-C32C596327A4}"/>
                  </a:ext>
                </a:extLst>
              </p:cNvPr>
              <p:cNvSpPr txBox="1"/>
              <p:nvPr/>
            </p:nvSpPr>
            <p:spPr>
              <a:xfrm>
                <a:off x="4352740" y="5343427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>
                  <a:defRPr i="1"/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41" name="TextBox 140">
                <a:extLst>
                  <a:ext uri="{FF2B5EF4-FFF2-40B4-BE49-F238E27FC236}">
                    <a16:creationId xmlns:a16="http://schemas.microsoft.com/office/drawing/2014/main" id="{0936DF84-9EAE-460D-A105-C32C596327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2740" y="5343427"/>
                <a:ext cx="350672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2" name="Oval 141">
            <a:extLst>
              <a:ext uri="{FF2B5EF4-FFF2-40B4-BE49-F238E27FC236}">
                <a16:creationId xmlns:a16="http://schemas.microsoft.com/office/drawing/2014/main" id="{2CBC8A56-FD34-44D2-8475-93DDBAD29F7A}"/>
              </a:ext>
            </a:extLst>
          </p:cNvPr>
          <p:cNvSpPr/>
          <p:nvPr/>
        </p:nvSpPr>
        <p:spPr>
          <a:xfrm>
            <a:off x="1813780" y="5311447"/>
            <a:ext cx="492369" cy="48455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cxnSp>
        <p:nvCxnSpPr>
          <p:cNvPr id="143" name="Straight Arrow Connector 142">
            <a:extLst>
              <a:ext uri="{FF2B5EF4-FFF2-40B4-BE49-F238E27FC236}">
                <a16:creationId xmlns:a16="http://schemas.microsoft.com/office/drawing/2014/main" id="{94DBDAD1-EB06-40C7-863A-A1D8896D4C51}"/>
              </a:ext>
            </a:extLst>
          </p:cNvPr>
          <p:cNvCxnSpPr>
            <a:cxnSpLocks/>
            <a:stCxn id="142" idx="7"/>
            <a:endCxn id="109" idx="3"/>
          </p:cNvCxnSpPr>
          <p:nvPr/>
        </p:nvCxnSpPr>
        <p:spPr>
          <a:xfrm flipV="1">
            <a:off x="2234043" y="4981378"/>
            <a:ext cx="966409" cy="401031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44" name="TextBox 143">
                <a:extLst>
                  <a:ext uri="{FF2B5EF4-FFF2-40B4-BE49-F238E27FC236}">
                    <a16:creationId xmlns:a16="http://schemas.microsoft.com/office/drawing/2014/main" id="{5906D281-ACBE-4A12-85DC-B55BFDEC6ECB}"/>
                  </a:ext>
                </a:extLst>
              </p:cNvPr>
              <p:cNvSpPr txBox="1"/>
              <p:nvPr/>
            </p:nvSpPr>
            <p:spPr>
              <a:xfrm>
                <a:off x="2054211" y="4924789"/>
                <a:ext cx="3506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i="1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144" name="TextBox 143">
                <a:extLst>
                  <a:ext uri="{FF2B5EF4-FFF2-40B4-BE49-F238E27FC236}">
                    <a16:creationId xmlns:a16="http://schemas.microsoft.com/office/drawing/2014/main" id="{5906D281-ACBE-4A12-85DC-B55BFDEC6E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4211" y="4924789"/>
                <a:ext cx="350673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5" name="Straight Arrow Connector 144">
            <a:extLst>
              <a:ext uri="{FF2B5EF4-FFF2-40B4-BE49-F238E27FC236}">
                <a16:creationId xmlns:a16="http://schemas.microsoft.com/office/drawing/2014/main" id="{AD09F2E7-3657-40DD-AAA9-EA55D8D6BEC6}"/>
              </a:ext>
            </a:extLst>
          </p:cNvPr>
          <p:cNvCxnSpPr>
            <a:cxnSpLocks/>
          </p:cNvCxnSpPr>
          <p:nvPr/>
        </p:nvCxnSpPr>
        <p:spPr>
          <a:xfrm>
            <a:off x="2261761" y="5701888"/>
            <a:ext cx="262449" cy="141214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46" name="TextBox 145">
                <a:extLst>
                  <a:ext uri="{FF2B5EF4-FFF2-40B4-BE49-F238E27FC236}">
                    <a16:creationId xmlns:a16="http://schemas.microsoft.com/office/drawing/2014/main" id="{043DDB86-620D-4D69-BEED-072F80384A51}"/>
                  </a:ext>
                </a:extLst>
              </p:cNvPr>
              <p:cNvSpPr txBox="1"/>
              <p:nvPr/>
            </p:nvSpPr>
            <p:spPr>
              <a:xfrm>
                <a:off x="2116278" y="5696008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i="1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146" name="TextBox 145">
                <a:extLst>
                  <a:ext uri="{FF2B5EF4-FFF2-40B4-BE49-F238E27FC236}">
                    <a16:creationId xmlns:a16="http://schemas.microsoft.com/office/drawing/2014/main" id="{043DDB86-620D-4D69-BEED-072F80384A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6278" y="5696008"/>
                <a:ext cx="350672" cy="36933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7" name="Straight Arrow Connector 146">
            <a:extLst>
              <a:ext uri="{FF2B5EF4-FFF2-40B4-BE49-F238E27FC236}">
                <a16:creationId xmlns:a16="http://schemas.microsoft.com/office/drawing/2014/main" id="{B4A7D392-2B0D-48A4-9AD9-5DA0EFC27A84}"/>
              </a:ext>
            </a:extLst>
          </p:cNvPr>
          <p:cNvCxnSpPr>
            <a:cxnSpLocks/>
            <a:stCxn id="111" idx="6"/>
            <a:endCxn id="150" idx="1"/>
          </p:cNvCxnSpPr>
          <p:nvPr/>
        </p:nvCxnSpPr>
        <p:spPr>
          <a:xfrm>
            <a:off x="4375291" y="4810062"/>
            <a:ext cx="767929" cy="326091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48" name="TextBox 147">
                <a:extLst>
                  <a:ext uri="{FF2B5EF4-FFF2-40B4-BE49-F238E27FC236}">
                    <a16:creationId xmlns:a16="http://schemas.microsoft.com/office/drawing/2014/main" id="{31E83F95-E023-442C-800C-3509C8EB4C51}"/>
                  </a:ext>
                </a:extLst>
              </p:cNvPr>
              <p:cNvSpPr txBox="1"/>
              <p:nvPr/>
            </p:nvSpPr>
            <p:spPr>
              <a:xfrm>
                <a:off x="4666140" y="4631123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i="1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148" name="TextBox 147">
                <a:extLst>
                  <a:ext uri="{FF2B5EF4-FFF2-40B4-BE49-F238E27FC236}">
                    <a16:creationId xmlns:a16="http://schemas.microsoft.com/office/drawing/2014/main" id="{31E83F95-E023-442C-800C-3509C8EB4C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6140" y="4631123"/>
                <a:ext cx="350672" cy="369332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0" name="Oval 149">
            <a:extLst>
              <a:ext uri="{FF2B5EF4-FFF2-40B4-BE49-F238E27FC236}">
                <a16:creationId xmlns:a16="http://schemas.microsoft.com/office/drawing/2014/main" id="{93CC549B-3134-4ED1-AE5F-F3EAA30DA78C}"/>
              </a:ext>
            </a:extLst>
          </p:cNvPr>
          <p:cNvSpPr/>
          <p:nvPr/>
        </p:nvSpPr>
        <p:spPr>
          <a:xfrm>
            <a:off x="5071114" y="5065191"/>
            <a:ext cx="492369" cy="48455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accent2"/>
                </a:solidFill>
              </a:rPr>
              <a:t>A</a:t>
            </a:r>
            <a:endParaRPr lang="en-US" baseline="-25000" dirty="0">
              <a:solidFill>
                <a:schemeClr val="accent2"/>
              </a:solidFill>
            </a:endParaRPr>
          </a:p>
        </p:txBody>
      </p:sp>
      <p:sp>
        <p:nvSpPr>
          <p:cNvPr id="151" name="Oval 150">
            <a:extLst>
              <a:ext uri="{FF2B5EF4-FFF2-40B4-BE49-F238E27FC236}">
                <a16:creationId xmlns:a16="http://schemas.microsoft.com/office/drawing/2014/main" id="{62034BA5-A904-4803-8417-B1A188C48149}"/>
              </a:ext>
            </a:extLst>
          </p:cNvPr>
          <p:cNvSpPr/>
          <p:nvPr/>
        </p:nvSpPr>
        <p:spPr>
          <a:xfrm>
            <a:off x="5113169" y="5113385"/>
            <a:ext cx="403986" cy="388167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cxnSp>
        <p:nvCxnSpPr>
          <p:cNvPr id="152" name="Straight Arrow Connector 151">
            <a:extLst>
              <a:ext uri="{FF2B5EF4-FFF2-40B4-BE49-F238E27FC236}">
                <a16:creationId xmlns:a16="http://schemas.microsoft.com/office/drawing/2014/main" id="{E5F58149-BC55-4A5A-B76B-2BC86D3AC4DA}"/>
              </a:ext>
            </a:extLst>
          </p:cNvPr>
          <p:cNvCxnSpPr>
            <a:cxnSpLocks/>
            <a:stCxn id="135" idx="0"/>
            <a:endCxn id="150" idx="3"/>
          </p:cNvCxnSpPr>
          <p:nvPr/>
        </p:nvCxnSpPr>
        <p:spPr>
          <a:xfrm flipV="1">
            <a:off x="4743803" y="5478785"/>
            <a:ext cx="399417" cy="207553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80A67D3-74BF-BE81-0603-E2AA1200E77C}"/>
                  </a:ext>
                </a:extLst>
              </p:cNvPr>
              <p:cNvSpPr txBox="1"/>
              <p:nvPr/>
            </p:nvSpPr>
            <p:spPr>
              <a:xfrm>
                <a:off x="6445813" y="1129357"/>
                <a:ext cx="1592370" cy="369332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accent2"/>
                    </a:solidFill>
                  </a:rPr>
                  <a:t>(a|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>
                    <a:solidFill>
                      <a:schemeClr val="accent2"/>
                    </a:solidFill>
                  </a:rPr>
                  <a:t>)(</a:t>
                </a:r>
                <a:r>
                  <a:rPr lang="en-US" dirty="0" err="1">
                    <a:solidFill>
                      <a:schemeClr val="accent2"/>
                    </a:solidFill>
                  </a:rPr>
                  <a:t>c|d|b</a:t>
                </a:r>
                <a:r>
                  <a:rPr lang="en-US" dirty="0">
                    <a:solidFill>
                      <a:schemeClr val="accent2"/>
                    </a:solidFill>
                  </a:rPr>
                  <a:t>)*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80A67D3-74BF-BE81-0603-E2AA1200E7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5813" y="1129357"/>
                <a:ext cx="1592370" cy="369332"/>
              </a:xfrm>
              <a:prstGeom prst="rect">
                <a:avLst/>
              </a:prstGeom>
              <a:blipFill>
                <a:blip r:embed="rId20"/>
                <a:stretch>
                  <a:fillRect t="-8197" b="-2459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34559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5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25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" grpId="0" animBg="1"/>
      <p:bldP spid="106" grpId="1" animBg="1"/>
      <p:bldP spid="96" grpId="1" animBg="1"/>
      <p:bldP spid="83" grpId="0" animBg="1"/>
      <p:bldP spid="107" grpId="0" animBg="1"/>
      <p:bldP spid="108" grpId="0" animBg="1"/>
      <p:bldP spid="109" grpId="0" animBg="1"/>
      <p:bldP spid="111" grpId="0" animBg="1"/>
      <p:bldP spid="112" grpId="0"/>
      <p:bldP spid="113" grpId="0" animBg="1"/>
      <p:bldP spid="119" grpId="0"/>
      <p:bldP spid="120" grpId="0" animBg="1"/>
      <p:bldP spid="122" grpId="0"/>
      <p:bldP spid="123" grpId="0" animBg="1"/>
      <p:bldP spid="125" grpId="0"/>
      <p:bldP spid="131" grpId="0"/>
      <p:bldP spid="133" grpId="0" animBg="1"/>
      <p:bldP spid="134" grpId="0" animBg="1"/>
      <p:bldP spid="135" grpId="0" animBg="1"/>
      <p:bldP spid="138" grpId="0"/>
      <p:bldP spid="141" grpId="0"/>
      <p:bldP spid="142" grpId="0" animBg="1"/>
      <p:bldP spid="144" grpId="0"/>
      <p:bldP spid="146" grpId="0"/>
      <p:bldP spid="148" grpId="0"/>
      <p:bldP spid="150" grpId="0" animBg="1"/>
      <p:bldP spid="15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Oval 92">
            <a:extLst>
              <a:ext uri="{FF2B5EF4-FFF2-40B4-BE49-F238E27FC236}">
                <a16:creationId xmlns:a16="http://schemas.microsoft.com/office/drawing/2014/main" id="{DA71AC91-1938-42DC-93EF-383FFF58ECBF}"/>
              </a:ext>
            </a:extLst>
          </p:cNvPr>
          <p:cNvSpPr/>
          <p:nvPr/>
        </p:nvSpPr>
        <p:spPr>
          <a:xfrm>
            <a:off x="5603632" y="3310379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BF974D93-258C-4FE8-8756-709BE55676FF}"/>
              </a:ext>
            </a:extLst>
          </p:cNvPr>
          <p:cNvCxnSpPr>
            <a:cxnSpLocks/>
            <a:stCxn id="128" idx="2"/>
            <a:endCxn id="140" idx="0"/>
          </p:cNvCxnSpPr>
          <p:nvPr/>
        </p:nvCxnSpPr>
        <p:spPr>
          <a:xfrm>
            <a:off x="6073141" y="1967217"/>
            <a:ext cx="1963452" cy="77973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8" name="TextBox 127">
            <a:extLst>
              <a:ext uri="{FF2B5EF4-FFF2-40B4-BE49-F238E27FC236}">
                <a16:creationId xmlns:a16="http://schemas.microsoft.com/office/drawing/2014/main" id="{09CF3B7D-BA3B-4F1E-83E3-F817458A29EF}"/>
              </a:ext>
            </a:extLst>
          </p:cNvPr>
          <p:cNvSpPr txBox="1"/>
          <p:nvPr/>
        </p:nvSpPr>
        <p:spPr>
          <a:xfrm>
            <a:off x="5441577" y="1413219"/>
            <a:ext cx="1263128" cy="553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000" b="1" dirty="0" err="1"/>
              <a:t>concat</a:t>
            </a:r>
            <a:endParaRPr lang="en-US" sz="30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D6A5637B-A22E-4BE0-94E1-61397327E0A5}"/>
                  </a:ext>
                </a:extLst>
              </p:cNvPr>
              <p:cNvSpPr txBox="1"/>
              <p:nvPr/>
            </p:nvSpPr>
            <p:spPr>
              <a:xfrm>
                <a:off x="3701601" y="2794138"/>
                <a:ext cx="619978" cy="36933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2"/>
                    </a:solidFill>
                  </a:rPr>
                  <a:t>a |</a:t>
                </a:r>
                <a:r>
                  <a:rPr lang="en-US" dirty="0">
                    <a:solidFill>
                      <a:schemeClr val="accent2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endParaRPr lang="en-US" dirty="0">
                  <a:solidFill>
                    <a:schemeClr val="accent2"/>
                  </a:solidFill>
                </a:endParaRPr>
              </a:p>
            </p:txBody>
          </p:sp>
        </mc:Choice>
        <mc:Fallback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D6A5637B-A22E-4BE0-94E1-61397327E0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1601" y="2794138"/>
                <a:ext cx="619978" cy="369332"/>
              </a:xfrm>
              <a:prstGeom prst="rect">
                <a:avLst/>
              </a:prstGeom>
              <a:blipFill>
                <a:blip r:embed="rId2"/>
                <a:stretch>
                  <a:fillRect l="-7843" t="-8197" b="-2459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0" name="TextBox 129">
            <a:extLst>
              <a:ext uri="{FF2B5EF4-FFF2-40B4-BE49-F238E27FC236}">
                <a16:creationId xmlns:a16="http://schemas.microsoft.com/office/drawing/2014/main" id="{9DFE19AF-A854-4384-AA53-20DBF9931200}"/>
              </a:ext>
            </a:extLst>
          </p:cNvPr>
          <p:cNvSpPr txBox="1"/>
          <p:nvPr/>
        </p:nvSpPr>
        <p:spPr>
          <a:xfrm>
            <a:off x="8356977" y="2617469"/>
            <a:ext cx="1153018" cy="36933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</a:rPr>
              <a:t>(</a:t>
            </a:r>
            <a:r>
              <a:rPr lang="en-US" dirty="0" err="1">
                <a:solidFill>
                  <a:schemeClr val="accent2"/>
                </a:solidFill>
              </a:rPr>
              <a:t>c|d|b</a:t>
            </a:r>
            <a:r>
              <a:rPr lang="en-US" dirty="0">
                <a:solidFill>
                  <a:schemeClr val="accent2"/>
                </a:solidFill>
              </a:rPr>
              <a:t>)*</a:t>
            </a:r>
          </a:p>
        </p:txBody>
      </p: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D357E224-6E43-4755-9846-F081182D9DB1}"/>
              </a:ext>
            </a:extLst>
          </p:cNvPr>
          <p:cNvCxnSpPr>
            <a:cxnSpLocks/>
          </p:cNvCxnSpPr>
          <p:nvPr/>
        </p:nvCxnSpPr>
        <p:spPr>
          <a:xfrm>
            <a:off x="8206266" y="3490440"/>
            <a:ext cx="0" cy="31575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0" name="TextBox 139">
            <a:extLst>
              <a:ext uri="{FF2B5EF4-FFF2-40B4-BE49-F238E27FC236}">
                <a16:creationId xmlns:a16="http://schemas.microsoft.com/office/drawing/2014/main" id="{F77FF9AF-ED46-4DFF-91C6-BCC707C0490C}"/>
              </a:ext>
            </a:extLst>
          </p:cNvPr>
          <p:cNvSpPr txBox="1"/>
          <p:nvPr/>
        </p:nvSpPr>
        <p:spPr>
          <a:xfrm>
            <a:off x="7878028" y="2746954"/>
            <a:ext cx="317131" cy="13234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8000" b="1" dirty="0"/>
              <a:t>*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3E10DA1-42DD-4E34-A345-684B6C6BE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7852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Thompson’s Construction Alg.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Build the </a:t>
            </a:r>
            <a:r>
              <a:rPr lang="en-US" sz="2000" dirty="0" err="1">
                <a:ln w="12700">
                  <a:noFill/>
                </a:ln>
                <a:latin typeface="Garamond" panose="02020404030301010803" pitchFamily="18" charset="0"/>
              </a:rPr>
              <a:t>RegEx</a:t>
            </a: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 Tree | Replace nodes bottom-up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146587-286A-45B6-9F88-0A45D74EC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10139" y="6484542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17</a:t>
            </a:fld>
            <a:endParaRPr lang="en-US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025EE52-4545-412A-B997-F85674C4E2F7}"/>
              </a:ext>
            </a:extLst>
          </p:cNvPr>
          <p:cNvSpPr/>
          <p:nvPr/>
        </p:nvSpPr>
        <p:spPr>
          <a:xfrm>
            <a:off x="5874772" y="744794"/>
            <a:ext cx="2721081" cy="350354"/>
          </a:xfrm>
          <a:prstGeom prst="roundRect">
            <a:avLst/>
          </a:prstGeom>
          <a:noFill/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D16E160-FEE2-4E53-ACE8-2DC8AAE12706}"/>
                  </a:ext>
                </a:extLst>
              </p:cNvPr>
              <p:cNvSpPr txBox="1"/>
              <p:nvPr/>
            </p:nvSpPr>
            <p:spPr>
              <a:xfrm>
                <a:off x="1546126" y="1228050"/>
                <a:ext cx="2371981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Alternation:</a:t>
                </a:r>
              </a:p>
              <a:p>
                <a:pPr marL="285750" indent="-285750">
                  <a:buFontTx/>
                  <a:buChar char="-"/>
                </a:pPr>
                <a:r>
                  <a:rPr lang="en-US" dirty="0"/>
                  <a:t>New start state with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-trans to old starts</a:t>
                </a:r>
              </a:p>
              <a:p>
                <a:pPr marL="285750" indent="-285750">
                  <a:buFontTx/>
                  <a:buChar char="-"/>
                </a:pPr>
                <a:r>
                  <a:rPr lang="en-US" dirty="0"/>
                  <a:t>New final state with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-trans from old finals</a:t>
                </a: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D16E160-FEE2-4E53-ACE8-2DC8AAE127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6126" y="1228050"/>
                <a:ext cx="2371981" cy="1754326"/>
              </a:xfrm>
              <a:prstGeom prst="rect">
                <a:avLst/>
              </a:prstGeom>
              <a:blipFill>
                <a:blip r:embed="rId3"/>
                <a:stretch>
                  <a:fillRect l="-2314" t="-1736" r="-3085" b="-4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Oval 71">
            <a:extLst>
              <a:ext uri="{FF2B5EF4-FFF2-40B4-BE49-F238E27FC236}">
                <a16:creationId xmlns:a16="http://schemas.microsoft.com/office/drawing/2014/main" id="{091C9EE9-ED34-4841-B9CC-C050BEF43F27}"/>
              </a:ext>
            </a:extLst>
          </p:cNvPr>
          <p:cNvSpPr/>
          <p:nvPr/>
        </p:nvSpPr>
        <p:spPr>
          <a:xfrm>
            <a:off x="4272030" y="2896221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  <a:r>
              <a:rPr lang="en-US" baseline="-25000" dirty="0">
                <a:solidFill>
                  <a:schemeClr val="tx1"/>
                </a:solidFill>
              </a:rPr>
              <a:t>A</a:t>
            </a:r>
          </a:p>
        </p:txBody>
      </p: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D1B8EE6D-F2D8-4676-AA0D-648ADBF1E0DD}"/>
              </a:ext>
            </a:extLst>
          </p:cNvPr>
          <p:cNvCxnSpPr>
            <a:cxnSpLocks/>
            <a:stCxn id="72" idx="6"/>
          </p:cNvCxnSpPr>
          <p:nvPr/>
        </p:nvCxnSpPr>
        <p:spPr>
          <a:xfrm>
            <a:off x="4764399" y="3138498"/>
            <a:ext cx="26220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>
            <a:extLst>
              <a:ext uri="{FF2B5EF4-FFF2-40B4-BE49-F238E27FC236}">
                <a16:creationId xmlns:a16="http://schemas.microsoft.com/office/drawing/2014/main" id="{DC4E0D3B-F23B-496D-ADD7-4A17B9799A2E}"/>
              </a:ext>
            </a:extLst>
          </p:cNvPr>
          <p:cNvSpPr txBox="1"/>
          <p:nvPr/>
        </p:nvSpPr>
        <p:spPr>
          <a:xfrm>
            <a:off x="4741003" y="2720972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a</a:t>
            </a:r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A03BA0B7-352A-413C-AF7F-A42802A8148B}"/>
              </a:ext>
            </a:extLst>
          </p:cNvPr>
          <p:cNvSpPr/>
          <p:nvPr/>
        </p:nvSpPr>
        <p:spPr>
          <a:xfrm>
            <a:off x="4272030" y="3803937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  <a:r>
              <a:rPr lang="en-US" baseline="-25000" dirty="0">
                <a:solidFill>
                  <a:schemeClr val="tx1"/>
                </a:solidFill>
              </a:rPr>
              <a:t>E</a:t>
            </a:r>
          </a:p>
        </p:txBody>
      </p: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A580E2DC-53CF-44DB-880C-78A99EB9B4CE}"/>
              </a:ext>
            </a:extLst>
          </p:cNvPr>
          <p:cNvCxnSpPr>
            <a:cxnSpLocks/>
            <a:stCxn id="79" idx="6"/>
          </p:cNvCxnSpPr>
          <p:nvPr/>
        </p:nvCxnSpPr>
        <p:spPr>
          <a:xfrm>
            <a:off x="4764399" y="4046214"/>
            <a:ext cx="26220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1F329536-93A2-404D-86DB-A9C83647AF4D}"/>
                  </a:ext>
                </a:extLst>
              </p:cNvPr>
              <p:cNvSpPr txBox="1"/>
              <p:nvPr/>
            </p:nvSpPr>
            <p:spPr>
              <a:xfrm>
                <a:off x="4741003" y="3628688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1F329536-93A2-404D-86DB-A9C83647AF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1003" y="3628688"/>
                <a:ext cx="350672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" name="Oval 84">
            <a:extLst>
              <a:ext uri="{FF2B5EF4-FFF2-40B4-BE49-F238E27FC236}">
                <a16:creationId xmlns:a16="http://schemas.microsoft.com/office/drawing/2014/main" id="{31E17593-45D3-4366-9479-26E819284D8F}"/>
              </a:ext>
            </a:extLst>
          </p:cNvPr>
          <p:cNvSpPr/>
          <p:nvPr/>
        </p:nvSpPr>
        <p:spPr>
          <a:xfrm>
            <a:off x="3633706" y="3343243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</a:p>
        </p:txBody>
      </p: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B9AF7869-7B83-4D43-8589-04B0E529214F}"/>
              </a:ext>
            </a:extLst>
          </p:cNvPr>
          <p:cNvCxnSpPr>
            <a:cxnSpLocks/>
            <a:endCxn id="72" idx="3"/>
          </p:cNvCxnSpPr>
          <p:nvPr/>
        </p:nvCxnSpPr>
        <p:spPr>
          <a:xfrm flipV="1">
            <a:off x="4113553" y="3309815"/>
            <a:ext cx="230583" cy="1594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3482BAB5-E70C-4C5D-8BDA-72DFF41C6074}"/>
                  </a:ext>
                </a:extLst>
              </p:cNvPr>
              <p:cNvSpPr txBox="1"/>
              <p:nvPr/>
            </p:nvSpPr>
            <p:spPr>
              <a:xfrm>
                <a:off x="3931288" y="3051837"/>
                <a:ext cx="3506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>
                  <a:defRPr i="1"/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3482BAB5-E70C-4C5D-8BDA-72DFF41C60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1288" y="3051837"/>
                <a:ext cx="350673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9AAE041E-84B9-477E-9182-B2EFE4252850}"/>
              </a:ext>
            </a:extLst>
          </p:cNvPr>
          <p:cNvCxnSpPr>
            <a:cxnSpLocks/>
            <a:endCxn id="79" idx="1"/>
          </p:cNvCxnSpPr>
          <p:nvPr/>
        </p:nvCxnSpPr>
        <p:spPr>
          <a:xfrm>
            <a:off x="4081687" y="3733684"/>
            <a:ext cx="262449" cy="1412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4E345770-4CC0-4F3F-A206-0488B2A07E20}"/>
                  </a:ext>
                </a:extLst>
              </p:cNvPr>
              <p:cNvSpPr txBox="1"/>
              <p:nvPr/>
            </p:nvSpPr>
            <p:spPr>
              <a:xfrm>
                <a:off x="3936204" y="3727804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4E345770-4CC0-4F3F-A206-0488B2A07E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6204" y="3727804"/>
                <a:ext cx="350672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0" name="Oval 89">
            <a:extLst>
              <a:ext uri="{FF2B5EF4-FFF2-40B4-BE49-F238E27FC236}">
                <a16:creationId xmlns:a16="http://schemas.microsoft.com/office/drawing/2014/main" id="{575FD3E5-352D-49ED-929A-8F05C8D36564}"/>
              </a:ext>
            </a:extLst>
          </p:cNvPr>
          <p:cNvSpPr/>
          <p:nvPr/>
        </p:nvSpPr>
        <p:spPr>
          <a:xfrm>
            <a:off x="5036486" y="2879014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010279BF-6FF7-468A-BF19-E1C492662A9F}"/>
              </a:ext>
            </a:extLst>
          </p:cNvPr>
          <p:cNvSpPr/>
          <p:nvPr/>
        </p:nvSpPr>
        <p:spPr>
          <a:xfrm>
            <a:off x="5019561" y="3783738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F5016FA5-CBDE-47F9-90FB-E228D31FFB62}"/>
              </a:ext>
            </a:extLst>
          </p:cNvPr>
          <p:cNvSpPr/>
          <p:nvPr/>
        </p:nvSpPr>
        <p:spPr>
          <a:xfrm>
            <a:off x="5645687" y="3358573"/>
            <a:ext cx="403986" cy="388167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</a:t>
            </a:r>
          </a:p>
        </p:txBody>
      </p: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F20EB9C0-39BD-4EEF-9BD5-9D2EC22AD6A0}"/>
              </a:ext>
            </a:extLst>
          </p:cNvPr>
          <p:cNvCxnSpPr>
            <a:cxnSpLocks/>
            <a:stCxn id="90" idx="5"/>
            <a:endCxn id="93" idx="1"/>
          </p:cNvCxnSpPr>
          <p:nvPr/>
        </p:nvCxnSpPr>
        <p:spPr>
          <a:xfrm>
            <a:off x="5456749" y="3292608"/>
            <a:ext cx="218989" cy="8873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7EA2EAFA-9F1E-42AC-A9E7-05614B87E5B9}"/>
              </a:ext>
            </a:extLst>
          </p:cNvPr>
          <p:cNvCxnSpPr>
            <a:cxnSpLocks/>
            <a:stCxn id="91" idx="6"/>
            <a:endCxn id="93" idx="3"/>
          </p:cNvCxnSpPr>
          <p:nvPr/>
        </p:nvCxnSpPr>
        <p:spPr>
          <a:xfrm flipV="1">
            <a:off x="5511929" y="3723973"/>
            <a:ext cx="163808" cy="30204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76E3C47C-6F1E-43EB-A4D6-C201D549815A}"/>
                  </a:ext>
                </a:extLst>
              </p:cNvPr>
              <p:cNvSpPr txBox="1"/>
              <p:nvPr/>
            </p:nvSpPr>
            <p:spPr>
              <a:xfrm>
                <a:off x="5527582" y="3781088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>
                  <a:defRPr i="1"/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76E3C47C-6F1E-43EB-A4D6-C201D54981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7582" y="3781088"/>
                <a:ext cx="350672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8B48EB4B-F7C7-4C08-A981-51D35D93938F}"/>
                  </a:ext>
                </a:extLst>
              </p:cNvPr>
              <p:cNvSpPr txBox="1"/>
              <p:nvPr/>
            </p:nvSpPr>
            <p:spPr>
              <a:xfrm>
                <a:off x="5458754" y="2967469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8B48EB4B-F7C7-4C08-A981-51D35D9393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8754" y="2967469"/>
                <a:ext cx="350672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A9BFA5F0-4264-4B79-BE83-13F0350B9BF8}"/>
              </a:ext>
            </a:extLst>
          </p:cNvPr>
          <p:cNvCxnSpPr>
            <a:cxnSpLocks/>
          </p:cNvCxnSpPr>
          <p:nvPr/>
        </p:nvCxnSpPr>
        <p:spPr>
          <a:xfrm flipH="1">
            <a:off x="4482353" y="1967217"/>
            <a:ext cx="1590788" cy="65944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9" name="Oval 108">
            <a:extLst>
              <a:ext uri="{FF2B5EF4-FFF2-40B4-BE49-F238E27FC236}">
                <a16:creationId xmlns:a16="http://schemas.microsoft.com/office/drawing/2014/main" id="{54FFAF42-82C3-43D8-BF6E-215A886713FA}"/>
              </a:ext>
            </a:extLst>
          </p:cNvPr>
          <p:cNvSpPr/>
          <p:nvPr/>
        </p:nvSpPr>
        <p:spPr>
          <a:xfrm>
            <a:off x="7579981" y="3941786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  <a:r>
              <a:rPr lang="en-US" baseline="-25000" dirty="0">
                <a:solidFill>
                  <a:schemeClr val="tx1"/>
                </a:solidFill>
              </a:rPr>
              <a:t>C</a:t>
            </a:r>
          </a:p>
        </p:txBody>
      </p: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40F0A4A7-DB6A-4B2F-9B97-3C2EEC310D87}"/>
              </a:ext>
            </a:extLst>
          </p:cNvPr>
          <p:cNvCxnSpPr>
            <a:cxnSpLocks/>
            <a:stCxn id="109" idx="6"/>
            <a:endCxn id="111" idx="2"/>
          </p:cNvCxnSpPr>
          <p:nvPr/>
        </p:nvCxnSpPr>
        <p:spPr>
          <a:xfrm>
            <a:off x="8072350" y="4184063"/>
            <a:ext cx="26220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Oval 110">
            <a:extLst>
              <a:ext uri="{FF2B5EF4-FFF2-40B4-BE49-F238E27FC236}">
                <a16:creationId xmlns:a16="http://schemas.microsoft.com/office/drawing/2014/main" id="{40AF766A-4BE4-4B7F-BDDE-86DFB209DD4D}"/>
              </a:ext>
            </a:extLst>
          </p:cNvPr>
          <p:cNvSpPr/>
          <p:nvPr/>
        </p:nvSpPr>
        <p:spPr>
          <a:xfrm>
            <a:off x="8334557" y="3941786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74E38837-7087-4CC4-8469-9EF62D97A744}"/>
              </a:ext>
            </a:extLst>
          </p:cNvPr>
          <p:cNvSpPr txBox="1"/>
          <p:nvPr/>
        </p:nvSpPr>
        <p:spPr>
          <a:xfrm>
            <a:off x="8048954" y="3766537"/>
            <a:ext cx="280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c</a:t>
            </a:r>
          </a:p>
        </p:txBody>
      </p:sp>
      <p:sp>
        <p:nvSpPr>
          <p:cNvPr id="113" name="Oval 112">
            <a:extLst>
              <a:ext uri="{FF2B5EF4-FFF2-40B4-BE49-F238E27FC236}">
                <a16:creationId xmlns:a16="http://schemas.microsoft.com/office/drawing/2014/main" id="{71505CF3-173F-47F4-A7DE-5B75011624DE}"/>
              </a:ext>
            </a:extLst>
          </p:cNvPr>
          <p:cNvSpPr/>
          <p:nvPr/>
        </p:nvSpPr>
        <p:spPr>
          <a:xfrm>
            <a:off x="7617651" y="4646181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  <a:r>
              <a:rPr lang="en-US" baseline="-25000" dirty="0">
                <a:solidFill>
                  <a:schemeClr val="tx1"/>
                </a:solidFill>
              </a:rPr>
              <a:t>A</a:t>
            </a:r>
          </a:p>
        </p:txBody>
      </p:sp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0882CDCB-5AF6-44A6-8933-9D978C906A91}"/>
              </a:ext>
            </a:extLst>
          </p:cNvPr>
          <p:cNvCxnSpPr>
            <a:cxnSpLocks/>
            <a:stCxn id="113" idx="6"/>
          </p:cNvCxnSpPr>
          <p:nvPr/>
        </p:nvCxnSpPr>
        <p:spPr>
          <a:xfrm>
            <a:off x="8110020" y="4888458"/>
            <a:ext cx="26220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TextBox 118">
            <a:extLst>
              <a:ext uri="{FF2B5EF4-FFF2-40B4-BE49-F238E27FC236}">
                <a16:creationId xmlns:a16="http://schemas.microsoft.com/office/drawing/2014/main" id="{8BF3F221-CFCA-4816-9EB1-436D9152E017}"/>
              </a:ext>
            </a:extLst>
          </p:cNvPr>
          <p:cNvSpPr txBox="1"/>
          <p:nvPr/>
        </p:nvSpPr>
        <p:spPr>
          <a:xfrm>
            <a:off x="8086624" y="4470932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d</a:t>
            </a:r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E0950E28-F906-4811-85C6-3A841EB3EE3A}"/>
              </a:ext>
            </a:extLst>
          </p:cNvPr>
          <p:cNvSpPr/>
          <p:nvPr/>
        </p:nvSpPr>
        <p:spPr>
          <a:xfrm>
            <a:off x="7617651" y="5553897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  <a:r>
              <a:rPr lang="en-US" baseline="-25000" dirty="0">
                <a:solidFill>
                  <a:schemeClr val="tx1"/>
                </a:solidFill>
              </a:rPr>
              <a:t>E</a:t>
            </a:r>
          </a:p>
        </p:txBody>
      </p:sp>
      <p:cxnSp>
        <p:nvCxnSpPr>
          <p:cNvPr id="121" name="Straight Arrow Connector 120">
            <a:extLst>
              <a:ext uri="{FF2B5EF4-FFF2-40B4-BE49-F238E27FC236}">
                <a16:creationId xmlns:a16="http://schemas.microsoft.com/office/drawing/2014/main" id="{753F0B2D-4490-484D-897C-F82850B84B05}"/>
              </a:ext>
            </a:extLst>
          </p:cNvPr>
          <p:cNvCxnSpPr>
            <a:cxnSpLocks/>
            <a:stCxn id="120" idx="6"/>
          </p:cNvCxnSpPr>
          <p:nvPr/>
        </p:nvCxnSpPr>
        <p:spPr>
          <a:xfrm>
            <a:off x="8110020" y="5796174"/>
            <a:ext cx="26220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TextBox 121">
            <a:extLst>
              <a:ext uri="{FF2B5EF4-FFF2-40B4-BE49-F238E27FC236}">
                <a16:creationId xmlns:a16="http://schemas.microsoft.com/office/drawing/2014/main" id="{EE0C040B-E968-4447-B48B-8C2E3B56DB16}"/>
              </a:ext>
            </a:extLst>
          </p:cNvPr>
          <p:cNvSpPr txBox="1"/>
          <p:nvPr/>
        </p:nvSpPr>
        <p:spPr>
          <a:xfrm>
            <a:off x="8086624" y="5378648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b</a:t>
            </a:r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6DBB2A3A-E3BE-40D9-A4DA-909F33202264}"/>
              </a:ext>
            </a:extLst>
          </p:cNvPr>
          <p:cNvSpPr/>
          <p:nvPr/>
        </p:nvSpPr>
        <p:spPr>
          <a:xfrm>
            <a:off x="6979327" y="5093203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  <a:r>
              <a:rPr lang="en-US" baseline="-25000" dirty="0">
                <a:solidFill>
                  <a:schemeClr val="tx1"/>
                </a:solidFill>
              </a:rPr>
              <a:t>M</a:t>
            </a:r>
          </a:p>
        </p:txBody>
      </p: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256ABAAD-4E6D-4787-A743-0D0826823897}"/>
              </a:ext>
            </a:extLst>
          </p:cNvPr>
          <p:cNvCxnSpPr>
            <a:cxnSpLocks/>
            <a:endCxn id="113" idx="3"/>
          </p:cNvCxnSpPr>
          <p:nvPr/>
        </p:nvCxnSpPr>
        <p:spPr>
          <a:xfrm flipV="1">
            <a:off x="7459174" y="5059775"/>
            <a:ext cx="230583" cy="1594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26F82A2B-3656-48B9-AE56-F3272255094D}"/>
                  </a:ext>
                </a:extLst>
              </p:cNvPr>
              <p:cNvSpPr txBox="1"/>
              <p:nvPr/>
            </p:nvSpPr>
            <p:spPr>
              <a:xfrm>
                <a:off x="7276909" y="4801797"/>
                <a:ext cx="3506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>
                  <a:defRPr i="1"/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26F82A2B-3656-48B9-AE56-F327225509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6909" y="4801797"/>
                <a:ext cx="350673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6" name="Straight Arrow Connector 125">
            <a:extLst>
              <a:ext uri="{FF2B5EF4-FFF2-40B4-BE49-F238E27FC236}">
                <a16:creationId xmlns:a16="http://schemas.microsoft.com/office/drawing/2014/main" id="{1F59CB38-30D5-41F9-AB4D-A09E44895575}"/>
              </a:ext>
            </a:extLst>
          </p:cNvPr>
          <p:cNvCxnSpPr>
            <a:cxnSpLocks/>
            <a:endCxn id="120" idx="1"/>
          </p:cNvCxnSpPr>
          <p:nvPr/>
        </p:nvCxnSpPr>
        <p:spPr>
          <a:xfrm>
            <a:off x="7427308" y="5483644"/>
            <a:ext cx="262449" cy="1412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21845F51-9422-4B4F-A713-AF78120A5EB0}"/>
                  </a:ext>
                </a:extLst>
              </p:cNvPr>
              <p:cNvSpPr txBox="1"/>
              <p:nvPr/>
            </p:nvSpPr>
            <p:spPr>
              <a:xfrm>
                <a:off x="7281825" y="5477764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>
                  <a:defRPr i="1"/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21845F51-9422-4B4F-A713-AF78120A5E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1825" y="5477764"/>
                <a:ext cx="350672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3" name="Oval 132">
            <a:extLst>
              <a:ext uri="{FF2B5EF4-FFF2-40B4-BE49-F238E27FC236}">
                <a16:creationId xmlns:a16="http://schemas.microsoft.com/office/drawing/2014/main" id="{637D7C7C-BA7D-4553-8A93-033544470D61}"/>
              </a:ext>
            </a:extLst>
          </p:cNvPr>
          <p:cNvSpPr/>
          <p:nvPr/>
        </p:nvSpPr>
        <p:spPr>
          <a:xfrm>
            <a:off x="8382107" y="4628974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34" name="Oval 133">
            <a:extLst>
              <a:ext uri="{FF2B5EF4-FFF2-40B4-BE49-F238E27FC236}">
                <a16:creationId xmlns:a16="http://schemas.microsoft.com/office/drawing/2014/main" id="{D5550CF3-FAFB-49C8-BC4C-10D21AC2FBA9}"/>
              </a:ext>
            </a:extLst>
          </p:cNvPr>
          <p:cNvSpPr/>
          <p:nvPr/>
        </p:nvSpPr>
        <p:spPr>
          <a:xfrm>
            <a:off x="8365182" y="5533698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35" name="Oval 134">
            <a:extLst>
              <a:ext uri="{FF2B5EF4-FFF2-40B4-BE49-F238E27FC236}">
                <a16:creationId xmlns:a16="http://schemas.microsoft.com/office/drawing/2014/main" id="{CD5D28AD-2392-4FA7-8757-F617A7741933}"/>
              </a:ext>
            </a:extLst>
          </p:cNvPr>
          <p:cNvSpPr/>
          <p:nvPr/>
        </p:nvSpPr>
        <p:spPr>
          <a:xfrm>
            <a:off x="8949253" y="5060339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</a:t>
            </a:r>
          </a:p>
        </p:txBody>
      </p:sp>
      <p:cxnSp>
        <p:nvCxnSpPr>
          <p:cNvPr id="136" name="Straight Arrow Connector 135">
            <a:extLst>
              <a:ext uri="{FF2B5EF4-FFF2-40B4-BE49-F238E27FC236}">
                <a16:creationId xmlns:a16="http://schemas.microsoft.com/office/drawing/2014/main" id="{17020F8F-91DD-492D-9F3F-E15829E619E0}"/>
              </a:ext>
            </a:extLst>
          </p:cNvPr>
          <p:cNvCxnSpPr>
            <a:cxnSpLocks/>
            <a:stCxn id="133" idx="5"/>
            <a:endCxn id="135" idx="1"/>
          </p:cNvCxnSpPr>
          <p:nvPr/>
        </p:nvCxnSpPr>
        <p:spPr>
          <a:xfrm>
            <a:off x="8802370" y="5042568"/>
            <a:ext cx="218989" cy="8873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Arrow Connector 136">
            <a:extLst>
              <a:ext uri="{FF2B5EF4-FFF2-40B4-BE49-F238E27FC236}">
                <a16:creationId xmlns:a16="http://schemas.microsoft.com/office/drawing/2014/main" id="{393A11EE-F06C-4DB5-B93B-BBC020FEC68E}"/>
              </a:ext>
            </a:extLst>
          </p:cNvPr>
          <p:cNvCxnSpPr>
            <a:cxnSpLocks/>
            <a:stCxn id="134" idx="6"/>
            <a:endCxn id="135" idx="3"/>
          </p:cNvCxnSpPr>
          <p:nvPr/>
        </p:nvCxnSpPr>
        <p:spPr>
          <a:xfrm flipV="1">
            <a:off x="8857550" y="5473933"/>
            <a:ext cx="163808" cy="30204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38" name="TextBox 137">
                <a:extLst>
                  <a:ext uri="{FF2B5EF4-FFF2-40B4-BE49-F238E27FC236}">
                    <a16:creationId xmlns:a16="http://schemas.microsoft.com/office/drawing/2014/main" id="{98052A66-6933-439C-A299-D842C8050454}"/>
                  </a:ext>
                </a:extLst>
              </p:cNvPr>
              <p:cNvSpPr txBox="1"/>
              <p:nvPr/>
            </p:nvSpPr>
            <p:spPr>
              <a:xfrm>
                <a:off x="8873203" y="5531048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>
                  <a:defRPr i="1">
                    <a:latin typeface="Cambria Math" panose="02040503050406030204" pitchFamily="18" charset="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/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38" name="TextBox 137">
                <a:extLst>
                  <a:ext uri="{FF2B5EF4-FFF2-40B4-BE49-F238E27FC236}">
                    <a16:creationId xmlns:a16="http://schemas.microsoft.com/office/drawing/2014/main" id="{98052A66-6933-439C-A299-D842C80504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3203" y="5531048"/>
                <a:ext cx="350672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1" name="TextBox 140">
                <a:extLst>
                  <a:ext uri="{FF2B5EF4-FFF2-40B4-BE49-F238E27FC236}">
                    <a16:creationId xmlns:a16="http://schemas.microsoft.com/office/drawing/2014/main" id="{0936DF84-9EAE-460D-A105-C32C596327A4}"/>
                  </a:ext>
                </a:extLst>
              </p:cNvPr>
              <p:cNvSpPr txBox="1"/>
              <p:nvPr/>
            </p:nvSpPr>
            <p:spPr>
              <a:xfrm>
                <a:off x="8804375" y="4717429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>
                  <a:defRPr i="1"/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41" name="TextBox 140">
                <a:extLst>
                  <a:ext uri="{FF2B5EF4-FFF2-40B4-BE49-F238E27FC236}">
                    <a16:creationId xmlns:a16="http://schemas.microsoft.com/office/drawing/2014/main" id="{0936DF84-9EAE-460D-A105-C32C596327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4375" y="4717429"/>
                <a:ext cx="350672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2" name="Oval 141">
            <a:extLst>
              <a:ext uri="{FF2B5EF4-FFF2-40B4-BE49-F238E27FC236}">
                <a16:creationId xmlns:a16="http://schemas.microsoft.com/office/drawing/2014/main" id="{2CBC8A56-FD34-44D2-8475-93DDBAD29F7A}"/>
              </a:ext>
            </a:extLst>
          </p:cNvPr>
          <p:cNvSpPr/>
          <p:nvPr/>
        </p:nvSpPr>
        <p:spPr>
          <a:xfrm>
            <a:off x="6265415" y="4685449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</a:p>
        </p:txBody>
      </p:sp>
      <p:cxnSp>
        <p:nvCxnSpPr>
          <p:cNvPr id="143" name="Straight Arrow Connector 142">
            <a:extLst>
              <a:ext uri="{FF2B5EF4-FFF2-40B4-BE49-F238E27FC236}">
                <a16:creationId xmlns:a16="http://schemas.microsoft.com/office/drawing/2014/main" id="{94DBDAD1-EB06-40C7-863A-A1D8896D4C51}"/>
              </a:ext>
            </a:extLst>
          </p:cNvPr>
          <p:cNvCxnSpPr>
            <a:cxnSpLocks/>
            <a:stCxn id="142" idx="7"/>
            <a:endCxn id="109" idx="3"/>
          </p:cNvCxnSpPr>
          <p:nvPr/>
        </p:nvCxnSpPr>
        <p:spPr>
          <a:xfrm flipV="1">
            <a:off x="6685678" y="4355380"/>
            <a:ext cx="966409" cy="4010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44" name="TextBox 143">
                <a:extLst>
                  <a:ext uri="{FF2B5EF4-FFF2-40B4-BE49-F238E27FC236}">
                    <a16:creationId xmlns:a16="http://schemas.microsoft.com/office/drawing/2014/main" id="{5906D281-ACBE-4A12-85DC-B55BFDEC6ECB}"/>
                  </a:ext>
                </a:extLst>
              </p:cNvPr>
              <p:cNvSpPr txBox="1"/>
              <p:nvPr/>
            </p:nvSpPr>
            <p:spPr>
              <a:xfrm>
                <a:off x="6505846" y="4298791"/>
                <a:ext cx="3506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>
                  <a:defRPr i="1">
                    <a:latin typeface="Cambria Math" panose="02040503050406030204" pitchFamily="18" charset="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/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44" name="TextBox 143">
                <a:extLst>
                  <a:ext uri="{FF2B5EF4-FFF2-40B4-BE49-F238E27FC236}">
                    <a16:creationId xmlns:a16="http://schemas.microsoft.com/office/drawing/2014/main" id="{5906D281-ACBE-4A12-85DC-B55BFDEC6E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5846" y="4298791"/>
                <a:ext cx="350673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5" name="Straight Arrow Connector 144">
            <a:extLst>
              <a:ext uri="{FF2B5EF4-FFF2-40B4-BE49-F238E27FC236}">
                <a16:creationId xmlns:a16="http://schemas.microsoft.com/office/drawing/2014/main" id="{AD09F2E7-3657-40DD-AAA9-EA55D8D6BEC6}"/>
              </a:ext>
            </a:extLst>
          </p:cNvPr>
          <p:cNvCxnSpPr>
            <a:cxnSpLocks/>
          </p:cNvCxnSpPr>
          <p:nvPr/>
        </p:nvCxnSpPr>
        <p:spPr>
          <a:xfrm>
            <a:off x="6713396" y="5075890"/>
            <a:ext cx="262449" cy="1412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46" name="TextBox 145">
                <a:extLst>
                  <a:ext uri="{FF2B5EF4-FFF2-40B4-BE49-F238E27FC236}">
                    <a16:creationId xmlns:a16="http://schemas.microsoft.com/office/drawing/2014/main" id="{043DDB86-620D-4D69-BEED-072F80384A51}"/>
                  </a:ext>
                </a:extLst>
              </p:cNvPr>
              <p:cNvSpPr txBox="1"/>
              <p:nvPr/>
            </p:nvSpPr>
            <p:spPr>
              <a:xfrm>
                <a:off x="6567913" y="5070010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>
                  <a:defRPr i="1">
                    <a:latin typeface="Cambria Math" panose="02040503050406030204" pitchFamily="18" charset="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/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46" name="TextBox 145">
                <a:extLst>
                  <a:ext uri="{FF2B5EF4-FFF2-40B4-BE49-F238E27FC236}">
                    <a16:creationId xmlns:a16="http://schemas.microsoft.com/office/drawing/2014/main" id="{043DDB86-620D-4D69-BEED-072F80384A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7913" y="5070010"/>
                <a:ext cx="350672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7" name="Straight Arrow Connector 146">
            <a:extLst>
              <a:ext uri="{FF2B5EF4-FFF2-40B4-BE49-F238E27FC236}">
                <a16:creationId xmlns:a16="http://schemas.microsoft.com/office/drawing/2014/main" id="{B4A7D392-2B0D-48A4-9AD9-5DA0EFC27A84}"/>
              </a:ext>
            </a:extLst>
          </p:cNvPr>
          <p:cNvCxnSpPr>
            <a:cxnSpLocks/>
            <a:stCxn id="111" idx="6"/>
            <a:endCxn id="150" idx="1"/>
          </p:cNvCxnSpPr>
          <p:nvPr/>
        </p:nvCxnSpPr>
        <p:spPr>
          <a:xfrm>
            <a:off x="8826926" y="4184064"/>
            <a:ext cx="767929" cy="32609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48" name="TextBox 147">
                <a:extLst>
                  <a:ext uri="{FF2B5EF4-FFF2-40B4-BE49-F238E27FC236}">
                    <a16:creationId xmlns:a16="http://schemas.microsoft.com/office/drawing/2014/main" id="{31E83F95-E023-442C-800C-3509C8EB4C51}"/>
                  </a:ext>
                </a:extLst>
              </p:cNvPr>
              <p:cNvSpPr txBox="1"/>
              <p:nvPr/>
            </p:nvSpPr>
            <p:spPr>
              <a:xfrm>
                <a:off x="9117775" y="4005125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>
                  <a:defRPr i="1">
                    <a:latin typeface="Cambria Math" panose="02040503050406030204" pitchFamily="18" charset="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/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48" name="TextBox 147">
                <a:extLst>
                  <a:ext uri="{FF2B5EF4-FFF2-40B4-BE49-F238E27FC236}">
                    <a16:creationId xmlns:a16="http://schemas.microsoft.com/office/drawing/2014/main" id="{31E83F95-E023-442C-800C-3509C8EB4C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7775" y="4005125"/>
                <a:ext cx="350672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0" name="Oval 149">
            <a:extLst>
              <a:ext uri="{FF2B5EF4-FFF2-40B4-BE49-F238E27FC236}">
                <a16:creationId xmlns:a16="http://schemas.microsoft.com/office/drawing/2014/main" id="{93CC549B-3134-4ED1-AE5F-F3EAA30DA78C}"/>
              </a:ext>
            </a:extLst>
          </p:cNvPr>
          <p:cNvSpPr/>
          <p:nvPr/>
        </p:nvSpPr>
        <p:spPr>
          <a:xfrm>
            <a:off x="9522749" y="4439193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51" name="Oval 150">
            <a:extLst>
              <a:ext uri="{FF2B5EF4-FFF2-40B4-BE49-F238E27FC236}">
                <a16:creationId xmlns:a16="http://schemas.microsoft.com/office/drawing/2014/main" id="{62034BA5-A904-4803-8417-B1A188C48149}"/>
              </a:ext>
            </a:extLst>
          </p:cNvPr>
          <p:cNvSpPr/>
          <p:nvPr/>
        </p:nvSpPr>
        <p:spPr>
          <a:xfrm>
            <a:off x="9564804" y="4487387"/>
            <a:ext cx="403986" cy="388167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</a:t>
            </a:r>
          </a:p>
        </p:txBody>
      </p:sp>
      <p:cxnSp>
        <p:nvCxnSpPr>
          <p:cNvPr id="152" name="Straight Arrow Connector 151">
            <a:extLst>
              <a:ext uri="{FF2B5EF4-FFF2-40B4-BE49-F238E27FC236}">
                <a16:creationId xmlns:a16="http://schemas.microsoft.com/office/drawing/2014/main" id="{E5F58149-BC55-4A5A-B76B-2BC86D3AC4DA}"/>
              </a:ext>
            </a:extLst>
          </p:cNvPr>
          <p:cNvCxnSpPr>
            <a:cxnSpLocks/>
            <a:stCxn id="135" idx="0"/>
            <a:endCxn id="150" idx="3"/>
          </p:cNvCxnSpPr>
          <p:nvPr/>
        </p:nvCxnSpPr>
        <p:spPr>
          <a:xfrm flipV="1">
            <a:off x="9195438" y="4852787"/>
            <a:ext cx="399417" cy="20755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Freeform: Shape 153">
            <a:extLst>
              <a:ext uri="{FF2B5EF4-FFF2-40B4-BE49-F238E27FC236}">
                <a16:creationId xmlns:a16="http://schemas.microsoft.com/office/drawing/2014/main" id="{2C7D2EB0-2EDD-4254-80BE-145803304A6A}"/>
              </a:ext>
            </a:extLst>
          </p:cNvPr>
          <p:cNvSpPr/>
          <p:nvPr/>
        </p:nvSpPr>
        <p:spPr>
          <a:xfrm>
            <a:off x="8529829" y="3323230"/>
            <a:ext cx="242406" cy="542750"/>
          </a:xfrm>
          <a:custGeom>
            <a:avLst/>
            <a:gdLst>
              <a:gd name="connsiteX0" fmla="*/ 2159236 w 2159236"/>
              <a:gd name="connsiteY0" fmla="*/ 0 h 2924175"/>
              <a:gd name="connsiteX1" fmla="*/ 482836 w 2159236"/>
              <a:gd name="connsiteY1" fmla="*/ 842962 h 2924175"/>
              <a:gd name="connsiteX2" fmla="*/ 6586 w 2159236"/>
              <a:gd name="connsiteY2" fmla="*/ 2114550 h 2924175"/>
              <a:gd name="connsiteX3" fmla="*/ 735248 w 2159236"/>
              <a:gd name="connsiteY3" fmla="*/ 2924175 h 2924175"/>
              <a:gd name="connsiteX0" fmla="*/ 2152650 w 2152650"/>
              <a:gd name="connsiteY0" fmla="*/ 0 h 2924175"/>
              <a:gd name="connsiteX1" fmla="*/ 0 w 2152650"/>
              <a:gd name="connsiteY1" fmla="*/ 2114550 h 2924175"/>
              <a:gd name="connsiteX2" fmla="*/ 728662 w 2152650"/>
              <a:gd name="connsiteY2" fmla="*/ 2924175 h 2924175"/>
              <a:gd name="connsiteX0" fmla="*/ 1423988 w 1423988"/>
              <a:gd name="connsiteY0" fmla="*/ 0 h 2924175"/>
              <a:gd name="connsiteX1" fmla="*/ 0 w 1423988"/>
              <a:gd name="connsiteY1" fmla="*/ 2924175 h 2924175"/>
              <a:gd name="connsiteX0" fmla="*/ 1661035 w 1661035"/>
              <a:gd name="connsiteY0" fmla="*/ 0 h 2924175"/>
              <a:gd name="connsiteX1" fmla="*/ 237047 w 1661035"/>
              <a:gd name="connsiteY1" fmla="*/ 2924175 h 2924175"/>
              <a:gd name="connsiteX0" fmla="*/ 1799115 w 1799115"/>
              <a:gd name="connsiteY0" fmla="*/ 0 h 2924175"/>
              <a:gd name="connsiteX1" fmla="*/ 375127 w 1799115"/>
              <a:gd name="connsiteY1" fmla="*/ 2924175 h 2924175"/>
              <a:gd name="connsiteX0" fmla="*/ 2705952 w 2705952"/>
              <a:gd name="connsiteY0" fmla="*/ 0 h 792575"/>
              <a:gd name="connsiteX1" fmla="*/ 232582 w 2705952"/>
              <a:gd name="connsiteY1" fmla="*/ 792575 h 792575"/>
              <a:gd name="connsiteX0" fmla="*/ 1342786 w 1342786"/>
              <a:gd name="connsiteY0" fmla="*/ 652339 h 722163"/>
              <a:gd name="connsiteX1" fmla="*/ 548428 w 1342786"/>
              <a:gd name="connsiteY1" fmla="*/ 358216 h 722163"/>
              <a:gd name="connsiteX0" fmla="*/ 1068418 w 1068418"/>
              <a:gd name="connsiteY0" fmla="*/ 732700 h 732700"/>
              <a:gd name="connsiteX1" fmla="*/ 274060 w 1068418"/>
              <a:gd name="connsiteY1" fmla="*/ 438577 h 732700"/>
              <a:gd name="connsiteX0" fmla="*/ 1155785 w 1155785"/>
              <a:gd name="connsiteY0" fmla="*/ 876375 h 876375"/>
              <a:gd name="connsiteX1" fmla="*/ 262011 w 1155785"/>
              <a:gd name="connsiteY1" fmla="*/ 404618 h 876375"/>
              <a:gd name="connsiteX0" fmla="*/ 893774 w 893774"/>
              <a:gd name="connsiteY0" fmla="*/ 471757 h 471757"/>
              <a:gd name="connsiteX1" fmla="*/ 0 w 893774"/>
              <a:gd name="connsiteY1" fmla="*/ 0 h 471757"/>
              <a:gd name="connsiteX0" fmla="*/ 116064 w 181742"/>
              <a:gd name="connsiteY0" fmla="*/ 488917 h 488917"/>
              <a:gd name="connsiteX1" fmla="*/ 0 w 181742"/>
              <a:gd name="connsiteY1" fmla="*/ 0 h 488917"/>
              <a:gd name="connsiteX0" fmla="*/ 116064 w 375803"/>
              <a:gd name="connsiteY0" fmla="*/ 488917 h 488917"/>
              <a:gd name="connsiteX1" fmla="*/ 0 w 375803"/>
              <a:gd name="connsiteY1" fmla="*/ 0 h 488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75803" h="488917">
                <a:moveTo>
                  <a:pt x="116064" y="488917"/>
                </a:moveTo>
                <a:cubicBezTo>
                  <a:pt x="527867" y="367750"/>
                  <a:pt x="420796" y="234164"/>
                  <a:pt x="0" y="0"/>
                </a:cubicBezTo>
              </a:path>
            </a:pathLst>
          </a:custGeom>
          <a:noFill/>
          <a:ln w="19050">
            <a:solidFill>
              <a:srgbClr val="9E5ECE"/>
            </a:solidFill>
            <a:prstDash val="sysDash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0CCF836-EF25-D3BE-530B-45CF35A0E8EF}"/>
                  </a:ext>
                </a:extLst>
              </p:cNvPr>
              <p:cNvSpPr txBox="1"/>
              <p:nvPr/>
            </p:nvSpPr>
            <p:spPr>
              <a:xfrm>
                <a:off x="6445813" y="1129357"/>
                <a:ext cx="1592370" cy="369332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accent2"/>
                    </a:solidFill>
                  </a:rPr>
                  <a:t>(a|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>
                    <a:solidFill>
                      <a:schemeClr val="accent2"/>
                    </a:solidFill>
                  </a:rPr>
                  <a:t>)(</a:t>
                </a:r>
                <a:r>
                  <a:rPr lang="en-US" dirty="0" err="1">
                    <a:solidFill>
                      <a:schemeClr val="accent2"/>
                    </a:solidFill>
                  </a:rPr>
                  <a:t>c|d|b</a:t>
                </a:r>
                <a:r>
                  <a:rPr lang="en-US" dirty="0">
                    <a:solidFill>
                      <a:schemeClr val="accent2"/>
                    </a:solidFill>
                  </a:rPr>
                  <a:t>)*</a:t>
                </a: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0CCF836-EF25-D3BE-530B-45CF35A0E8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5813" y="1129357"/>
                <a:ext cx="1592370" cy="369332"/>
              </a:xfrm>
              <a:prstGeom prst="rect">
                <a:avLst/>
              </a:prstGeom>
              <a:blipFill>
                <a:blip r:embed="rId16"/>
                <a:stretch>
                  <a:fillRect t="-8197" b="-2459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95967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Oval 92">
            <a:extLst>
              <a:ext uri="{FF2B5EF4-FFF2-40B4-BE49-F238E27FC236}">
                <a16:creationId xmlns:a16="http://schemas.microsoft.com/office/drawing/2014/main" id="{DA71AC91-1938-42DC-93EF-383FFF58ECBF}"/>
              </a:ext>
            </a:extLst>
          </p:cNvPr>
          <p:cNvSpPr/>
          <p:nvPr/>
        </p:nvSpPr>
        <p:spPr>
          <a:xfrm>
            <a:off x="5603632" y="3310379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BF974D93-258C-4FE8-8756-709BE55676FF}"/>
              </a:ext>
            </a:extLst>
          </p:cNvPr>
          <p:cNvCxnSpPr>
            <a:cxnSpLocks/>
            <a:stCxn id="128" idx="2"/>
            <a:endCxn id="140" idx="0"/>
          </p:cNvCxnSpPr>
          <p:nvPr/>
        </p:nvCxnSpPr>
        <p:spPr>
          <a:xfrm>
            <a:off x="6073141" y="1967217"/>
            <a:ext cx="1963452" cy="77973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8" name="TextBox 127">
            <a:extLst>
              <a:ext uri="{FF2B5EF4-FFF2-40B4-BE49-F238E27FC236}">
                <a16:creationId xmlns:a16="http://schemas.microsoft.com/office/drawing/2014/main" id="{09CF3B7D-BA3B-4F1E-83E3-F817458A29EF}"/>
              </a:ext>
            </a:extLst>
          </p:cNvPr>
          <p:cNvSpPr txBox="1"/>
          <p:nvPr/>
        </p:nvSpPr>
        <p:spPr>
          <a:xfrm>
            <a:off x="5441577" y="1413219"/>
            <a:ext cx="1263128" cy="553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000" b="1" dirty="0" err="1"/>
              <a:t>concat</a:t>
            </a:r>
            <a:endParaRPr lang="en-US" sz="30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D6A5637B-A22E-4BE0-94E1-61397327E0A5}"/>
                  </a:ext>
                </a:extLst>
              </p:cNvPr>
              <p:cNvSpPr txBox="1"/>
              <p:nvPr/>
            </p:nvSpPr>
            <p:spPr>
              <a:xfrm>
                <a:off x="3701601" y="2794138"/>
                <a:ext cx="619978" cy="36933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2"/>
                    </a:solidFill>
                  </a:rPr>
                  <a:t>a |</a:t>
                </a:r>
                <a:r>
                  <a:rPr lang="en-US" dirty="0">
                    <a:solidFill>
                      <a:schemeClr val="accent2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endParaRPr lang="en-US" dirty="0">
                  <a:solidFill>
                    <a:schemeClr val="accent2"/>
                  </a:solidFill>
                </a:endParaRPr>
              </a:p>
            </p:txBody>
          </p:sp>
        </mc:Choice>
        <mc:Fallback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D6A5637B-A22E-4BE0-94E1-61397327E0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1601" y="2794138"/>
                <a:ext cx="619978" cy="369332"/>
              </a:xfrm>
              <a:prstGeom prst="rect">
                <a:avLst/>
              </a:prstGeom>
              <a:blipFill>
                <a:blip r:embed="rId2"/>
                <a:stretch>
                  <a:fillRect l="-7843" t="-8197" b="-2459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0" name="TextBox 129">
            <a:extLst>
              <a:ext uri="{FF2B5EF4-FFF2-40B4-BE49-F238E27FC236}">
                <a16:creationId xmlns:a16="http://schemas.microsoft.com/office/drawing/2014/main" id="{9DFE19AF-A854-4384-AA53-20DBF9931200}"/>
              </a:ext>
            </a:extLst>
          </p:cNvPr>
          <p:cNvSpPr txBox="1"/>
          <p:nvPr/>
        </p:nvSpPr>
        <p:spPr>
          <a:xfrm>
            <a:off x="8356977" y="2617469"/>
            <a:ext cx="1153018" cy="36933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</a:rPr>
              <a:t>(</a:t>
            </a:r>
            <a:r>
              <a:rPr lang="en-US" dirty="0" err="1">
                <a:solidFill>
                  <a:schemeClr val="accent2"/>
                </a:solidFill>
              </a:rPr>
              <a:t>c|d|b</a:t>
            </a:r>
            <a:r>
              <a:rPr lang="en-US" dirty="0">
                <a:solidFill>
                  <a:schemeClr val="accent2"/>
                </a:solidFill>
              </a:rPr>
              <a:t>)*</a:t>
            </a:r>
          </a:p>
        </p:txBody>
      </p: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D357E224-6E43-4755-9846-F081182D9DB1}"/>
              </a:ext>
            </a:extLst>
          </p:cNvPr>
          <p:cNvCxnSpPr>
            <a:cxnSpLocks/>
          </p:cNvCxnSpPr>
          <p:nvPr/>
        </p:nvCxnSpPr>
        <p:spPr>
          <a:xfrm>
            <a:off x="8206266" y="3490440"/>
            <a:ext cx="0" cy="31575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0" name="TextBox 139">
            <a:extLst>
              <a:ext uri="{FF2B5EF4-FFF2-40B4-BE49-F238E27FC236}">
                <a16:creationId xmlns:a16="http://schemas.microsoft.com/office/drawing/2014/main" id="{F77FF9AF-ED46-4DFF-91C6-BCC707C0490C}"/>
              </a:ext>
            </a:extLst>
          </p:cNvPr>
          <p:cNvSpPr txBox="1"/>
          <p:nvPr/>
        </p:nvSpPr>
        <p:spPr>
          <a:xfrm>
            <a:off x="7878028" y="2746954"/>
            <a:ext cx="317131" cy="13234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8000" b="1" dirty="0"/>
              <a:t>*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3E10DA1-42DD-4E34-A345-684B6C6BE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7852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Thompson’s Construction Alg.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Build the </a:t>
            </a:r>
            <a:r>
              <a:rPr lang="en-US" sz="2000" dirty="0" err="1">
                <a:ln w="12700">
                  <a:noFill/>
                </a:ln>
                <a:latin typeface="Garamond" panose="02020404030301010803" pitchFamily="18" charset="0"/>
              </a:rPr>
              <a:t>RegEx</a:t>
            </a: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 Tree | Replace nodes bottom-up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146587-286A-45B6-9F88-0A45D74EC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10139" y="6484542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18</a:t>
            </a:fld>
            <a:endParaRPr lang="en-US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025EE52-4545-412A-B997-F85674C4E2F7}"/>
              </a:ext>
            </a:extLst>
          </p:cNvPr>
          <p:cNvSpPr/>
          <p:nvPr/>
        </p:nvSpPr>
        <p:spPr>
          <a:xfrm>
            <a:off x="5874772" y="744794"/>
            <a:ext cx="2721081" cy="350354"/>
          </a:xfrm>
          <a:prstGeom prst="roundRect">
            <a:avLst/>
          </a:prstGeom>
          <a:noFill/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091C9EE9-ED34-4841-B9CC-C050BEF43F27}"/>
              </a:ext>
            </a:extLst>
          </p:cNvPr>
          <p:cNvSpPr/>
          <p:nvPr/>
        </p:nvSpPr>
        <p:spPr>
          <a:xfrm>
            <a:off x="4272030" y="2896221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  <a:r>
              <a:rPr lang="en-US" baseline="-25000" dirty="0">
                <a:solidFill>
                  <a:schemeClr val="tx1"/>
                </a:solidFill>
              </a:rPr>
              <a:t>A</a:t>
            </a:r>
          </a:p>
        </p:txBody>
      </p: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D1B8EE6D-F2D8-4676-AA0D-648ADBF1E0DD}"/>
              </a:ext>
            </a:extLst>
          </p:cNvPr>
          <p:cNvCxnSpPr>
            <a:cxnSpLocks/>
            <a:stCxn id="72" idx="6"/>
          </p:cNvCxnSpPr>
          <p:nvPr/>
        </p:nvCxnSpPr>
        <p:spPr>
          <a:xfrm>
            <a:off x="4764399" y="3138498"/>
            <a:ext cx="26220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>
            <a:extLst>
              <a:ext uri="{FF2B5EF4-FFF2-40B4-BE49-F238E27FC236}">
                <a16:creationId xmlns:a16="http://schemas.microsoft.com/office/drawing/2014/main" id="{DC4E0D3B-F23B-496D-ADD7-4A17B9799A2E}"/>
              </a:ext>
            </a:extLst>
          </p:cNvPr>
          <p:cNvSpPr txBox="1"/>
          <p:nvPr/>
        </p:nvSpPr>
        <p:spPr>
          <a:xfrm>
            <a:off x="4741003" y="2720972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a</a:t>
            </a:r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A03BA0B7-352A-413C-AF7F-A42802A8148B}"/>
              </a:ext>
            </a:extLst>
          </p:cNvPr>
          <p:cNvSpPr/>
          <p:nvPr/>
        </p:nvSpPr>
        <p:spPr>
          <a:xfrm>
            <a:off x="4272030" y="3803937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  <a:r>
              <a:rPr lang="en-US" baseline="-25000" dirty="0">
                <a:solidFill>
                  <a:schemeClr val="tx1"/>
                </a:solidFill>
              </a:rPr>
              <a:t>E</a:t>
            </a:r>
          </a:p>
        </p:txBody>
      </p: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A580E2DC-53CF-44DB-880C-78A99EB9B4CE}"/>
              </a:ext>
            </a:extLst>
          </p:cNvPr>
          <p:cNvCxnSpPr>
            <a:cxnSpLocks/>
            <a:stCxn id="79" idx="6"/>
          </p:cNvCxnSpPr>
          <p:nvPr/>
        </p:nvCxnSpPr>
        <p:spPr>
          <a:xfrm>
            <a:off x="4764399" y="4046214"/>
            <a:ext cx="26220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1F329536-93A2-404D-86DB-A9C83647AF4D}"/>
                  </a:ext>
                </a:extLst>
              </p:cNvPr>
              <p:cNvSpPr txBox="1"/>
              <p:nvPr/>
            </p:nvSpPr>
            <p:spPr>
              <a:xfrm>
                <a:off x="4741003" y="3628688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1F329536-93A2-404D-86DB-A9C83647AF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1003" y="3628688"/>
                <a:ext cx="350672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" name="Oval 84">
            <a:extLst>
              <a:ext uri="{FF2B5EF4-FFF2-40B4-BE49-F238E27FC236}">
                <a16:creationId xmlns:a16="http://schemas.microsoft.com/office/drawing/2014/main" id="{31E17593-45D3-4366-9479-26E819284D8F}"/>
              </a:ext>
            </a:extLst>
          </p:cNvPr>
          <p:cNvSpPr/>
          <p:nvPr/>
        </p:nvSpPr>
        <p:spPr>
          <a:xfrm>
            <a:off x="3633706" y="3343243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</a:p>
        </p:txBody>
      </p: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B9AF7869-7B83-4D43-8589-04B0E529214F}"/>
              </a:ext>
            </a:extLst>
          </p:cNvPr>
          <p:cNvCxnSpPr>
            <a:cxnSpLocks/>
            <a:endCxn id="72" idx="3"/>
          </p:cNvCxnSpPr>
          <p:nvPr/>
        </p:nvCxnSpPr>
        <p:spPr>
          <a:xfrm flipV="1">
            <a:off x="4113553" y="3309815"/>
            <a:ext cx="230583" cy="1594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3482BAB5-E70C-4C5D-8BDA-72DFF41C6074}"/>
                  </a:ext>
                </a:extLst>
              </p:cNvPr>
              <p:cNvSpPr txBox="1"/>
              <p:nvPr/>
            </p:nvSpPr>
            <p:spPr>
              <a:xfrm>
                <a:off x="3931288" y="3051837"/>
                <a:ext cx="3506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>
                  <a:defRPr i="1"/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3482BAB5-E70C-4C5D-8BDA-72DFF41C60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1288" y="3051837"/>
                <a:ext cx="350673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9AAE041E-84B9-477E-9182-B2EFE4252850}"/>
              </a:ext>
            </a:extLst>
          </p:cNvPr>
          <p:cNvCxnSpPr>
            <a:cxnSpLocks/>
            <a:endCxn id="79" idx="1"/>
          </p:cNvCxnSpPr>
          <p:nvPr/>
        </p:nvCxnSpPr>
        <p:spPr>
          <a:xfrm>
            <a:off x="4081687" y="3733684"/>
            <a:ext cx="262449" cy="1412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4E345770-4CC0-4F3F-A206-0488B2A07E20}"/>
                  </a:ext>
                </a:extLst>
              </p:cNvPr>
              <p:cNvSpPr txBox="1"/>
              <p:nvPr/>
            </p:nvSpPr>
            <p:spPr>
              <a:xfrm>
                <a:off x="3936204" y="3727804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4E345770-4CC0-4F3F-A206-0488B2A07E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6204" y="3727804"/>
                <a:ext cx="350672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0" name="Oval 89">
            <a:extLst>
              <a:ext uri="{FF2B5EF4-FFF2-40B4-BE49-F238E27FC236}">
                <a16:creationId xmlns:a16="http://schemas.microsoft.com/office/drawing/2014/main" id="{575FD3E5-352D-49ED-929A-8F05C8D36564}"/>
              </a:ext>
            </a:extLst>
          </p:cNvPr>
          <p:cNvSpPr/>
          <p:nvPr/>
        </p:nvSpPr>
        <p:spPr>
          <a:xfrm>
            <a:off x="5036486" y="2879014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010279BF-6FF7-468A-BF19-E1C492662A9F}"/>
              </a:ext>
            </a:extLst>
          </p:cNvPr>
          <p:cNvSpPr/>
          <p:nvPr/>
        </p:nvSpPr>
        <p:spPr>
          <a:xfrm>
            <a:off x="5019561" y="3783738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F5016FA5-CBDE-47F9-90FB-E228D31FFB62}"/>
              </a:ext>
            </a:extLst>
          </p:cNvPr>
          <p:cNvSpPr/>
          <p:nvPr/>
        </p:nvSpPr>
        <p:spPr>
          <a:xfrm>
            <a:off x="5645687" y="3358573"/>
            <a:ext cx="403986" cy="388167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</a:t>
            </a:r>
          </a:p>
        </p:txBody>
      </p: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F20EB9C0-39BD-4EEF-9BD5-9D2EC22AD6A0}"/>
              </a:ext>
            </a:extLst>
          </p:cNvPr>
          <p:cNvCxnSpPr>
            <a:cxnSpLocks/>
            <a:stCxn id="90" idx="5"/>
            <a:endCxn id="93" idx="1"/>
          </p:cNvCxnSpPr>
          <p:nvPr/>
        </p:nvCxnSpPr>
        <p:spPr>
          <a:xfrm>
            <a:off x="5456749" y="3292608"/>
            <a:ext cx="218989" cy="8873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7EA2EAFA-9F1E-42AC-A9E7-05614B87E5B9}"/>
              </a:ext>
            </a:extLst>
          </p:cNvPr>
          <p:cNvCxnSpPr>
            <a:cxnSpLocks/>
            <a:stCxn id="91" idx="6"/>
            <a:endCxn id="93" idx="3"/>
          </p:cNvCxnSpPr>
          <p:nvPr/>
        </p:nvCxnSpPr>
        <p:spPr>
          <a:xfrm flipV="1">
            <a:off x="5511929" y="3723973"/>
            <a:ext cx="163808" cy="30204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76E3C47C-6F1E-43EB-A4D6-C201D549815A}"/>
                  </a:ext>
                </a:extLst>
              </p:cNvPr>
              <p:cNvSpPr txBox="1"/>
              <p:nvPr/>
            </p:nvSpPr>
            <p:spPr>
              <a:xfrm>
                <a:off x="5527582" y="3781088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>
                  <a:defRPr i="1"/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76E3C47C-6F1E-43EB-A4D6-C201D54981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7582" y="3781088"/>
                <a:ext cx="350672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8B48EB4B-F7C7-4C08-A981-51D35D93938F}"/>
                  </a:ext>
                </a:extLst>
              </p:cNvPr>
              <p:cNvSpPr txBox="1"/>
              <p:nvPr/>
            </p:nvSpPr>
            <p:spPr>
              <a:xfrm>
                <a:off x="5458754" y="2967469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8B48EB4B-F7C7-4C08-A981-51D35D9393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8754" y="2967469"/>
                <a:ext cx="350672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A9BFA5F0-4264-4B79-BE83-13F0350B9BF8}"/>
              </a:ext>
            </a:extLst>
          </p:cNvPr>
          <p:cNvCxnSpPr>
            <a:cxnSpLocks/>
          </p:cNvCxnSpPr>
          <p:nvPr/>
        </p:nvCxnSpPr>
        <p:spPr>
          <a:xfrm flipH="1">
            <a:off x="4482353" y="1967217"/>
            <a:ext cx="1590788" cy="65944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9" name="Oval 108">
            <a:extLst>
              <a:ext uri="{FF2B5EF4-FFF2-40B4-BE49-F238E27FC236}">
                <a16:creationId xmlns:a16="http://schemas.microsoft.com/office/drawing/2014/main" id="{54FFAF42-82C3-43D8-BF6E-215A886713FA}"/>
              </a:ext>
            </a:extLst>
          </p:cNvPr>
          <p:cNvSpPr/>
          <p:nvPr/>
        </p:nvSpPr>
        <p:spPr>
          <a:xfrm>
            <a:off x="7579981" y="3941786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  <a:r>
              <a:rPr lang="en-US" baseline="-25000" dirty="0">
                <a:solidFill>
                  <a:schemeClr val="tx1"/>
                </a:solidFill>
              </a:rPr>
              <a:t>C</a:t>
            </a:r>
          </a:p>
        </p:txBody>
      </p: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40F0A4A7-DB6A-4B2F-9B97-3C2EEC310D87}"/>
              </a:ext>
            </a:extLst>
          </p:cNvPr>
          <p:cNvCxnSpPr>
            <a:cxnSpLocks/>
            <a:stCxn id="109" idx="6"/>
            <a:endCxn id="111" idx="2"/>
          </p:cNvCxnSpPr>
          <p:nvPr/>
        </p:nvCxnSpPr>
        <p:spPr>
          <a:xfrm>
            <a:off x="8072350" y="4184063"/>
            <a:ext cx="26220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Oval 110">
            <a:extLst>
              <a:ext uri="{FF2B5EF4-FFF2-40B4-BE49-F238E27FC236}">
                <a16:creationId xmlns:a16="http://schemas.microsoft.com/office/drawing/2014/main" id="{40AF766A-4BE4-4B7F-BDDE-86DFB209DD4D}"/>
              </a:ext>
            </a:extLst>
          </p:cNvPr>
          <p:cNvSpPr/>
          <p:nvPr/>
        </p:nvSpPr>
        <p:spPr>
          <a:xfrm>
            <a:off x="8334557" y="3941786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74E38837-7087-4CC4-8469-9EF62D97A744}"/>
              </a:ext>
            </a:extLst>
          </p:cNvPr>
          <p:cNvSpPr txBox="1"/>
          <p:nvPr/>
        </p:nvSpPr>
        <p:spPr>
          <a:xfrm>
            <a:off x="8048954" y="3766537"/>
            <a:ext cx="280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c</a:t>
            </a:r>
          </a:p>
        </p:txBody>
      </p:sp>
      <p:sp>
        <p:nvSpPr>
          <p:cNvPr id="113" name="Oval 112">
            <a:extLst>
              <a:ext uri="{FF2B5EF4-FFF2-40B4-BE49-F238E27FC236}">
                <a16:creationId xmlns:a16="http://schemas.microsoft.com/office/drawing/2014/main" id="{71505CF3-173F-47F4-A7DE-5B75011624DE}"/>
              </a:ext>
            </a:extLst>
          </p:cNvPr>
          <p:cNvSpPr/>
          <p:nvPr/>
        </p:nvSpPr>
        <p:spPr>
          <a:xfrm>
            <a:off x="7617651" y="4646181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  <a:r>
              <a:rPr lang="en-US" baseline="-25000" dirty="0">
                <a:solidFill>
                  <a:schemeClr val="tx1"/>
                </a:solidFill>
              </a:rPr>
              <a:t>A</a:t>
            </a:r>
          </a:p>
        </p:txBody>
      </p:sp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0882CDCB-5AF6-44A6-8933-9D978C906A91}"/>
              </a:ext>
            </a:extLst>
          </p:cNvPr>
          <p:cNvCxnSpPr>
            <a:cxnSpLocks/>
            <a:stCxn id="113" idx="6"/>
          </p:cNvCxnSpPr>
          <p:nvPr/>
        </p:nvCxnSpPr>
        <p:spPr>
          <a:xfrm>
            <a:off x="8110020" y="4888458"/>
            <a:ext cx="26220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TextBox 118">
            <a:extLst>
              <a:ext uri="{FF2B5EF4-FFF2-40B4-BE49-F238E27FC236}">
                <a16:creationId xmlns:a16="http://schemas.microsoft.com/office/drawing/2014/main" id="{8BF3F221-CFCA-4816-9EB1-436D9152E017}"/>
              </a:ext>
            </a:extLst>
          </p:cNvPr>
          <p:cNvSpPr txBox="1"/>
          <p:nvPr/>
        </p:nvSpPr>
        <p:spPr>
          <a:xfrm>
            <a:off x="8086624" y="4470932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d</a:t>
            </a:r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E0950E28-F906-4811-85C6-3A841EB3EE3A}"/>
              </a:ext>
            </a:extLst>
          </p:cNvPr>
          <p:cNvSpPr/>
          <p:nvPr/>
        </p:nvSpPr>
        <p:spPr>
          <a:xfrm>
            <a:off x="7617651" y="5553897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  <a:r>
              <a:rPr lang="en-US" baseline="-25000" dirty="0">
                <a:solidFill>
                  <a:schemeClr val="tx1"/>
                </a:solidFill>
              </a:rPr>
              <a:t>E</a:t>
            </a:r>
          </a:p>
        </p:txBody>
      </p:sp>
      <p:cxnSp>
        <p:nvCxnSpPr>
          <p:cNvPr id="121" name="Straight Arrow Connector 120">
            <a:extLst>
              <a:ext uri="{FF2B5EF4-FFF2-40B4-BE49-F238E27FC236}">
                <a16:creationId xmlns:a16="http://schemas.microsoft.com/office/drawing/2014/main" id="{753F0B2D-4490-484D-897C-F82850B84B05}"/>
              </a:ext>
            </a:extLst>
          </p:cNvPr>
          <p:cNvCxnSpPr>
            <a:cxnSpLocks/>
            <a:stCxn id="120" idx="6"/>
          </p:cNvCxnSpPr>
          <p:nvPr/>
        </p:nvCxnSpPr>
        <p:spPr>
          <a:xfrm>
            <a:off x="8110020" y="5796174"/>
            <a:ext cx="26220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TextBox 121">
            <a:extLst>
              <a:ext uri="{FF2B5EF4-FFF2-40B4-BE49-F238E27FC236}">
                <a16:creationId xmlns:a16="http://schemas.microsoft.com/office/drawing/2014/main" id="{EE0C040B-E968-4447-B48B-8C2E3B56DB16}"/>
              </a:ext>
            </a:extLst>
          </p:cNvPr>
          <p:cNvSpPr txBox="1"/>
          <p:nvPr/>
        </p:nvSpPr>
        <p:spPr>
          <a:xfrm>
            <a:off x="8086624" y="5378648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b</a:t>
            </a:r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6DBB2A3A-E3BE-40D9-A4DA-909F33202264}"/>
              </a:ext>
            </a:extLst>
          </p:cNvPr>
          <p:cNvSpPr/>
          <p:nvPr/>
        </p:nvSpPr>
        <p:spPr>
          <a:xfrm>
            <a:off x="6979327" y="5093203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  <a:r>
              <a:rPr lang="en-US" baseline="-25000" dirty="0">
                <a:solidFill>
                  <a:schemeClr val="tx1"/>
                </a:solidFill>
              </a:rPr>
              <a:t>M</a:t>
            </a:r>
          </a:p>
        </p:txBody>
      </p: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256ABAAD-4E6D-4787-A743-0D0826823897}"/>
              </a:ext>
            </a:extLst>
          </p:cNvPr>
          <p:cNvCxnSpPr>
            <a:cxnSpLocks/>
            <a:endCxn id="113" idx="3"/>
          </p:cNvCxnSpPr>
          <p:nvPr/>
        </p:nvCxnSpPr>
        <p:spPr>
          <a:xfrm flipV="1">
            <a:off x="7459174" y="5059775"/>
            <a:ext cx="230583" cy="1594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26F82A2B-3656-48B9-AE56-F3272255094D}"/>
                  </a:ext>
                </a:extLst>
              </p:cNvPr>
              <p:cNvSpPr txBox="1"/>
              <p:nvPr/>
            </p:nvSpPr>
            <p:spPr>
              <a:xfrm>
                <a:off x="7276909" y="4801797"/>
                <a:ext cx="3506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>
                  <a:defRPr i="1"/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26F82A2B-3656-48B9-AE56-F327225509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6909" y="4801797"/>
                <a:ext cx="350673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6" name="Straight Arrow Connector 125">
            <a:extLst>
              <a:ext uri="{FF2B5EF4-FFF2-40B4-BE49-F238E27FC236}">
                <a16:creationId xmlns:a16="http://schemas.microsoft.com/office/drawing/2014/main" id="{1F59CB38-30D5-41F9-AB4D-A09E44895575}"/>
              </a:ext>
            </a:extLst>
          </p:cNvPr>
          <p:cNvCxnSpPr>
            <a:cxnSpLocks/>
            <a:endCxn id="120" idx="1"/>
          </p:cNvCxnSpPr>
          <p:nvPr/>
        </p:nvCxnSpPr>
        <p:spPr>
          <a:xfrm>
            <a:off x="7427308" y="5483644"/>
            <a:ext cx="262449" cy="1412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21845F51-9422-4B4F-A713-AF78120A5EB0}"/>
                  </a:ext>
                </a:extLst>
              </p:cNvPr>
              <p:cNvSpPr txBox="1"/>
              <p:nvPr/>
            </p:nvSpPr>
            <p:spPr>
              <a:xfrm>
                <a:off x="7281825" y="5477764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>
                  <a:defRPr i="1"/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21845F51-9422-4B4F-A713-AF78120A5E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1825" y="5477764"/>
                <a:ext cx="350672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3" name="Oval 132">
            <a:extLst>
              <a:ext uri="{FF2B5EF4-FFF2-40B4-BE49-F238E27FC236}">
                <a16:creationId xmlns:a16="http://schemas.microsoft.com/office/drawing/2014/main" id="{637D7C7C-BA7D-4553-8A93-033544470D61}"/>
              </a:ext>
            </a:extLst>
          </p:cNvPr>
          <p:cNvSpPr/>
          <p:nvPr/>
        </p:nvSpPr>
        <p:spPr>
          <a:xfrm>
            <a:off x="8382107" y="4628974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34" name="Oval 133">
            <a:extLst>
              <a:ext uri="{FF2B5EF4-FFF2-40B4-BE49-F238E27FC236}">
                <a16:creationId xmlns:a16="http://schemas.microsoft.com/office/drawing/2014/main" id="{D5550CF3-FAFB-49C8-BC4C-10D21AC2FBA9}"/>
              </a:ext>
            </a:extLst>
          </p:cNvPr>
          <p:cNvSpPr/>
          <p:nvPr/>
        </p:nvSpPr>
        <p:spPr>
          <a:xfrm>
            <a:off x="8365182" y="5533698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35" name="Oval 134">
            <a:extLst>
              <a:ext uri="{FF2B5EF4-FFF2-40B4-BE49-F238E27FC236}">
                <a16:creationId xmlns:a16="http://schemas.microsoft.com/office/drawing/2014/main" id="{CD5D28AD-2392-4FA7-8757-F617A7741933}"/>
              </a:ext>
            </a:extLst>
          </p:cNvPr>
          <p:cNvSpPr/>
          <p:nvPr/>
        </p:nvSpPr>
        <p:spPr>
          <a:xfrm>
            <a:off x="8949253" y="5060339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</a:t>
            </a:r>
          </a:p>
        </p:txBody>
      </p:sp>
      <p:cxnSp>
        <p:nvCxnSpPr>
          <p:cNvPr id="136" name="Straight Arrow Connector 135">
            <a:extLst>
              <a:ext uri="{FF2B5EF4-FFF2-40B4-BE49-F238E27FC236}">
                <a16:creationId xmlns:a16="http://schemas.microsoft.com/office/drawing/2014/main" id="{17020F8F-91DD-492D-9F3F-E15829E619E0}"/>
              </a:ext>
            </a:extLst>
          </p:cNvPr>
          <p:cNvCxnSpPr>
            <a:cxnSpLocks/>
            <a:stCxn id="133" idx="5"/>
            <a:endCxn id="135" idx="1"/>
          </p:cNvCxnSpPr>
          <p:nvPr/>
        </p:nvCxnSpPr>
        <p:spPr>
          <a:xfrm>
            <a:off x="8802370" y="5042568"/>
            <a:ext cx="218989" cy="8873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Arrow Connector 136">
            <a:extLst>
              <a:ext uri="{FF2B5EF4-FFF2-40B4-BE49-F238E27FC236}">
                <a16:creationId xmlns:a16="http://schemas.microsoft.com/office/drawing/2014/main" id="{393A11EE-F06C-4DB5-B93B-BBC020FEC68E}"/>
              </a:ext>
            </a:extLst>
          </p:cNvPr>
          <p:cNvCxnSpPr>
            <a:cxnSpLocks/>
            <a:stCxn id="134" idx="6"/>
            <a:endCxn id="135" idx="3"/>
          </p:cNvCxnSpPr>
          <p:nvPr/>
        </p:nvCxnSpPr>
        <p:spPr>
          <a:xfrm flipV="1">
            <a:off x="8857550" y="5473933"/>
            <a:ext cx="163808" cy="30204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38" name="TextBox 137">
                <a:extLst>
                  <a:ext uri="{FF2B5EF4-FFF2-40B4-BE49-F238E27FC236}">
                    <a16:creationId xmlns:a16="http://schemas.microsoft.com/office/drawing/2014/main" id="{98052A66-6933-439C-A299-D842C8050454}"/>
                  </a:ext>
                </a:extLst>
              </p:cNvPr>
              <p:cNvSpPr txBox="1"/>
              <p:nvPr/>
            </p:nvSpPr>
            <p:spPr>
              <a:xfrm>
                <a:off x="8873203" y="5531048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>
                  <a:defRPr i="1">
                    <a:latin typeface="Cambria Math" panose="02040503050406030204" pitchFamily="18" charset="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/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38" name="TextBox 137">
                <a:extLst>
                  <a:ext uri="{FF2B5EF4-FFF2-40B4-BE49-F238E27FC236}">
                    <a16:creationId xmlns:a16="http://schemas.microsoft.com/office/drawing/2014/main" id="{98052A66-6933-439C-A299-D842C80504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3203" y="5531048"/>
                <a:ext cx="350672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1" name="TextBox 140">
                <a:extLst>
                  <a:ext uri="{FF2B5EF4-FFF2-40B4-BE49-F238E27FC236}">
                    <a16:creationId xmlns:a16="http://schemas.microsoft.com/office/drawing/2014/main" id="{0936DF84-9EAE-460D-A105-C32C596327A4}"/>
                  </a:ext>
                </a:extLst>
              </p:cNvPr>
              <p:cNvSpPr txBox="1"/>
              <p:nvPr/>
            </p:nvSpPr>
            <p:spPr>
              <a:xfrm>
                <a:off x="8804375" y="4717429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>
                  <a:defRPr i="1"/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41" name="TextBox 140">
                <a:extLst>
                  <a:ext uri="{FF2B5EF4-FFF2-40B4-BE49-F238E27FC236}">
                    <a16:creationId xmlns:a16="http://schemas.microsoft.com/office/drawing/2014/main" id="{0936DF84-9EAE-460D-A105-C32C596327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4375" y="4717429"/>
                <a:ext cx="350672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2" name="Oval 141">
            <a:extLst>
              <a:ext uri="{FF2B5EF4-FFF2-40B4-BE49-F238E27FC236}">
                <a16:creationId xmlns:a16="http://schemas.microsoft.com/office/drawing/2014/main" id="{2CBC8A56-FD34-44D2-8475-93DDBAD29F7A}"/>
              </a:ext>
            </a:extLst>
          </p:cNvPr>
          <p:cNvSpPr/>
          <p:nvPr/>
        </p:nvSpPr>
        <p:spPr>
          <a:xfrm>
            <a:off x="6265415" y="4685449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</a:p>
        </p:txBody>
      </p:sp>
      <p:cxnSp>
        <p:nvCxnSpPr>
          <p:cNvPr id="143" name="Straight Arrow Connector 142">
            <a:extLst>
              <a:ext uri="{FF2B5EF4-FFF2-40B4-BE49-F238E27FC236}">
                <a16:creationId xmlns:a16="http://schemas.microsoft.com/office/drawing/2014/main" id="{94DBDAD1-EB06-40C7-863A-A1D8896D4C51}"/>
              </a:ext>
            </a:extLst>
          </p:cNvPr>
          <p:cNvCxnSpPr>
            <a:cxnSpLocks/>
            <a:stCxn id="142" idx="7"/>
            <a:endCxn id="109" idx="3"/>
          </p:cNvCxnSpPr>
          <p:nvPr/>
        </p:nvCxnSpPr>
        <p:spPr>
          <a:xfrm flipV="1">
            <a:off x="6685678" y="4355380"/>
            <a:ext cx="966409" cy="4010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44" name="TextBox 143">
                <a:extLst>
                  <a:ext uri="{FF2B5EF4-FFF2-40B4-BE49-F238E27FC236}">
                    <a16:creationId xmlns:a16="http://schemas.microsoft.com/office/drawing/2014/main" id="{5906D281-ACBE-4A12-85DC-B55BFDEC6ECB}"/>
                  </a:ext>
                </a:extLst>
              </p:cNvPr>
              <p:cNvSpPr txBox="1"/>
              <p:nvPr/>
            </p:nvSpPr>
            <p:spPr>
              <a:xfrm>
                <a:off x="6505846" y="4298791"/>
                <a:ext cx="3506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>
                  <a:defRPr i="1">
                    <a:latin typeface="Cambria Math" panose="02040503050406030204" pitchFamily="18" charset="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/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44" name="TextBox 143">
                <a:extLst>
                  <a:ext uri="{FF2B5EF4-FFF2-40B4-BE49-F238E27FC236}">
                    <a16:creationId xmlns:a16="http://schemas.microsoft.com/office/drawing/2014/main" id="{5906D281-ACBE-4A12-85DC-B55BFDEC6E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5846" y="4298791"/>
                <a:ext cx="350673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5" name="Straight Arrow Connector 144">
            <a:extLst>
              <a:ext uri="{FF2B5EF4-FFF2-40B4-BE49-F238E27FC236}">
                <a16:creationId xmlns:a16="http://schemas.microsoft.com/office/drawing/2014/main" id="{AD09F2E7-3657-40DD-AAA9-EA55D8D6BEC6}"/>
              </a:ext>
            </a:extLst>
          </p:cNvPr>
          <p:cNvCxnSpPr>
            <a:cxnSpLocks/>
          </p:cNvCxnSpPr>
          <p:nvPr/>
        </p:nvCxnSpPr>
        <p:spPr>
          <a:xfrm>
            <a:off x="6713396" y="5075890"/>
            <a:ext cx="262449" cy="1412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46" name="TextBox 145">
                <a:extLst>
                  <a:ext uri="{FF2B5EF4-FFF2-40B4-BE49-F238E27FC236}">
                    <a16:creationId xmlns:a16="http://schemas.microsoft.com/office/drawing/2014/main" id="{043DDB86-620D-4D69-BEED-072F80384A51}"/>
                  </a:ext>
                </a:extLst>
              </p:cNvPr>
              <p:cNvSpPr txBox="1"/>
              <p:nvPr/>
            </p:nvSpPr>
            <p:spPr>
              <a:xfrm>
                <a:off x="6567913" y="5070010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>
                  <a:defRPr i="1">
                    <a:latin typeface="Cambria Math" panose="02040503050406030204" pitchFamily="18" charset="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/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46" name="TextBox 145">
                <a:extLst>
                  <a:ext uri="{FF2B5EF4-FFF2-40B4-BE49-F238E27FC236}">
                    <a16:creationId xmlns:a16="http://schemas.microsoft.com/office/drawing/2014/main" id="{043DDB86-620D-4D69-BEED-072F80384A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7913" y="5070010"/>
                <a:ext cx="350672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7" name="Straight Arrow Connector 146">
            <a:extLst>
              <a:ext uri="{FF2B5EF4-FFF2-40B4-BE49-F238E27FC236}">
                <a16:creationId xmlns:a16="http://schemas.microsoft.com/office/drawing/2014/main" id="{B4A7D392-2B0D-48A4-9AD9-5DA0EFC27A84}"/>
              </a:ext>
            </a:extLst>
          </p:cNvPr>
          <p:cNvCxnSpPr>
            <a:cxnSpLocks/>
            <a:stCxn id="111" idx="6"/>
            <a:endCxn id="150" idx="1"/>
          </p:cNvCxnSpPr>
          <p:nvPr/>
        </p:nvCxnSpPr>
        <p:spPr>
          <a:xfrm>
            <a:off x="8826926" y="4184064"/>
            <a:ext cx="767929" cy="32609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48" name="TextBox 147">
                <a:extLst>
                  <a:ext uri="{FF2B5EF4-FFF2-40B4-BE49-F238E27FC236}">
                    <a16:creationId xmlns:a16="http://schemas.microsoft.com/office/drawing/2014/main" id="{31E83F95-E023-442C-800C-3509C8EB4C51}"/>
                  </a:ext>
                </a:extLst>
              </p:cNvPr>
              <p:cNvSpPr txBox="1"/>
              <p:nvPr/>
            </p:nvSpPr>
            <p:spPr>
              <a:xfrm>
                <a:off x="9117775" y="4005125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>
                  <a:defRPr i="1">
                    <a:latin typeface="Cambria Math" panose="02040503050406030204" pitchFamily="18" charset="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/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48" name="TextBox 147">
                <a:extLst>
                  <a:ext uri="{FF2B5EF4-FFF2-40B4-BE49-F238E27FC236}">
                    <a16:creationId xmlns:a16="http://schemas.microsoft.com/office/drawing/2014/main" id="{31E83F95-E023-442C-800C-3509C8EB4C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7775" y="4005125"/>
                <a:ext cx="350672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0" name="Oval 149">
            <a:extLst>
              <a:ext uri="{FF2B5EF4-FFF2-40B4-BE49-F238E27FC236}">
                <a16:creationId xmlns:a16="http://schemas.microsoft.com/office/drawing/2014/main" id="{93CC549B-3134-4ED1-AE5F-F3EAA30DA78C}"/>
              </a:ext>
            </a:extLst>
          </p:cNvPr>
          <p:cNvSpPr/>
          <p:nvPr/>
        </p:nvSpPr>
        <p:spPr>
          <a:xfrm>
            <a:off x="9522749" y="4439193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51" name="Oval 150">
            <a:extLst>
              <a:ext uri="{FF2B5EF4-FFF2-40B4-BE49-F238E27FC236}">
                <a16:creationId xmlns:a16="http://schemas.microsoft.com/office/drawing/2014/main" id="{62034BA5-A904-4803-8417-B1A188C48149}"/>
              </a:ext>
            </a:extLst>
          </p:cNvPr>
          <p:cNvSpPr/>
          <p:nvPr/>
        </p:nvSpPr>
        <p:spPr>
          <a:xfrm>
            <a:off x="9564804" y="4487387"/>
            <a:ext cx="403986" cy="388167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</a:t>
            </a:r>
          </a:p>
        </p:txBody>
      </p:sp>
      <p:cxnSp>
        <p:nvCxnSpPr>
          <p:cNvPr id="152" name="Straight Arrow Connector 151">
            <a:extLst>
              <a:ext uri="{FF2B5EF4-FFF2-40B4-BE49-F238E27FC236}">
                <a16:creationId xmlns:a16="http://schemas.microsoft.com/office/drawing/2014/main" id="{E5F58149-BC55-4A5A-B76B-2BC86D3AC4DA}"/>
              </a:ext>
            </a:extLst>
          </p:cNvPr>
          <p:cNvCxnSpPr>
            <a:cxnSpLocks/>
            <a:stCxn id="135" idx="0"/>
            <a:endCxn id="150" idx="3"/>
          </p:cNvCxnSpPr>
          <p:nvPr/>
        </p:nvCxnSpPr>
        <p:spPr>
          <a:xfrm flipV="1">
            <a:off x="9195438" y="4852787"/>
            <a:ext cx="399417" cy="20755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Freeform: Shape 153">
            <a:extLst>
              <a:ext uri="{FF2B5EF4-FFF2-40B4-BE49-F238E27FC236}">
                <a16:creationId xmlns:a16="http://schemas.microsoft.com/office/drawing/2014/main" id="{2C7D2EB0-2EDD-4254-80BE-145803304A6A}"/>
              </a:ext>
            </a:extLst>
          </p:cNvPr>
          <p:cNvSpPr/>
          <p:nvPr/>
        </p:nvSpPr>
        <p:spPr>
          <a:xfrm>
            <a:off x="8529829" y="3323230"/>
            <a:ext cx="242406" cy="542750"/>
          </a:xfrm>
          <a:custGeom>
            <a:avLst/>
            <a:gdLst>
              <a:gd name="connsiteX0" fmla="*/ 2159236 w 2159236"/>
              <a:gd name="connsiteY0" fmla="*/ 0 h 2924175"/>
              <a:gd name="connsiteX1" fmla="*/ 482836 w 2159236"/>
              <a:gd name="connsiteY1" fmla="*/ 842962 h 2924175"/>
              <a:gd name="connsiteX2" fmla="*/ 6586 w 2159236"/>
              <a:gd name="connsiteY2" fmla="*/ 2114550 h 2924175"/>
              <a:gd name="connsiteX3" fmla="*/ 735248 w 2159236"/>
              <a:gd name="connsiteY3" fmla="*/ 2924175 h 2924175"/>
              <a:gd name="connsiteX0" fmla="*/ 2152650 w 2152650"/>
              <a:gd name="connsiteY0" fmla="*/ 0 h 2924175"/>
              <a:gd name="connsiteX1" fmla="*/ 0 w 2152650"/>
              <a:gd name="connsiteY1" fmla="*/ 2114550 h 2924175"/>
              <a:gd name="connsiteX2" fmla="*/ 728662 w 2152650"/>
              <a:gd name="connsiteY2" fmla="*/ 2924175 h 2924175"/>
              <a:gd name="connsiteX0" fmla="*/ 1423988 w 1423988"/>
              <a:gd name="connsiteY0" fmla="*/ 0 h 2924175"/>
              <a:gd name="connsiteX1" fmla="*/ 0 w 1423988"/>
              <a:gd name="connsiteY1" fmla="*/ 2924175 h 2924175"/>
              <a:gd name="connsiteX0" fmla="*/ 1661035 w 1661035"/>
              <a:gd name="connsiteY0" fmla="*/ 0 h 2924175"/>
              <a:gd name="connsiteX1" fmla="*/ 237047 w 1661035"/>
              <a:gd name="connsiteY1" fmla="*/ 2924175 h 2924175"/>
              <a:gd name="connsiteX0" fmla="*/ 1799115 w 1799115"/>
              <a:gd name="connsiteY0" fmla="*/ 0 h 2924175"/>
              <a:gd name="connsiteX1" fmla="*/ 375127 w 1799115"/>
              <a:gd name="connsiteY1" fmla="*/ 2924175 h 2924175"/>
              <a:gd name="connsiteX0" fmla="*/ 2705952 w 2705952"/>
              <a:gd name="connsiteY0" fmla="*/ 0 h 792575"/>
              <a:gd name="connsiteX1" fmla="*/ 232582 w 2705952"/>
              <a:gd name="connsiteY1" fmla="*/ 792575 h 792575"/>
              <a:gd name="connsiteX0" fmla="*/ 1342786 w 1342786"/>
              <a:gd name="connsiteY0" fmla="*/ 652339 h 722163"/>
              <a:gd name="connsiteX1" fmla="*/ 548428 w 1342786"/>
              <a:gd name="connsiteY1" fmla="*/ 358216 h 722163"/>
              <a:gd name="connsiteX0" fmla="*/ 1068418 w 1068418"/>
              <a:gd name="connsiteY0" fmla="*/ 732700 h 732700"/>
              <a:gd name="connsiteX1" fmla="*/ 274060 w 1068418"/>
              <a:gd name="connsiteY1" fmla="*/ 438577 h 732700"/>
              <a:gd name="connsiteX0" fmla="*/ 1155785 w 1155785"/>
              <a:gd name="connsiteY0" fmla="*/ 876375 h 876375"/>
              <a:gd name="connsiteX1" fmla="*/ 262011 w 1155785"/>
              <a:gd name="connsiteY1" fmla="*/ 404618 h 876375"/>
              <a:gd name="connsiteX0" fmla="*/ 893774 w 893774"/>
              <a:gd name="connsiteY0" fmla="*/ 471757 h 471757"/>
              <a:gd name="connsiteX1" fmla="*/ 0 w 893774"/>
              <a:gd name="connsiteY1" fmla="*/ 0 h 471757"/>
              <a:gd name="connsiteX0" fmla="*/ 116064 w 181742"/>
              <a:gd name="connsiteY0" fmla="*/ 488917 h 488917"/>
              <a:gd name="connsiteX1" fmla="*/ 0 w 181742"/>
              <a:gd name="connsiteY1" fmla="*/ 0 h 488917"/>
              <a:gd name="connsiteX0" fmla="*/ 116064 w 375803"/>
              <a:gd name="connsiteY0" fmla="*/ 488917 h 488917"/>
              <a:gd name="connsiteX1" fmla="*/ 0 w 375803"/>
              <a:gd name="connsiteY1" fmla="*/ 0 h 488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75803" h="488917">
                <a:moveTo>
                  <a:pt x="116064" y="488917"/>
                </a:moveTo>
                <a:cubicBezTo>
                  <a:pt x="527867" y="367750"/>
                  <a:pt x="420796" y="234164"/>
                  <a:pt x="0" y="0"/>
                </a:cubicBezTo>
              </a:path>
            </a:pathLst>
          </a:custGeom>
          <a:noFill/>
          <a:ln w="19050">
            <a:solidFill>
              <a:srgbClr val="9E5ECE"/>
            </a:solidFill>
            <a:prstDash val="sysDash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961FCC76-BECD-4AFF-A88F-B4B212713D05}"/>
                  </a:ext>
                </a:extLst>
              </p:cNvPr>
              <p:cNvSpPr txBox="1"/>
              <p:nvPr/>
            </p:nvSpPr>
            <p:spPr>
              <a:xfrm>
                <a:off x="1546124" y="1228051"/>
                <a:ext cx="2579022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Repetition ( * operator ):</a:t>
                </a:r>
              </a:p>
              <a:p>
                <a:r>
                  <a:rPr lang="en-US" dirty="0"/>
                  <a:t>- New start state with 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-edge to old start</a:t>
                </a:r>
              </a:p>
              <a:p>
                <a:r>
                  <a:rPr lang="en-US" dirty="0"/>
                  <a:t>- New final state with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-edge from new start</a:t>
                </a:r>
              </a:p>
              <a:p>
                <a:r>
                  <a:rPr lang="en-US" dirty="0"/>
                  <a:t>-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-edge from final to start</a:t>
                </a:r>
              </a:p>
            </p:txBody>
          </p:sp>
        </mc:Choice>
        <mc:Fallback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961FCC76-BECD-4AFF-A88F-B4B212713D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6124" y="1228051"/>
                <a:ext cx="2579022" cy="2031325"/>
              </a:xfrm>
              <a:prstGeom prst="rect">
                <a:avLst/>
              </a:prstGeom>
              <a:blipFill>
                <a:blip r:embed="rId15"/>
                <a:stretch>
                  <a:fillRect l="-2128" t="-1497" r="-709" b="-3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B79DE47-C217-D3FA-D70B-2272733107EB}"/>
                  </a:ext>
                </a:extLst>
              </p:cNvPr>
              <p:cNvSpPr txBox="1"/>
              <p:nvPr/>
            </p:nvSpPr>
            <p:spPr>
              <a:xfrm>
                <a:off x="6445813" y="1129357"/>
                <a:ext cx="1592370" cy="369332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accent2"/>
                    </a:solidFill>
                  </a:rPr>
                  <a:t>(a|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>
                    <a:solidFill>
                      <a:schemeClr val="accent2"/>
                    </a:solidFill>
                  </a:rPr>
                  <a:t>)(</a:t>
                </a:r>
                <a:r>
                  <a:rPr lang="en-US" dirty="0" err="1">
                    <a:solidFill>
                      <a:schemeClr val="accent2"/>
                    </a:solidFill>
                  </a:rPr>
                  <a:t>c|d|b</a:t>
                </a:r>
                <a:r>
                  <a:rPr lang="en-US" dirty="0">
                    <a:solidFill>
                      <a:schemeClr val="accent2"/>
                    </a:solidFill>
                  </a:rPr>
                  <a:t>)*</a:t>
                </a: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B79DE47-C217-D3FA-D70B-2272733107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5813" y="1129357"/>
                <a:ext cx="1592370" cy="369332"/>
              </a:xfrm>
              <a:prstGeom prst="rect">
                <a:avLst/>
              </a:prstGeom>
              <a:blipFill>
                <a:blip r:embed="rId16"/>
                <a:stretch>
                  <a:fillRect t="-8197" b="-2459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60108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AC614A9C-3C74-45EF-A02C-D1748DF5B707}"/>
                  </a:ext>
                </a:extLst>
              </p:cNvPr>
              <p:cNvSpPr txBox="1"/>
              <p:nvPr/>
            </p:nvSpPr>
            <p:spPr>
              <a:xfrm>
                <a:off x="6572825" y="1595543"/>
                <a:ext cx="1592370" cy="369332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accent2"/>
                    </a:solidFill>
                  </a:rPr>
                  <a:t>(a|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>
                    <a:solidFill>
                      <a:schemeClr val="accent2"/>
                    </a:solidFill>
                  </a:rPr>
                  <a:t>)(</a:t>
                </a:r>
                <a:r>
                  <a:rPr lang="en-US" dirty="0" err="1">
                    <a:solidFill>
                      <a:schemeClr val="accent2"/>
                    </a:solidFill>
                  </a:rPr>
                  <a:t>c|d|b</a:t>
                </a:r>
                <a:r>
                  <a:rPr lang="en-US" dirty="0">
                    <a:solidFill>
                      <a:schemeClr val="accent2"/>
                    </a:solidFill>
                  </a:rPr>
                  <a:t>)*</a:t>
                </a:r>
              </a:p>
            </p:txBody>
          </p:sp>
        </mc:Choice>
        <mc:Fallback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AC614A9C-3C74-45EF-A02C-D1748DF5B7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2825" y="1595543"/>
                <a:ext cx="1592370" cy="369332"/>
              </a:xfrm>
              <a:prstGeom prst="rect">
                <a:avLst/>
              </a:prstGeom>
              <a:blipFill>
                <a:blip r:embed="rId2"/>
                <a:stretch>
                  <a:fillRect t="-10000" b="-26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5" name="Rectangle 134">
            <a:extLst>
              <a:ext uri="{FF2B5EF4-FFF2-40B4-BE49-F238E27FC236}">
                <a16:creationId xmlns:a16="http://schemas.microsoft.com/office/drawing/2014/main" id="{67218C12-4D8D-4371-868B-31EFB6B44839}"/>
              </a:ext>
            </a:extLst>
          </p:cNvPr>
          <p:cNvSpPr/>
          <p:nvPr/>
        </p:nvSpPr>
        <p:spPr>
          <a:xfrm>
            <a:off x="6449802" y="3985416"/>
            <a:ext cx="3589548" cy="221071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7759CB92-A1DF-4E07-AB38-9769A1E7F6B2}"/>
              </a:ext>
            </a:extLst>
          </p:cNvPr>
          <p:cNvSpPr txBox="1"/>
          <p:nvPr/>
        </p:nvSpPr>
        <p:spPr>
          <a:xfrm>
            <a:off x="8316190" y="3616083"/>
            <a:ext cx="780332" cy="36933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accent2"/>
                </a:solidFill>
              </a:rPr>
              <a:t>c|d|b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3E10DA1-42DD-4E34-A345-684B6C6BE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7852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Thompson’s Construction Alg.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Build the </a:t>
            </a:r>
            <a:r>
              <a:rPr lang="en-US" sz="2000" dirty="0" err="1">
                <a:ln w="12700">
                  <a:noFill/>
                </a:ln>
                <a:latin typeface="Garamond" panose="02020404030301010803" pitchFamily="18" charset="0"/>
              </a:rPr>
              <a:t>RegEx</a:t>
            </a: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 Tree | Replace nodes bottom-up 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0855033C-F037-484B-A2A4-0420345B1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19</a:t>
            </a:fld>
            <a:endParaRPr lang="en-US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025EE52-4545-412A-B997-F85674C4E2F7}"/>
              </a:ext>
            </a:extLst>
          </p:cNvPr>
          <p:cNvSpPr/>
          <p:nvPr/>
        </p:nvSpPr>
        <p:spPr>
          <a:xfrm>
            <a:off x="5874772" y="744794"/>
            <a:ext cx="2721081" cy="350354"/>
          </a:xfrm>
          <a:prstGeom prst="roundRect">
            <a:avLst/>
          </a:prstGeom>
          <a:noFill/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CBE48730-5622-4D86-B813-430D29427DCE}"/>
              </a:ext>
            </a:extLst>
          </p:cNvPr>
          <p:cNvCxnSpPr>
            <a:cxnSpLocks/>
          </p:cNvCxnSpPr>
          <p:nvPr/>
        </p:nvCxnSpPr>
        <p:spPr>
          <a:xfrm>
            <a:off x="8206266" y="3490440"/>
            <a:ext cx="0" cy="31575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AE07329A-9804-456D-85DC-AC4A97E3A242}"/>
                  </a:ext>
                </a:extLst>
              </p:cNvPr>
              <p:cNvSpPr txBox="1"/>
              <p:nvPr/>
            </p:nvSpPr>
            <p:spPr>
              <a:xfrm>
                <a:off x="4116689" y="2413417"/>
                <a:ext cx="619978" cy="36933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2"/>
                    </a:solidFill>
                  </a:rPr>
                  <a:t>a |</a:t>
                </a:r>
                <a:r>
                  <a:rPr lang="en-US" dirty="0">
                    <a:solidFill>
                      <a:schemeClr val="accent2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endParaRPr lang="en-US" dirty="0">
                  <a:solidFill>
                    <a:schemeClr val="accent2"/>
                  </a:solidFill>
                </a:endParaRPr>
              </a:p>
            </p:txBody>
          </p:sp>
        </mc:Choice>
        <mc:Fallback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AE07329A-9804-456D-85DC-AC4A97E3A2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6689" y="2413417"/>
                <a:ext cx="619978" cy="369332"/>
              </a:xfrm>
              <a:prstGeom prst="rect">
                <a:avLst/>
              </a:prstGeom>
              <a:blipFill>
                <a:blip r:embed="rId3"/>
                <a:stretch>
                  <a:fillRect l="-7843" t="-10000" b="-26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TextBox 68">
            <a:extLst>
              <a:ext uri="{FF2B5EF4-FFF2-40B4-BE49-F238E27FC236}">
                <a16:creationId xmlns:a16="http://schemas.microsoft.com/office/drawing/2014/main" id="{0490B025-EF8B-41C8-86EE-60DD22E201DB}"/>
              </a:ext>
            </a:extLst>
          </p:cNvPr>
          <p:cNvSpPr txBox="1"/>
          <p:nvPr/>
        </p:nvSpPr>
        <p:spPr>
          <a:xfrm>
            <a:off x="7878028" y="2746954"/>
            <a:ext cx="317131" cy="13234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8000" b="1" dirty="0"/>
              <a:t>*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DC4E0D3B-F23B-496D-ADD7-4A17B9799A2E}"/>
              </a:ext>
            </a:extLst>
          </p:cNvPr>
          <p:cNvSpPr txBox="1"/>
          <p:nvPr/>
        </p:nvSpPr>
        <p:spPr>
          <a:xfrm>
            <a:off x="4249978" y="2712655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a</a:t>
            </a: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091C9EE9-ED34-4841-B9CC-C050BEF43F27}"/>
              </a:ext>
            </a:extLst>
          </p:cNvPr>
          <p:cNvSpPr/>
          <p:nvPr/>
        </p:nvSpPr>
        <p:spPr>
          <a:xfrm>
            <a:off x="3781005" y="2797413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  <a:r>
              <a:rPr lang="en-US" baseline="-25000" dirty="0">
                <a:solidFill>
                  <a:schemeClr val="tx1"/>
                </a:solidFill>
              </a:rPr>
              <a:t>A</a:t>
            </a:r>
          </a:p>
        </p:txBody>
      </p: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D1B8EE6D-F2D8-4676-AA0D-648ADBF1E0DD}"/>
              </a:ext>
            </a:extLst>
          </p:cNvPr>
          <p:cNvCxnSpPr>
            <a:cxnSpLocks/>
            <a:stCxn id="72" idx="6"/>
          </p:cNvCxnSpPr>
          <p:nvPr/>
        </p:nvCxnSpPr>
        <p:spPr>
          <a:xfrm>
            <a:off x="4273374" y="3039690"/>
            <a:ext cx="26220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Oval 78">
            <a:extLst>
              <a:ext uri="{FF2B5EF4-FFF2-40B4-BE49-F238E27FC236}">
                <a16:creationId xmlns:a16="http://schemas.microsoft.com/office/drawing/2014/main" id="{A03BA0B7-352A-413C-AF7F-A42802A8148B}"/>
              </a:ext>
            </a:extLst>
          </p:cNvPr>
          <p:cNvSpPr/>
          <p:nvPr/>
        </p:nvSpPr>
        <p:spPr>
          <a:xfrm>
            <a:off x="3781005" y="3705129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  <a:r>
              <a:rPr lang="en-US" baseline="-25000" dirty="0">
                <a:solidFill>
                  <a:schemeClr val="tx1"/>
                </a:solidFill>
              </a:rPr>
              <a:t>E</a:t>
            </a:r>
          </a:p>
        </p:txBody>
      </p: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A580E2DC-53CF-44DB-880C-78A99EB9B4CE}"/>
              </a:ext>
            </a:extLst>
          </p:cNvPr>
          <p:cNvCxnSpPr>
            <a:cxnSpLocks/>
            <a:stCxn id="79" idx="6"/>
          </p:cNvCxnSpPr>
          <p:nvPr/>
        </p:nvCxnSpPr>
        <p:spPr>
          <a:xfrm>
            <a:off x="4273374" y="3947406"/>
            <a:ext cx="26220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1F329536-93A2-404D-86DB-A9C83647AF4D}"/>
                  </a:ext>
                </a:extLst>
              </p:cNvPr>
              <p:cNvSpPr txBox="1"/>
              <p:nvPr/>
            </p:nvSpPr>
            <p:spPr>
              <a:xfrm>
                <a:off x="4249978" y="3529880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1F329536-93A2-404D-86DB-A9C83647AF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9978" y="3529880"/>
                <a:ext cx="350672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" name="Oval 84">
            <a:extLst>
              <a:ext uri="{FF2B5EF4-FFF2-40B4-BE49-F238E27FC236}">
                <a16:creationId xmlns:a16="http://schemas.microsoft.com/office/drawing/2014/main" id="{31E17593-45D3-4366-9479-26E819284D8F}"/>
              </a:ext>
            </a:extLst>
          </p:cNvPr>
          <p:cNvSpPr/>
          <p:nvPr/>
        </p:nvSpPr>
        <p:spPr>
          <a:xfrm>
            <a:off x="3142681" y="3244435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</a:p>
        </p:txBody>
      </p: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B9AF7869-7B83-4D43-8589-04B0E529214F}"/>
              </a:ext>
            </a:extLst>
          </p:cNvPr>
          <p:cNvCxnSpPr>
            <a:cxnSpLocks/>
            <a:endCxn id="72" idx="3"/>
          </p:cNvCxnSpPr>
          <p:nvPr/>
        </p:nvCxnSpPr>
        <p:spPr>
          <a:xfrm flipV="1">
            <a:off x="3622528" y="3211007"/>
            <a:ext cx="230583" cy="1594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3482BAB5-E70C-4C5D-8BDA-72DFF41C6074}"/>
                  </a:ext>
                </a:extLst>
              </p:cNvPr>
              <p:cNvSpPr txBox="1"/>
              <p:nvPr/>
            </p:nvSpPr>
            <p:spPr>
              <a:xfrm>
                <a:off x="3440263" y="2953029"/>
                <a:ext cx="3506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3482BAB5-E70C-4C5D-8BDA-72DFF41C60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0263" y="2953029"/>
                <a:ext cx="350673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9AAE041E-84B9-477E-9182-B2EFE4252850}"/>
              </a:ext>
            </a:extLst>
          </p:cNvPr>
          <p:cNvCxnSpPr>
            <a:cxnSpLocks/>
            <a:endCxn id="79" idx="1"/>
          </p:cNvCxnSpPr>
          <p:nvPr/>
        </p:nvCxnSpPr>
        <p:spPr>
          <a:xfrm>
            <a:off x="3590662" y="3634876"/>
            <a:ext cx="262449" cy="1412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4E345770-4CC0-4F3F-A206-0488B2A07E20}"/>
                  </a:ext>
                </a:extLst>
              </p:cNvPr>
              <p:cNvSpPr txBox="1"/>
              <p:nvPr/>
            </p:nvSpPr>
            <p:spPr>
              <a:xfrm>
                <a:off x="3445179" y="3628996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4E345770-4CC0-4F3F-A206-0488B2A07E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5179" y="3628996"/>
                <a:ext cx="350672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0" name="Oval 89">
            <a:extLst>
              <a:ext uri="{FF2B5EF4-FFF2-40B4-BE49-F238E27FC236}">
                <a16:creationId xmlns:a16="http://schemas.microsoft.com/office/drawing/2014/main" id="{575FD3E5-352D-49ED-929A-8F05C8D36564}"/>
              </a:ext>
            </a:extLst>
          </p:cNvPr>
          <p:cNvSpPr/>
          <p:nvPr/>
        </p:nvSpPr>
        <p:spPr>
          <a:xfrm>
            <a:off x="4545461" y="2780206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010279BF-6FF7-468A-BF19-E1C492662A9F}"/>
              </a:ext>
            </a:extLst>
          </p:cNvPr>
          <p:cNvSpPr/>
          <p:nvPr/>
        </p:nvSpPr>
        <p:spPr>
          <a:xfrm>
            <a:off x="4528536" y="3684930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grpSp>
        <p:nvGrpSpPr>
          <p:cNvPr id="92" name="Group 91">
            <a:extLst>
              <a:ext uri="{FF2B5EF4-FFF2-40B4-BE49-F238E27FC236}">
                <a16:creationId xmlns:a16="http://schemas.microsoft.com/office/drawing/2014/main" id="{FB6FDF5B-1C47-4526-95AA-0135756A6FA0}"/>
              </a:ext>
            </a:extLst>
          </p:cNvPr>
          <p:cNvGrpSpPr/>
          <p:nvPr/>
        </p:nvGrpSpPr>
        <p:grpSpPr>
          <a:xfrm>
            <a:off x="5112607" y="3211571"/>
            <a:ext cx="492369" cy="484554"/>
            <a:chOff x="2829621" y="5367419"/>
            <a:chExt cx="492369" cy="484554"/>
          </a:xfrm>
        </p:grpSpPr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DA71AC91-1938-42DC-93EF-383FFF58ECBF}"/>
                </a:ext>
              </a:extLst>
            </p:cNvPr>
            <p:cNvSpPr/>
            <p:nvPr/>
          </p:nvSpPr>
          <p:spPr>
            <a:xfrm>
              <a:off x="2829621" y="5367419"/>
              <a:ext cx="492369" cy="48455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F5016FA5-CBDE-47F9-90FB-E228D31FFB62}"/>
                </a:ext>
              </a:extLst>
            </p:cNvPr>
            <p:cNvSpPr/>
            <p:nvPr/>
          </p:nvSpPr>
          <p:spPr>
            <a:xfrm>
              <a:off x="2871677" y="5415612"/>
              <a:ext cx="403986" cy="38816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L</a:t>
              </a:r>
            </a:p>
          </p:txBody>
        </p:sp>
      </p:grp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F20EB9C0-39BD-4EEF-9BD5-9D2EC22AD6A0}"/>
              </a:ext>
            </a:extLst>
          </p:cNvPr>
          <p:cNvCxnSpPr>
            <a:cxnSpLocks/>
            <a:stCxn id="90" idx="5"/>
            <a:endCxn id="93" idx="1"/>
          </p:cNvCxnSpPr>
          <p:nvPr/>
        </p:nvCxnSpPr>
        <p:spPr>
          <a:xfrm>
            <a:off x="4965724" y="3193800"/>
            <a:ext cx="218989" cy="8873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7EA2EAFA-9F1E-42AC-A9E7-05614B87E5B9}"/>
              </a:ext>
            </a:extLst>
          </p:cNvPr>
          <p:cNvCxnSpPr>
            <a:cxnSpLocks/>
            <a:stCxn id="91" idx="6"/>
            <a:endCxn id="93" idx="3"/>
          </p:cNvCxnSpPr>
          <p:nvPr/>
        </p:nvCxnSpPr>
        <p:spPr>
          <a:xfrm flipV="1">
            <a:off x="5020904" y="3625165"/>
            <a:ext cx="163808" cy="30204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76E3C47C-6F1E-43EB-A4D6-C201D549815A}"/>
                  </a:ext>
                </a:extLst>
              </p:cNvPr>
              <p:cNvSpPr txBox="1"/>
              <p:nvPr/>
            </p:nvSpPr>
            <p:spPr>
              <a:xfrm>
                <a:off x="5036557" y="3682280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76E3C47C-6F1E-43EB-A4D6-C201D54981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6557" y="3682280"/>
                <a:ext cx="350672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8B48EB4B-F7C7-4C08-A981-51D35D93938F}"/>
                  </a:ext>
                </a:extLst>
              </p:cNvPr>
              <p:cNvSpPr txBox="1"/>
              <p:nvPr/>
            </p:nvSpPr>
            <p:spPr>
              <a:xfrm>
                <a:off x="4967729" y="2868661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8B48EB4B-F7C7-4C08-A981-51D35D9393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7729" y="2868661"/>
                <a:ext cx="350672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1" name="Oval 130">
            <a:extLst>
              <a:ext uri="{FF2B5EF4-FFF2-40B4-BE49-F238E27FC236}">
                <a16:creationId xmlns:a16="http://schemas.microsoft.com/office/drawing/2014/main" id="{67589475-02A5-4029-921D-2896111DEE7E}"/>
              </a:ext>
            </a:extLst>
          </p:cNvPr>
          <p:cNvSpPr/>
          <p:nvPr/>
        </p:nvSpPr>
        <p:spPr>
          <a:xfrm>
            <a:off x="7140859" y="4091718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  <a:r>
              <a:rPr lang="en-US" baseline="-25000" dirty="0">
                <a:solidFill>
                  <a:schemeClr val="tx1"/>
                </a:solidFill>
              </a:rPr>
              <a:t>C</a:t>
            </a:r>
          </a:p>
        </p:txBody>
      </p:sp>
      <p:cxnSp>
        <p:nvCxnSpPr>
          <p:cNvPr id="161" name="Straight Arrow Connector 160">
            <a:extLst>
              <a:ext uri="{FF2B5EF4-FFF2-40B4-BE49-F238E27FC236}">
                <a16:creationId xmlns:a16="http://schemas.microsoft.com/office/drawing/2014/main" id="{10CCA8BC-8257-4863-95FF-B1EB7763C8B6}"/>
              </a:ext>
            </a:extLst>
          </p:cNvPr>
          <p:cNvCxnSpPr>
            <a:cxnSpLocks/>
            <a:stCxn id="131" idx="6"/>
            <a:endCxn id="164" idx="2"/>
          </p:cNvCxnSpPr>
          <p:nvPr/>
        </p:nvCxnSpPr>
        <p:spPr>
          <a:xfrm>
            <a:off x="7633228" y="4333995"/>
            <a:ext cx="26220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" name="Oval 163">
            <a:extLst>
              <a:ext uri="{FF2B5EF4-FFF2-40B4-BE49-F238E27FC236}">
                <a16:creationId xmlns:a16="http://schemas.microsoft.com/office/drawing/2014/main" id="{E3DB0A6E-D329-41AB-ADB6-114CDF8ED2A4}"/>
              </a:ext>
            </a:extLst>
          </p:cNvPr>
          <p:cNvSpPr/>
          <p:nvPr/>
        </p:nvSpPr>
        <p:spPr>
          <a:xfrm>
            <a:off x="7895435" y="4091718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A13031A9-0EC9-48D6-AA34-A4FC3B37BE55}"/>
              </a:ext>
            </a:extLst>
          </p:cNvPr>
          <p:cNvSpPr txBox="1"/>
          <p:nvPr/>
        </p:nvSpPr>
        <p:spPr>
          <a:xfrm>
            <a:off x="7601235" y="3953823"/>
            <a:ext cx="280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c</a:t>
            </a:r>
          </a:p>
        </p:txBody>
      </p:sp>
      <p:sp>
        <p:nvSpPr>
          <p:cNvPr id="169" name="Oval 168">
            <a:extLst>
              <a:ext uri="{FF2B5EF4-FFF2-40B4-BE49-F238E27FC236}">
                <a16:creationId xmlns:a16="http://schemas.microsoft.com/office/drawing/2014/main" id="{F6C90140-F9A5-4946-A4EE-7B3111BC8DE8}"/>
              </a:ext>
            </a:extLst>
          </p:cNvPr>
          <p:cNvSpPr/>
          <p:nvPr/>
        </p:nvSpPr>
        <p:spPr>
          <a:xfrm>
            <a:off x="7910287" y="4696643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  <a:r>
              <a:rPr lang="en-US" baseline="-25000" dirty="0">
                <a:solidFill>
                  <a:schemeClr val="tx1"/>
                </a:solidFill>
              </a:rPr>
              <a:t>D</a:t>
            </a:r>
          </a:p>
        </p:txBody>
      </p:sp>
      <p:cxnSp>
        <p:nvCxnSpPr>
          <p:cNvPr id="170" name="Straight Arrow Connector 169">
            <a:extLst>
              <a:ext uri="{FF2B5EF4-FFF2-40B4-BE49-F238E27FC236}">
                <a16:creationId xmlns:a16="http://schemas.microsoft.com/office/drawing/2014/main" id="{5E5E7B3D-6225-4AB5-B394-2306FC17E1C0}"/>
              </a:ext>
            </a:extLst>
          </p:cNvPr>
          <p:cNvCxnSpPr>
            <a:cxnSpLocks/>
            <a:stCxn id="169" idx="6"/>
          </p:cNvCxnSpPr>
          <p:nvPr/>
        </p:nvCxnSpPr>
        <p:spPr>
          <a:xfrm>
            <a:off x="8402656" y="4938920"/>
            <a:ext cx="26220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1" name="TextBox 170">
            <a:extLst>
              <a:ext uri="{FF2B5EF4-FFF2-40B4-BE49-F238E27FC236}">
                <a16:creationId xmlns:a16="http://schemas.microsoft.com/office/drawing/2014/main" id="{4AE8470F-EA9A-4B59-9F42-92129C718270}"/>
              </a:ext>
            </a:extLst>
          </p:cNvPr>
          <p:cNvSpPr txBox="1"/>
          <p:nvPr/>
        </p:nvSpPr>
        <p:spPr>
          <a:xfrm>
            <a:off x="8379260" y="4521394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d</a:t>
            </a:r>
          </a:p>
        </p:txBody>
      </p:sp>
      <p:sp>
        <p:nvSpPr>
          <p:cNvPr id="172" name="Oval 171">
            <a:extLst>
              <a:ext uri="{FF2B5EF4-FFF2-40B4-BE49-F238E27FC236}">
                <a16:creationId xmlns:a16="http://schemas.microsoft.com/office/drawing/2014/main" id="{A240DB75-3C21-454A-B361-D18002E507A6}"/>
              </a:ext>
            </a:extLst>
          </p:cNvPr>
          <p:cNvSpPr/>
          <p:nvPr/>
        </p:nvSpPr>
        <p:spPr>
          <a:xfrm>
            <a:off x="7910287" y="5604359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  <a:r>
              <a:rPr lang="en-US" baseline="-25000" dirty="0">
                <a:solidFill>
                  <a:schemeClr val="tx1"/>
                </a:solidFill>
              </a:rPr>
              <a:t>B</a:t>
            </a:r>
          </a:p>
        </p:txBody>
      </p:sp>
      <p:cxnSp>
        <p:nvCxnSpPr>
          <p:cNvPr id="173" name="Straight Arrow Connector 172">
            <a:extLst>
              <a:ext uri="{FF2B5EF4-FFF2-40B4-BE49-F238E27FC236}">
                <a16:creationId xmlns:a16="http://schemas.microsoft.com/office/drawing/2014/main" id="{72D9AF13-195A-496F-A95A-5C32817A7A40}"/>
              </a:ext>
            </a:extLst>
          </p:cNvPr>
          <p:cNvCxnSpPr>
            <a:cxnSpLocks/>
            <a:stCxn id="172" idx="6"/>
          </p:cNvCxnSpPr>
          <p:nvPr/>
        </p:nvCxnSpPr>
        <p:spPr>
          <a:xfrm>
            <a:off x="8402656" y="5846636"/>
            <a:ext cx="26220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" name="TextBox 173">
            <a:extLst>
              <a:ext uri="{FF2B5EF4-FFF2-40B4-BE49-F238E27FC236}">
                <a16:creationId xmlns:a16="http://schemas.microsoft.com/office/drawing/2014/main" id="{99431176-3AE7-4EAF-B974-AFB19F58FCF5}"/>
              </a:ext>
            </a:extLst>
          </p:cNvPr>
          <p:cNvSpPr txBox="1"/>
          <p:nvPr/>
        </p:nvSpPr>
        <p:spPr>
          <a:xfrm>
            <a:off x="8379260" y="5429110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b</a:t>
            </a:r>
          </a:p>
        </p:txBody>
      </p:sp>
      <p:sp>
        <p:nvSpPr>
          <p:cNvPr id="175" name="Oval 174">
            <a:extLst>
              <a:ext uri="{FF2B5EF4-FFF2-40B4-BE49-F238E27FC236}">
                <a16:creationId xmlns:a16="http://schemas.microsoft.com/office/drawing/2014/main" id="{D383027C-5F42-466C-A0E8-EF490F09A0C3}"/>
              </a:ext>
            </a:extLst>
          </p:cNvPr>
          <p:cNvSpPr/>
          <p:nvPr/>
        </p:nvSpPr>
        <p:spPr>
          <a:xfrm>
            <a:off x="7271963" y="5143665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  <a:r>
              <a:rPr lang="en-US" baseline="-25000" dirty="0">
                <a:solidFill>
                  <a:schemeClr val="tx1"/>
                </a:solidFill>
              </a:rPr>
              <a:t>M</a:t>
            </a:r>
          </a:p>
        </p:txBody>
      </p:sp>
      <p:cxnSp>
        <p:nvCxnSpPr>
          <p:cNvPr id="176" name="Straight Arrow Connector 175">
            <a:extLst>
              <a:ext uri="{FF2B5EF4-FFF2-40B4-BE49-F238E27FC236}">
                <a16:creationId xmlns:a16="http://schemas.microsoft.com/office/drawing/2014/main" id="{8C17D48E-C90C-4A2F-92F5-6A80A1E13361}"/>
              </a:ext>
            </a:extLst>
          </p:cNvPr>
          <p:cNvCxnSpPr>
            <a:cxnSpLocks/>
            <a:endCxn id="169" idx="3"/>
          </p:cNvCxnSpPr>
          <p:nvPr/>
        </p:nvCxnSpPr>
        <p:spPr>
          <a:xfrm flipV="1">
            <a:off x="7751810" y="5110237"/>
            <a:ext cx="230583" cy="1594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77" name="TextBox 176">
                <a:extLst>
                  <a:ext uri="{FF2B5EF4-FFF2-40B4-BE49-F238E27FC236}">
                    <a16:creationId xmlns:a16="http://schemas.microsoft.com/office/drawing/2014/main" id="{C67DA8E6-1F89-41E3-A8EF-EA29D101E180}"/>
                  </a:ext>
                </a:extLst>
              </p:cNvPr>
              <p:cNvSpPr txBox="1"/>
              <p:nvPr/>
            </p:nvSpPr>
            <p:spPr>
              <a:xfrm>
                <a:off x="7569545" y="4852259"/>
                <a:ext cx="3506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>
                  <a:defRPr i="1"/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77" name="TextBox 176">
                <a:extLst>
                  <a:ext uri="{FF2B5EF4-FFF2-40B4-BE49-F238E27FC236}">
                    <a16:creationId xmlns:a16="http://schemas.microsoft.com/office/drawing/2014/main" id="{C67DA8E6-1F89-41E3-A8EF-EA29D101E1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9545" y="4852259"/>
                <a:ext cx="350673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8" name="Straight Arrow Connector 177">
            <a:extLst>
              <a:ext uri="{FF2B5EF4-FFF2-40B4-BE49-F238E27FC236}">
                <a16:creationId xmlns:a16="http://schemas.microsoft.com/office/drawing/2014/main" id="{09F3BD1B-BF96-45D6-BD87-17C1314EAB9A}"/>
              </a:ext>
            </a:extLst>
          </p:cNvPr>
          <p:cNvCxnSpPr>
            <a:cxnSpLocks/>
            <a:endCxn id="172" idx="1"/>
          </p:cNvCxnSpPr>
          <p:nvPr/>
        </p:nvCxnSpPr>
        <p:spPr>
          <a:xfrm>
            <a:off x="7719944" y="5534106"/>
            <a:ext cx="262449" cy="1412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79" name="TextBox 178">
                <a:extLst>
                  <a:ext uri="{FF2B5EF4-FFF2-40B4-BE49-F238E27FC236}">
                    <a16:creationId xmlns:a16="http://schemas.microsoft.com/office/drawing/2014/main" id="{0266B066-9B72-48D3-815B-2D670441FC04}"/>
                  </a:ext>
                </a:extLst>
              </p:cNvPr>
              <p:cNvSpPr txBox="1"/>
              <p:nvPr/>
            </p:nvSpPr>
            <p:spPr>
              <a:xfrm>
                <a:off x="7574461" y="5528226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>
                  <a:defRPr i="1"/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79" name="TextBox 178">
                <a:extLst>
                  <a:ext uri="{FF2B5EF4-FFF2-40B4-BE49-F238E27FC236}">
                    <a16:creationId xmlns:a16="http://schemas.microsoft.com/office/drawing/2014/main" id="{0266B066-9B72-48D3-815B-2D670441FC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4461" y="5528226"/>
                <a:ext cx="350672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0" name="Oval 179">
            <a:extLst>
              <a:ext uri="{FF2B5EF4-FFF2-40B4-BE49-F238E27FC236}">
                <a16:creationId xmlns:a16="http://schemas.microsoft.com/office/drawing/2014/main" id="{805D8F46-72EB-42F9-914C-6BB9B0C5EF0B}"/>
              </a:ext>
            </a:extLst>
          </p:cNvPr>
          <p:cNvSpPr/>
          <p:nvPr/>
        </p:nvSpPr>
        <p:spPr>
          <a:xfrm>
            <a:off x="8674743" y="4679436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81" name="Oval 180">
            <a:extLst>
              <a:ext uri="{FF2B5EF4-FFF2-40B4-BE49-F238E27FC236}">
                <a16:creationId xmlns:a16="http://schemas.microsoft.com/office/drawing/2014/main" id="{9CE1F992-A4A6-44D1-9B8B-94077110B281}"/>
              </a:ext>
            </a:extLst>
          </p:cNvPr>
          <p:cNvSpPr/>
          <p:nvPr/>
        </p:nvSpPr>
        <p:spPr>
          <a:xfrm>
            <a:off x="8657818" y="5584160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87" name="Oval 186">
            <a:extLst>
              <a:ext uri="{FF2B5EF4-FFF2-40B4-BE49-F238E27FC236}">
                <a16:creationId xmlns:a16="http://schemas.microsoft.com/office/drawing/2014/main" id="{1B6F0337-3BDA-4E5B-AFAD-8A65E1A646DE}"/>
              </a:ext>
            </a:extLst>
          </p:cNvPr>
          <p:cNvSpPr/>
          <p:nvPr/>
        </p:nvSpPr>
        <p:spPr>
          <a:xfrm>
            <a:off x="9241889" y="5110801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</a:t>
            </a:r>
          </a:p>
        </p:txBody>
      </p:sp>
      <p:cxnSp>
        <p:nvCxnSpPr>
          <p:cNvPr id="183" name="Straight Arrow Connector 182">
            <a:extLst>
              <a:ext uri="{FF2B5EF4-FFF2-40B4-BE49-F238E27FC236}">
                <a16:creationId xmlns:a16="http://schemas.microsoft.com/office/drawing/2014/main" id="{DCAFBC5F-E245-434E-A145-473490A114F4}"/>
              </a:ext>
            </a:extLst>
          </p:cNvPr>
          <p:cNvCxnSpPr>
            <a:cxnSpLocks/>
            <a:stCxn id="180" idx="5"/>
            <a:endCxn id="187" idx="1"/>
          </p:cNvCxnSpPr>
          <p:nvPr/>
        </p:nvCxnSpPr>
        <p:spPr>
          <a:xfrm>
            <a:off x="9095006" y="5093030"/>
            <a:ext cx="218989" cy="8873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Arrow Connector 183">
            <a:extLst>
              <a:ext uri="{FF2B5EF4-FFF2-40B4-BE49-F238E27FC236}">
                <a16:creationId xmlns:a16="http://schemas.microsoft.com/office/drawing/2014/main" id="{66025AF6-4C55-41E9-A136-9B62F316268D}"/>
              </a:ext>
            </a:extLst>
          </p:cNvPr>
          <p:cNvCxnSpPr>
            <a:cxnSpLocks/>
            <a:stCxn id="181" idx="6"/>
            <a:endCxn id="187" idx="3"/>
          </p:cNvCxnSpPr>
          <p:nvPr/>
        </p:nvCxnSpPr>
        <p:spPr>
          <a:xfrm flipV="1">
            <a:off x="9150186" y="5524395"/>
            <a:ext cx="163808" cy="30204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85" name="TextBox 184">
                <a:extLst>
                  <a:ext uri="{FF2B5EF4-FFF2-40B4-BE49-F238E27FC236}">
                    <a16:creationId xmlns:a16="http://schemas.microsoft.com/office/drawing/2014/main" id="{112B22B3-8F0A-44B8-B25C-153E4AB28E26}"/>
                  </a:ext>
                </a:extLst>
              </p:cNvPr>
              <p:cNvSpPr txBox="1"/>
              <p:nvPr/>
            </p:nvSpPr>
            <p:spPr>
              <a:xfrm>
                <a:off x="9165839" y="5581510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>
                  <a:defRPr i="1"/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85" name="TextBox 184">
                <a:extLst>
                  <a:ext uri="{FF2B5EF4-FFF2-40B4-BE49-F238E27FC236}">
                    <a16:creationId xmlns:a16="http://schemas.microsoft.com/office/drawing/2014/main" id="{112B22B3-8F0A-44B8-B25C-153E4AB28E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5839" y="5581510"/>
                <a:ext cx="350672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6" name="TextBox 185">
                <a:extLst>
                  <a:ext uri="{FF2B5EF4-FFF2-40B4-BE49-F238E27FC236}">
                    <a16:creationId xmlns:a16="http://schemas.microsoft.com/office/drawing/2014/main" id="{1E201355-5D29-4C22-A193-4ED27C5C9579}"/>
                  </a:ext>
                </a:extLst>
              </p:cNvPr>
              <p:cNvSpPr txBox="1"/>
              <p:nvPr/>
            </p:nvSpPr>
            <p:spPr>
              <a:xfrm>
                <a:off x="9097011" y="4767891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>
                  <a:defRPr i="1"/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86" name="TextBox 185">
                <a:extLst>
                  <a:ext uri="{FF2B5EF4-FFF2-40B4-BE49-F238E27FC236}">
                    <a16:creationId xmlns:a16="http://schemas.microsoft.com/office/drawing/2014/main" id="{1E201355-5D29-4C22-A193-4ED27C5C95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7011" y="4767891"/>
                <a:ext cx="350672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0" name="Oval 189">
            <a:extLst>
              <a:ext uri="{FF2B5EF4-FFF2-40B4-BE49-F238E27FC236}">
                <a16:creationId xmlns:a16="http://schemas.microsoft.com/office/drawing/2014/main" id="{E2AB1627-5890-488E-BE96-B9C4DB3188DD}"/>
              </a:ext>
            </a:extLst>
          </p:cNvPr>
          <p:cNvSpPr/>
          <p:nvPr/>
        </p:nvSpPr>
        <p:spPr>
          <a:xfrm>
            <a:off x="6558051" y="4735911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</a:p>
        </p:txBody>
      </p:sp>
      <p:cxnSp>
        <p:nvCxnSpPr>
          <p:cNvPr id="191" name="Straight Arrow Connector 190">
            <a:extLst>
              <a:ext uri="{FF2B5EF4-FFF2-40B4-BE49-F238E27FC236}">
                <a16:creationId xmlns:a16="http://schemas.microsoft.com/office/drawing/2014/main" id="{24CCF708-05B0-499A-9E73-C612861BF6F7}"/>
              </a:ext>
            </a:extLst>
          </p:cNvPr>
          <p:cNvCxnSpPr>
            <a:cxnSpLocks/>
            <a:stCxn id="190" idx="7"/>
            <a:endCxn id="131" idx="3"/>
          </p:cNvCxnSpPr>
          <p:nvPr/>
        </p:nvCxnSpPr>
        <p:spPr>
          <a:xfrm flipV="1">
            <a:off x="6978314" y="4505312"/>
            <a:ext cx="234651" cy="30156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92" name="TextBox 191">
                <a:extLst>
                  <a:ext uri="{FF2B5EF4-FFF2-40B4-BE49-F238E27FC236}">
                    <a16:creationId xmlns:a16="http://schemas.microsoft.com/office/drawing/2014/main" id="{B205D7AE-C2AB-4199-B662-18CB9E98A768}"/>
                  </a:ext>
                </a:extLst>
              </p:cNvPr>
              <p:cNvSpPr txBox="1"/>
              <p:nvPr/>
            </p:nvSpPr>
            <p:spPr>
              <a:xfrm>
                <a:off x="6798482" y="4349253"/>
                <a:ext cx="3506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>
          <p:sp>
            <p:nvSpPr>
              <p:cNvPr id="192" name="TextBox 191">
                <a:extLst>
                  <a:ext uri="{FF2B5EF4-FFF2-40B4-BE49-F238E27FC236}">
                    <a16:creationId xmlns:a16="http://schemas.microsoft.com/office/drawing/2014/main" id="{B205D7AE-C2AB-4199-B662-18CB9E98A7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8482" y="4349253"/>
                <a:ext cx="350673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3" name="Straight Arrow Connector 192">
            <a:extLst>
              <a:ext uri="{FF2B5EF4-FFF2-40B4-BE49-F238E27FC236}">
                <a16:creationId xmlns:a16="http://schemas.microsoft.com/office/drawing/2014/main" id="{19AED043-C058-4CAE-84EF-E40320E3672A}"/>
              </a:ext>
            </a:extLst>
          </p:cNvPr>
          <p:cNvCxnSpPr>
            <a:cxnSpLocks/>
          </p:cNvCxnSpPr>
          <p:nvPr/>
        </p:nvCxnSpPr>
        <p:spPr>
          <a:xfrm>
            <a:off x="7006032" y="5126352"/>
            <a:ext cx="262449" cy="1412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94" name="TextBox 193">
                <a:extLst>
                  <a:ext uri="{FF2B5EF4-FFF2-40B4-BE49-F238E27FC236}">
                    <a16:creationId xmlns:a16="http://schemas.microsoft.com/office/drawing/2014/main" id="{DF6F1438-9F42-463D-AA10-D57587D251FB}"/>
                  </a:ext>
                </a:extLst>
              </p:cNvPr>
              <p:cNvSpPr txBox="1"/>
              <p:nvPr/>
            </p:nvSpPr>
            <p:spPr>
              <a:xfrm>
                <a:off x="6860549" y="5120472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>
          <p:sp>
            <p:nvSpPr>
              <p:cNvPr id="194" name="TextBox 193">
                <a:extLst>
                  <a:ext uri="{FF2B5EF4-FFF2-40B4-BE49-F238E27FC236}">
                    <a16:creationId xmlns:a16="http://schemas.microsoft.com/office/drawing/2014/main" id="{DF6F1438-9F42-463D-AA10-D57587D251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0549" y="5120472"/>
                <a:ext cx="350672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8" name="Straight Arrow Connector 197">
            <a:extLst>
              <a:ext uri="{FF2B5EF4-FFF2-40B4-BE49-F238E27FC236}">
                <a16:creationId xmlns:a16="http://schemas.microsoft.com/office/drawing/2014/main" id="{B83ACBE2-97CD-49A7-9D92-0102E9289C82}"/>
              </a:ext>
            </a:extLst>
          </p:cNvPr>
          <p:cNvCxnSpPr>
            <a:cxnSpLocks/>
            <a:stCxn id="164" idx="6"/>
          </p:cNvCxnSpPr>
          <p:nvPr/>
        </p:nvCxnSpPr>
        <p:spPr>
          <a:xfrm>
            <a:off x="8387803" y="4333995"/>
            <a:ext cx="836432" cy="290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99" name="TextBox 198">
                <a:extLst>
                  <a:ext uri="{FF2B5EF4-FFF2-40B4-BE49-F238E27FC236}">
                    <a16:creationId xmlns:a16="http://schemas.microsoft.com/office/drawing/2014/main" id="{3FB118E9-FF2D-4FB0-BC35-C176C877719B}"/>
                  </a:ext>
                </a:extLst>
              </p:cNvPr>
              <p:cNvSpPr txBox="1"/>
              <p:nvPr/>
            </p:nvSpPr>
            <p:spPr>
              <a:xfrm>
                <a:off x="8589279" y="3995174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>
          <p:sp>
            <p:nvSpPr>
              <p:cNvPr id="199" name="TextBox 198">
                <a:extLst>
                  <a:ext uri="{FF2B5EF4-FFF2-40B4-BE49-F238E27FC236}">
                    <a16:creationId xmlns:a16="http://schemas.microsoft.com/office/drawing/2014/main" id="{3FB118E9-FF2D-4FB0-BC35-C176C87771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9279" y="3995174"/>
                <a:ext cx="350672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1" name="Oval 200">
            <a:extLst>
              <a:ext uri="{FF2B5EF4-FFF2-40B4-BE49-F238E27FC236}">
                <a16:creationId xmlns:a16="http://schemas.microsoft.com/office/drawing/2014/main" id="{D580636C-BE41-4443-B6DF-9A14AAAAA250}"/>
              </a:ext>
            </a:extLst>
          </p:cNvPr>
          <p:cNvSpPr/>
          <p:nvPr/>
        </p:nvSpPr>
        <p:spPr>
          <a:xfrm>
            <a:off x="9250942" y="4112961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202" name="Oval 201">
            <a:extLst>
              <a:ext uri="{FF2B5EF4-FFF2-40B4-BE49-F238E27FC236}">
                <a16:creationId xmlns:a16="http://schemas.microsoft.com/office/drawing/2014/main" id="{29810E89-CD73-457C-A007-AA36E2A8DBEE}"/>
              </a:ext>
            </a:extLst>
          </p:cNvPr>
          <p:cNvSpPr/>
          <p:nvPr/>
        </p:nvSpPr>
        <p:spPr>
          <a:xfrm>
            <a:off x="9292997" y="4161155"/>
            <a:ext cx="403986" cy="388167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</a:t>
            </a:r>
          </a:p>
        </p:txBody>
      </p:sp>
      <p:cxnSp>
        <p:nvCxnSpPr>
          <p:cNvPr id="203" name="Straight Arrow Connector 202">
            <a:extLst>
              <a:ext uri="{FF2B5EF4-FFF2-40B4-BE49-F238E27FC236}">
                <a16:creationId xmlns:a16="http://schemas.microsoft.com/office/drawing/2014/main" id="{8581966F-137B-434D-938D-D1A3E17B3C0A}"/>
              </a:ext>
            </a:extLst>
          </p:cNvPr>
          <p:cNvCxnSpPr>
            <a:cxnSpLocks/>
            <a:stCxn id="187" idx="0"/>
            <a:endCxn id="201" idx="4"/>
          </p:cNvCxnSpPr>
          <p:nvPr/>
        </p:nvCxnSpPr>
        <p:spPr>
          <a:xfrm flipV="1">
            <a:off x="9488074" y="4597515"/>
            <a:ext cx="9053" cy="5132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Oval 70">
            <a:extLst>
              <a:ext uri="{FF2B5EF4-FFF2-40B4-BE49-F238E27FC236}">
                <a16:creationId xmlns:a16="http://schemas.microsoft.com/office/drawing/2014/main" id="{AF044BF2-FC7C-42B4-B339-023479E7929D}"/>
              </a:ext>
            </a:extLst>
          </p:cNvPr>
          <p:cNvSpPr/>
          <p:nvPr/>
        </p:nvSpPr>
        <p:spPr>
          <a:xfrm>
            <a:off x="2984212" y="4553888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  <a:r>
              <a:rPr lang="en-US" baseline="-25000" dirty="0">
                <a:solidFill>
                  <a:schemeClr val="tx1"/>
                </a:solidFill>
              </a:rPr>
              <a:t>C</a:t>
            </a:r>
          </a:p>
        </p:txBody>
      </p: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A05AD19C-2C5F-4C20-BE57-0AAB4A4E5BBA}"/>
              </a:ext>
            </a:extLst>
          </p:cNvPr>
          <p:cNvCxnSpPr>
            <a:cxnSpLocks/>
            <a:stCxn id="71" idx="6"/>
            <a:endCxn id="75" idx="2"/>
          </p:cNvCxnSpPr>
          <p:nvPr/>
        </p:nvCxnSpPr>
        <p:spPr>
          <a:xfrm>
            <a:off x="3476581" y="4796165"/>
            <a:ext cx="26220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Oval 74">
            <a:extLst>
              <a:ext uri="{FF2B5EF4-FFF2-40B4-BE49-F238E27FC236}">
                <a16:creationId xmlns:a16="http://schemas.microsoft.com/office/drawing/2014/main" id="{B1007538-59F9-464F-9E60-D0D26E17AD62}"/>
              </a:ext>
            </a:extLst>
          </p:cNvPr>
          <p:cNvSpPr/>
          <p:nvPr/>
        </p:nvSpPr>
        <p:spPr>
          <a:xfrm>
            <a:off x="3738788" y="4553888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AB8979F3-6D09-4539-A4AC-4668BA8F16FD}"/>
              </a:ext>
            </a:extLst>
          </p:cNvPr>
          <p:cNvSpPr txBox="1"/>
          <p:nvPr/>
        </p:nvSpPr>
        <p:spPr>
          <a:xfrm>
            <a:off x="3444588" y="4415993"/>
            <a:ext cx="280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c</a:t>
            </a:r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B41C77C3-1D14-4B44-9C19-7A5E73FD33BA}"/>
              </a:ext>
            </a:extLst>
          </p:cNvPr>
          <p:cNvSpPr/>
          <p:nvPr/>
        </p:nvSpPr>
        <p:spPr>
          <a:xfrm>
            <a:off x="3753640" y="5158813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  <a:r>
              <a:rPr lang="en-US" baseline="-25000" dirty="0">
                <a:solidFill>
                  <a:schemeClr val="tx1"/>
                </a:solidFill>
              </a:rPr>
              <a:t>A</a:t>
            </a:r>
          </a:p>
        </p:txBody>
      </p: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0F71DB58-9453-42BC-A659-522A7422DC10}"/>
              </a:ext>
            </a:extLst>
          </p:cNvPr>
          <p:cNvCxnSpPr>
            <a:cxnSpLocks/>
            <a:stCxn id="78" idx="6"/>
          </p:cNvCxnSpPr>
          <p:nvPr/>
        </p:nvCxnSpPr>
        <p:spPr>
          <a:xfrm>
            <a:off x="4246009" y="5401090"/>
            <a:ext cx="26220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>
            <a:extLst>
              <a:ext uri="{FF2B5EF4-FFF2-40B4-BE49-F238E27FC236}">
                <a16:creationId xmlns:a16="http://schemas.microsoft.com/office/drawing/2014/main" id="{192669D3-58D6-4E99-832F-A5B005DFAA79}"/>
              </a:ext>
            </a:extLst>
          </p:cNvPr>
          <p:cNvSpPr txBox="1"/>
          <p:nvPr/>
        </p:nvSpPr>
        <p:spPr>
          <a:xfrm>
            <a:off x="4222613" y="4983564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d</a:t>
            </a:r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C388011A-1BA1-4EDA-ABD9-7EF8AA359B49}"/>
              </a:ext>
            </a:extLst>
          </p:cNvPr>
          <p:cNvSpPr/>
          <p:nvPr/>
        </p:nvSpPr>
        <p:spPr>
          <a:xfrm>
            <a:off x="3753640" y="6066529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  <a:r>
              <a:rPr lang="en-US" baseline="-25000" dirty="0">
                <a:solidFill>
                  <a:schemeClr val="tx1"/>
                </a:solidFill>
              </a:rPr>
              <a:t>E</a:t>
            </a:r>
          </a:p>
        </p:txBody>
      </p: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80D7BBF9-11AF-4379-BEB5-4B753699F4F2}"/>
              </a:ext>
            </a:extLst>
          </p:cNvPr>
          <p:cNvCxnSpPr>
            <a:cxnSpLocks/>
            <a:stCxn id="83" idx="6"/>
          </p:cNvCxnSpPr>
          <p:nvPr/>
        </p:nvCxnSpPr>
        <p:spPr>
          <a:xfrm>
            <a:off x="4246009" y="6308806"/>
            <a:ext cx="26220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>
            <a:extLst>
              <a:ext uri="{FF2B5EF4-FFF2-40B4-BE49-F238E27FC236}">
                <a16:creationId xmlns:a16="http://schemas.microsoft.com/office/drawing/2014/main" id="{BEF3AB03-2820-4AC9-935E-8B40EB36215B}"/>
              </a:ext>
            </a:extLst>
          </p:cNvPr>
          <p:cNvSpPr txBox="1"/>
          <p:nvPr/>
        </p:nvSpPr>
        <p:spPr>
          <a:xfrm>
            <a:off x="4222613" y="5891280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b</a:t>
            </a:r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BA777590-F6C7-4E67-AAA8-141E7EEA3D9E}"/>
              </a:ext>
            </a:extLst>
          </p:cNvPr>
          <p:cNvSpPr/>
          <p:nvPr/>
        </p:nvSpPr>
        <p:spPr>
          <a:xfrm>
            <a:off x="3115316" y="5605835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  <a:r>
              <a:rPr lang="en-US" baseline="-25000" dirty="0">
                <a:solidFill>
                  <a:schemeClr val="tx1"/>
                </a:solidFill>
              </a:rPr>
              <a:t>M</a:t>
            </a:r>
          </a:p>
        </p:txBody>
      </p: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0AC849C1-5A6F-4C38-BD70-DA3E18FB0C90}"/>
              </a:ext>
            </a:extLst>
          </p:cNvPr>
          <p:cNvCxnSpPr>
            <a:cxnSpLocks/>
            <a:endCxn id="78" idx="3"/>
          </p:cNvCxnSpPr>
          <p:nvPr/>
        </p:nvCxnSpPr>
        <p:spPr>
          <a:xfrm flipV="1">
            <a:off x="3595163" y="5572407"/>
            <a:ext cx="230583" cy="1594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166792F1-64F2-4E91-A425-240ACFA9CEA2}"/>
                  </a:ext>
                </a:extLst>
              </p:cNvPr>
              <p:cNvSpPr txBox="1"/>
              <p:nvPr/>
            </p:nvSpPr>
            <p:spPr>
              <a:xfrm>
                <a:off x="3412898" y="5314429"/>
                <a:ext cx="3506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>
                  <a:defRPr i="1"/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166792F1-64F2-4E91-A425-240ACFA9CE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2898" y="5314429"/>
                <a:ext cx="350673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9A6DE2B5-4837-4E46-A61B-58DEBFB13AE1}"/>
              </a:ext>
            </a:extLst>
          </p:cNvPr>
          <p:cNvCxnSpPr>
            <a:cxnSpLocks/>
            <a:endCxn id="83" idx="1"/>
          </p:cNvCxnSpPr>
          <p:nvPr/>
        </p:nvCxnSpPr>
        <p:spPr>
          <a:xfrm>
            <a:off x="3563297" y="5996276"/>
            <a:ext cx="262449" cy="1412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8ABD68F4-B2A9-4794-BF7A-10C6F683BDA8}"/>
                  </a:ext>
                </a:extLst>
              </p:cNvPr>
              <p:cNvSpPr txBox="1"/>
              <p:nvPr/>
            </p:nvSpPr>
            <p:spPr>
              <a:xfrm>
                <a:off x="3417814" y="5990396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>
                  <a:defRPr i="1"/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8ABD68F4-B2A9-4794-BF7A-10C6F683BD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7814" y="5990396"/>
                <a:ext cx="350672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6" name="Oval 105">
            <a:extLst>
              <a:ext uri="{FF2B5EF4-FFF2-40B4-BE49-F238E27FC236}">
                <a16:creationId xmlns:a16="http://schemas.microsoft.com/office/drawing/2014/main" id="{7411E57A-8708-49DC-AE47-3B46C1398225}"/>
              </a:ext>
            </a:extLst>
          </p:cNvPr>
          <p:cNvSpPr/>
          <p:nvPr/>
        </p:nvSpPr>
        <p:spPr>
          <a:xfrm>
            <a:off x="4518096" y="5141606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0708FF6F-48BB-418E-8453-DBE41B94120D}"/>
              </a:ext>
            </a:extLst>
          </p:cNvPr>
          <p:cNvSpPr/>
          <p:nvPr/>
        </p:nvSpPr>
        <p:spPr>
          <a:xfrm>
            <a:off x="4501171" y="6046330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95B000AB-88DB-4F8D-90B9-CB97A88029A3}"/>
              </a:ext>
            </a:extLst>
          </p:cNvPr>
          <p:cNvSpPr/>
          <p:nvPr/>
        </p:nvSpPr>
        <p:spPr>
          <a:xfrm>
            <a:off x="5085242" y="5572971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</a:t>
            </a:r>
          </a:p>
        </p:txBody>
      </p: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899CAA89-3987-4F50-948A-8CEFA3E4CC3B}"/>
              </a:ext>
            </a:extLst>
          </p:cNvPr>
          <p:cNvCxnSpPr>
            <a:cxnSpLocks/>
            <a:stCxn id="106" idx="5"/>
            <a:endCxn id="108" idx="1"/>
          </p:cNvCxnSpPr>
          <p:nvPr/>
        </p:nvCxnSpPr>
        <p:spPr>
          <a:xfrm>
            <a:off x="4938359" y="5555200"/>
            <a:ext cx="218989" cy="8873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286D3618-3070-4ACB-B44D-75761459C98A}"/>
              </a:ext>
            </a:extLst>
          </p:cNvPr>
          <p:cNvCxnSpPr>
            <a:cxnSpLocks/>
            <a:stCxn id="107" idx="6"/>
            <a:endCxn id="108" idx="3"/>
          </p:cNvCxnSpPr>
          <p:nvPr/>
        </p:nvCxnSpPr>
        <p:spPr>
          <a:xfrm flipV="1">
            <a:off x="4993539" y="5986565"/>
            <a:ext cx="163808" cy="30204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6E3E7DB1-978F-4F2E-8BCF-AE20B70DC217}"/>
                  </a:ext>
                </a:extLst>
              </p:cNvPr>
              <p:cNvSpPr txBox="1"/>
              <p:nvPr/>
            </p:nvSpPr>
            <p:spPr>
              <a:xfrm>
                <a:off x="5009192" y="6043680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>
                  <a:defRPr i="1"/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6E3E7DB1-978F-4F2E-8BCF-AE20B70DC2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9192" y="6043680"/>
                <a:ext cx="350672" cy="36933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8DB8A877-0BAE-4578-B4A5-D4EE082D3DAA}"/>
                  </a:ext>
                </a:extLst>
              </p:cNvPr>
              <p:cNvSpPr txBox="1"/>
              <p:nvPr/>
            </p:nvSpPr>
            <p:spPr>
              <a:xfrm>
                <a:off x="4940364" y="5230061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>
                  <a:defRPr i="1"/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8DB8A877-0BAE-4578-B4A5-D4EE082D3D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0364" y="5230061"/>
                <a:ext cx="350672" cy="369332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E75B6403-178C-44B0-A67E-4F195E740223}"/>
              </a:ext>
            </a:extLst>
          </p:cNvPr>
          <p:cNvCxnSpPr>
            <a:cxnSpLocks/>
            <a:endCxn id="71" idx="3"/>
          </p:cNvCxnSpPr>
          <p:nvPr/>
        </p:nvCxnSpPr>
        <p:spPr>
          <a:xfrm flipV="1">
            <a:off x="2821667" y="4967482"/>
            <a:ext cx="234651" cy="30156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B0476B5D-3C76-4A7C-89AA-F5D725110244}"/>
              </a:ext>
            </a:extLst>
          </p:cNvPr>
          <p:cNvCxnSpPr>
            <a:cxnSpLocks/>
          </p:cNvCxnSpPr>
          <p:nvPr/>
        </p:nvCxnSpPr>
        <p:spPr>
          <a:xfrm>
            <a:off x="2849385" y="5588522"/>
            <a:ext cx="262449" cy="1412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D449754B-CAE5-47C2-BE68-D027DFC93938}"/>
              </a:ext>
            </a:extLst>
          </p:cNvPr>
          <p:cNvCxnSpPr>
            <a:cxnSpLocks/>
            <a:stCxn id="75" idx="6"/>
          </p:cNvCxnSpPr>
          <p:nvPr/>
        </p:nvCxnSpPr>
        <p:spPr>
          <a:xfrm>
            <a:off x="4231156" y="4796165"/>
            <a:ext cx="836432" cy="290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00C4BDE0-B9EF-45C6-B906-A8A86546A21D}"/>
                  </a:ext>
                </a:extLst>
              </p:cNvPr>
              <p:cNvSpPr txBox="1"/>
              <p:nvPr/>
            </p:nvSpPr>
            <p:spPr>
              <a:xfrm>
                <a:off x="4432632" y="4457344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00C4BDE0-B9EF-45C6-B906-A8A86546A2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2632" y="4457344"/>
                <a:ext cx="350672" cy="369332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2" name="Oval 121">
            <a:extLst>
              <a:ext uri="{FF2B5EF4-FFF2-40B4-BE49-F238E27FC236}">
                <a16:creationId xmlns:a16="http://schemas.microsoft.com/office/drawing/2014/main" id="{77C9A22D-7840-4706-970E-296B4AD13A6F}"/>
              </a:ext>
            </a:extLst>
          </p:cNvPr>
          <p:cNvSpPr/>
          <p:nvPr/>
        </p:nvSpPr>
        <p:spPr>
          <a:xfrm>
            <a:off x="5094295" y="4575131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</a:t>
            </a:r>
          </a:p>
        </p:txBody>
      </p:sp>
      <p:cxnSp>
        <p:nvCxnSpPr>
          <p:cNvPr id="121" name="Straight Arrow Connector 120">
            <a:extLst>
              <a:ext uri="{FF2B5EF4-FFF2-40B4-BE49-F238E27FC236}">
                <a16:creationId xmlns:a16="http://schemas.microsoft.com/office/drawing/2014/main" id="{E65944CF-A456-4D90-88A7-281F962A4DF9}"/>
              </a:ext>
            </a:extLst>
          </p:cNvPr>
          <p:cNvCxnSpPr>
            <a:cxnSpLocks/>
            <a:stCxn id="108" idx="0"/>
            <a:endCxn id="122" idx="4"/>
          </p:cNvCxnSpPr>
          <p:nvPr/>
        </p:nvCxnSpPr>
        <p:spPr>
          <a:xfrm flipV="1">
            <a:off x="5331427" y="5059685"/>
            <a:ext cx="9053" cy="5132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Oval 123">
            <a:extLst>
              <a:ext uri="{FF2B5EF4-FFF2-40B4-BE49-F238E27FC236}">
                <a16:creationId xmlns:a16="http://schemas.microsoft.com/office/drawing/2014/main" id="{5784C4E6-5E73-4F2E-8896-4B2EEE36D358}"/>
              </a:ext>
            </a:extLst>
          </p:cNvPr>
          <p:cNvSpPr/>
          <p:nvPr/>
        </p:nvSpPr>
        <p:spPr>
          <a:xfrm>
            <a:off x="1590519" y="5186063"/>
            <a:ext cx="492369" cy="48455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25" name="Oval 124">
            <a:extLst>
              <a:ext uri="{FF2B5EF4-FFF2-40B4-BE49-F238E27FC236}">
                <a16:creationId xmlns:a16="http://schemas.microsoft.com/office/drawing/2014/main" id="{D2D7A7EE-DDCE-484D-A429-30C4CD43069D}"/>
              </a:ext>
            </a:extLst>
          </p:cNvPr>
          <p:cNvSpPr/>
          <p:nvPr/>
        </p:nvSpPr>
        <p:spPr>
          <a:xfrm>
            <a:off x="2408517" y="5190865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  <a:r>
              <a:rPr lang="en-US" baseline="-25000" dirty="0">
                <a:solidFill>
                  <a:schemeClr val="tx1"/>
                </a:solidFill>
              </a:rPr>
              <a:t>N</a:t>
            </a:r>
          </a:p>
        </p:txBody>
      </p:sp>
      <p:cxnSp>
        <p:nvCxnSpPr>
          <p:cNvPr id="126" name="Straight Arrow Connector 125">
            <a:extLst>
              <a:ext uri="{FF2B5EF4-FFF2-40B4-BE49-F238E27FC236}">
                <a16:creationId xmlns:a16="http://schemas.microsoft.com/office/drawing/2014/main" id="{9ACC9864-1FBF-4DDC-8DB6-8EAAD7B94892}"/>
              </a:ext>
            </a:extLst>
          </p:cNvPr>
          <p:cNvCxnSpPr>
            <a:cxnSpLocks/>
            <a:stCxn id="124" idx="6"/>
            <a:endCxn id="125" idx="2"/>
          </p:cNvCxnSpPr>
          <p:nvPr/>
        </p:nvCxnSpPr>
        <p:spPr>
          <a:xfrm>
            <a:off x="2082888" y="5428340"/>
            <a:ext cx="325629" cy="4802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27" name="TextBox 126">
                <a:extLst>
                  <a:ext uri="{FF2B5EF4-FFF2-40B4-BE49-F238E27FC236}">
                    <a16:creationId xmlns:a16="http://schemas.microsoft.com/office/drawing/2014/main" id="{0694BE8A-DA9C-4F8F-95D8-7206EA382D6C}"/>
                  </a:ext>
                </a:extLst>
              </p:cNvPr>
              <p:cNvSpPr txBox="1"/>
              <p:nvPr/>
            </p:nvSpPr>
            <p:spPr>
              <a:xfrm>
                <a:off x="2044617" y="5082201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i="1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127" name="TextBox 126">
                <a:extLst>
                  <a:ext uri="{FF2B5EF4-FFF2-40B4-BE49-F238E27FC236}">
                    <a16:creationId xmlns:a16="http://schemas.microsoft.com/office/drawing/2014/main" id="{0694BE8A-DA9C-4F8F-95D8-7206EA382D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4617" y="5082201"/>
                <a:ext cx="350672" cy="369332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8" name="Group 127">
            <a:extLst>
              <a:ext uri="{FF2B5EF4-FFF2-40B4-BE49-F238E27FC236}">
                <a16:creationId xmlns:a16="http://schemas.microsoft.com/office/drawing/2014/main" id="{8D42098C-C25C-497C-B69A-97BC26DFD741}"/>
              </a:ext>
            </a:extLst>
          </p:cNvPr>
          <p:cNvGrpSpPr/>
          <p:nvPr/>
        </p:nvGrpSpPr>
        <p:grpSpPr>
          <a:xfrm>
            <a:off x="5737348" y="5354249"/>
            <a:ext cx="492369" cy="484554"/>
            <a:chOff x="2829621" y="5367419"/>
            <a:chExt cx="492369" cy="484554"/>
          </a:xfrm>
        </p:grpSpPr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07A73966-176F-4831-A2A7-686A8076A7DE}"/>
                </a:ext>
              </a:extLst>
            </p:cNvPr>
            <p:cNvSpPr/>
            <p:nvPr/>
          </p:nvSpPr>
          <p:spPr>
            <a:xfrm>
              <a:off x="2829621" y="5367419"/>
              <a:ext cx="492369" cy="48455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cmpd="sng"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accent2"/>
                  </a:solidFill>
                </a:rPr>
                <a:t>A</a:t>
              </a:r>
              <a:endParaRPr lang="en-US" baseline="-25000" dirty="0">
                <a:solidFill>
                  <a:schemeClr val="accent2"/>
                </a:solidFill>
              </a:endParaRPr>
            </a:p>
          </p:txBody>
        </p:sp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5188BEA3-0C88-4CD0-9E0D-6C69ED810292}"/>
                </a:ext>
              </a:extLst>
            </p:cNvPr>
            <p:cNvSpPr/>
            <p:nvPr/>
          </p:nvSpPr>
          <p:spPr>
            <a:xfrm>
              <a:off x="2871677" y="5415612"/>
              <a:ext cx="403986" cy="388167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cmpd="sng"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O</a:t>
              </a:r>
              <a:endParaRPr lang="en-US" baseline="-25000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132" name="Straight Arrow Connector 131">
            <a:extLst>
              <a:ext uri="{FF2B5EF4-FFF2-40B4-BE49-F238E27FC236}">
                <a16:creationId xmlns:a16="http://schemas.microsoft.com/office/drawing/2014/main" id="{96BDD4E5-27B2-4212-995E-3FABB5FF8037}"/>
              </a:ext>
            </a:extLst>
          </p:cNvPr>
          <p:cNvCxnSpPr>
            <a:cxnSpLocks/>
            <a:stCxn id="122" idx="5"/>
            <a:endCxn id="130" idx="1"/>
          </p:cNvCxnSpPr>
          <p:nvPr/>
        </p:nvCxnSpPr>
        <p:spPr>
          <a:xfrm>
            <a:off x="5514557" y="4988724"/>
            <a:ext cx="324008" cy="470564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474EBA50-D11E-4325-A808-FD3B20B0A4D4}"/>
                  </a:ext>
                </a:extLst>
              </p:cNvPr>
              <p:cNvSpPr txBox="1"/>
              <p:nvPr/>
            </p:nvSpPr>
            <p:spPr>
              <a:xfrm>
                <a:off x="5637686" y="4938920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i="1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474EBA50-D11E-4325-A808-FD3B20B0A4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7686" y="4938920"/>
                <a:ext cx="350672" cy="369332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Connector: Elbow 7">
            <a:extLst>
              <a:ext uri="{FF2B5EF4-FFF2-40B4-BE49-F238E27FC236}">
                <a16:creationId xmlns:a16="http://schemas.microsoft.com/office/drawing/2014/main" id="{048E7C6C-9BE5-4B23-9555-1D0EC3EEA734}"/>
              </a:ext>
            </a:extLst>
          </p:cNvPr>
          <p:cNvCxnSpPr>
            <a:cxnSpLocks/>
            <a:stCxn id="124" idx="0"/>
            <a:endCxn id="129" idx="0"/>
          </p:cNvCxnSpPr>
          <p:nvPr/>
        </p:nvCxnSpPr>
        <p:spPr>
          <a:xfrm rot="16200000" flipH="1">
            <a:off x="3826024" y="3196743"/>
            <a:ext cx="168186" cy="4146829"/>
          </a:xfrm>
          <a:prstGeom prst="bentConnector3">
            <a:avLst>
              <a:gd name="adj1" fmla="val -458445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Connector: Elbow 116">
            <a:extLst>
              <a:ext uri="{FF2B5EF4-FFF2-40B4-BE49-F238E27FC236}">
                <a16:creationId xmlns:a16="http://schemas.microsoft.com/office/drawing/2014/main" id="{08420BAF-C9A3-4EFF-95DB-E898871FF98B}"/>
              </a:ext>
            </a:extLst>
          </p:cNvPr>
          <p:cNvCxnSpPr>
            <a:cxnSpLocks/>
            <a:stCxn id="129" idx="4"/>
            <a:endCxn id="124" idx="4"/>
          </p:cNvCxnSpPr>
          <p:nvPr/>
        </p:nvCxnSpPr>
        <p:spPr>
          <a:xfrm rot="5400000" flipH="1">
            <a:off x="3826025" y="3681297"/>
            <a:ext cx="168186" cy="4146829"/>
          </a:xfrm>
          <a:prstGeom prst="bentConnector3">
            <a:avLst>
              <a:gd name="adj1" fmla="val -495306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D751E22F-5175-4B57-AA62-10BAF829CBB9}"/>
                  </a:ext>
                </a:extLst>
              </p:cNvPr>
              <p:cNvSpPr txBox="1"/>
              <p:nvPr/>
            </p:nvSpPr>
            <p:spPr>
              <a:xfrm>
                <a:off x="1732215" y="4040009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i="1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D751E22F-5175-4B57-AA62-10BAF829CB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2215" y="4040009"/>
                <a:ext cx="350672" cy="369332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id="{4CC5E4A7-F638-4C2F-8FF9-5051802C9A73}"/>
                  </a:ext>
                </a:extLst>
              </p:cNvPr>
              <p:cNvSpPr txBox="1"/>
              <p:nvPr/>
            </p:nvSpPr>
            <p:spPr>
              <a:xfrm>
                <a:off x="1950748" y="6308806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i="1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id="{4CC5E4A7-F638-4C2F-8FF9-5051802C9A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0748" y="6308806"/>
                <a:ext cx="350672" cy="369332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6" name="TextBox 135">
            <a:extLst>
              <a:ext uri="{FF2B5EF4-FFF2-40B4-BE49-F238E27FC236}">
                <a16:creationId xmlns:a16="http://schemas.microsoft.com/office/drawing/2014/main" id="{8DCA4E68-55A0-4870-BAAA-A23B60753D4D}"/>
              </a:ext>
            </a:extLst>
          </p:cNvPr>
          <p:cNvSpPr txBox="1"/>
          <p:nvPr/>
        </p:nvSpPr>
        <p:spPr>
          <a:xfrm>
            <a:off x="8050549" y="2187311"/>
            <a:ext cx="1153018" cy="36933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</a:rPr>
              <a:t>(</a:t>
            </a:r>
            <a:r>
              <a:rPr lang="en-US" dirty="0" err="1">
                <a:solidFill>
                  <a:schemeClr val="accent2"/>
                </a:solidFill>
              </a:rPr>
              <a:t>c|d|b</a:t>
            </a:r>
            <a:r>
              <a:rPr lang="en-US" dirty="0">
                <a:solidFill>
                  <a:schemeClr val="accent2"/>
                </a:solidFill>
              </a:rPr>
              <a:t>)*</a:t>
            </a:r>
          </a:p>
        </p:txBody>
      </p:sp>
      <p:sp>
        <p:nvSpPr>
          <p:cNvPr id="137" name="Rectangle: Rounded Corners 136">
            <a:extLst>
              <a:ext uri="{FF2B5EF4-FFF2-40B4-BE49-F238E27FC236}">
                <a16:creationId xmlns:a16="http://schemas.microsoft.com/office/drawing/2014/main" id="{170CDE70-3C5C-4928-B382-23AA4B7B9E84}"/>
              </a:ext>
            </a:extLst>
          </p:cNvPr>
          <p:cNvSpPr/>
          <p:nvPr/>
        </p:nvSpPr>
        <p:spPr>
          <a:xfrm>
            <a:off x="8165195" y="2180195"/>
            <a:ext cx="931324" cy="407322"/>
          </a:xfrm>
          <a:prstGeom prst="roundRect">
            <a:avLst/>
          </a:prstGeom>
          <a:noFill/>
          <a:ln>
            <a:solidFill>
              <a:srgbClr val="9E5E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DD598C93-A78E-4669-895C-CBF6972AB838}"/>
                  </a:ext>
                </a:extLst>
              </p:cNvPr>
              <p:cNvSpPr txBox="1"/>
              <p:nvPr/>
            </p:nvSpPr>
            <p:spPr>
              <a:xfrm>
                <a:off x="1546124" y="1228051"/>
                <a:ext cx="2579022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Repetition ( * operator ):</a:t>
                </a:r>
              </a:p>
              <a:p>
                <a:r>
                  <a:rPr lang="en-US" dirty="0"/>
                  <a:t>- New start state with 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-edge to old start</a:t>
                </a:r>
              </a:p>
              <a:p>
                <a:r>
                  <a:rPr lang="en-US" dirty="0"/>
                  <a:t>- New final state with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-edge from new start</a:t>
                </a:r>
              </a:p>
              <a:p>
                <a:r>
                  <a:rPr lang="en-US" dirty="0"/>
                  <a:t>-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-edge from final to start</a:t>
                </a:r>
              </a:p>
            </p:txBody>
          </p:sp>
        </mc:Choice>
        <mc:Fallback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DD598C93-A78E-4669-895C-CBF6972AB8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6124" y="1228051"/>
                <a:ext cx="2579022" cy="2031325"/>
              </a:xfrm>
              <a:prstGeom prst="rect">
                <a:avLst/>
              </a:prstGeom>
              <a:blipFill>
                <a:blip r:embed="rId25"/>
                <a:stretch>
                  <a:fillRect l="-2128" t="-1497" r="-709" b="-3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87DBC160-43DB-4BED-A624-14FBFEB342EA}"/>
              </a:ext>
            </a:extLst>
          </p:cNvPr>
          <p:cNvCxnSpPr>
            <a:cxnSpLocks/>
          </p:cNvCxnSpPr>
          <p:nvPr/>
        </p:nvCxnSpPr>
        <p:spPr>
          <a:xfrm flipH="1">
            <a:off x="4657475" y="2428883"/>
            <a:ext cx="1550316" cy="30505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BBB9371E-3DC4-4D04-8D7F-55FBB2E8B5F5}"/>
              </a:ext>
            </a:extLst>
          </p:cNvPr>
          <p:cNvCxnSpPr>
            <a:cxnSpLocks/>
          </p:cNvCxnSpPr>
          <p:nvPr/>
        </p:nvCxnSpPr>
        <p:spPr>
          <a:xfrm>
            <a:off x="6207792" y="2428883"/>
            <a:ext cx="1987367" cy="439779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1" name="TextBox 140">
            <a:extLst>
              <a:ext uri="{FF2B5EF4-FFF2-40B4-BE49-F238E27FC236}">
                <a16:creationId xmlns:a16="http://schemas.microsoft.com/office/drawing/2014/main" id="{5CFA8BC1-C1AA-4D55-8DC8-EADE6AC56D9E}"/>
              </a:ext>
            </a:extLst>
          </p:cNvPr>
          <p:cNvSpPr txBox="1"/>
          <p:nvPr/>
        </p:nvSpPr>
        <p:spPr>
          <a:xfrm>
            <a:off x="5581105" y="1860301"/>
            <a:ext cx="1337574" cy="553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000" b="1" dirty="0" err="1"/>
              <a:t>concat</a:t>
            </a:r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13566913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F3E10DA1-42DD-4E34-A345-684B6C6BE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7852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 err="1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Administriva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Housekeeping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CA05275A-132C-4A91-8D3D-353AF362BB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5233" y="1832659"/>
            <a:ext cx="706858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Project 1</a:t>
            </a:r>
          </a:p>
          <a:p>
            <a:r>
              <a:rPr lang="en-US" dirty="0"/>
              <a:t>Out tonight</a:t>
            </a:r>
          </a:p>
          <a:p>
            <a:r>
              <a:rPr lang="en-US" dirty="0"/>
              <a:t>Add Flex rules for our language</a:t>
            </a:r>
          </a:p>
          <a:p>
            <a:r>
              <a:rPr lang="en-US" dirty="0"/>
              <a:t>Might want to find a project partner!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D4E8E96-8B07-4A48-823A-78FBB3639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651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F3E10DA1-42DD-4E34-A345-684B6C6BE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7852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Thompson’s Construction Alg.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Build the </a:t>
            </a:r>
            <a:r>
              <a:rPr lang="en-US" sz="2000" dirty="0" err="1">
                <a:ln w="12700">
                  <a:noFill/>
                </a:ln>
                <a:latin typeface="Garamond" panose="02020404030301010803" pitchFamily="18" charset="0"/>
              </a:rPr>
              <a:t>RegEx</a:t>
            </a: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 Tree | Replace nodes bottom-up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8C2301-99BD-46DD-86C3-535ABFD5B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20</a:t>
            </a:fld>
            <a:endParaRPr lang="en-US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025EE52-4545-412A-B997-F85674C4E2F7}"/>
              </a:ext>
            </a:extLst>
          </p:cNvPr>
          <p:cNvSpPr/>
          <p:nvPr/>
        </p:nvSpPr>
        <p:spPr>
          <a:xfrm>
            <a:off x="5874772" y="744794"/>
            <a:ext cx="2721081" cy="350354"/>
          </a:xfrm>
          <a:prstGeom prst="roundRect">
            <a:avLst/>
          </a:prstGeom>
          <a:noFill/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16611E83-D1BB-43AF-B591-7DF349F89933}"/>
              </a:ext>
            </a:extLst>
          </p:cNvPr>
          <p:cNvCxnSpPr>
            <a:cxnSpLocks/>
          </p:cNvCxnSpPr>
          <p:nvPr/>
        </p:nvCxnSpPr>
        <p:spPr>
          <a:xfrm flipH="1">
            <a:off x="4657475" y="2428883"/>
            <a:ext cx="1550316" cy="30505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AE07329A-9804-456D-85DC-AC4A97E3A242}"/>
                  </a:ext>
                </a:extLst>
              </p:cNvPr>
              <p:cNvSpPr txBox="1"/>
              <p:nvPr/>
            </p:nvSpPr>
            <p:spPr>
              <a:xfrm>
                <a:off x="4116689" y="2413417"/>
                <a:ext cx="619978" cy="36933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2"/>
                    </a:solidFill>
                  </a:rPr>
                  <a:t>a |</a:t>
                </a:r>
                <a:r>
                  <a:rPr lang="en-US" dirty="0">
                    <a:solidFill>
                      <a:schemeClr val="accent2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endParaRPr lang="en-US" dirty="0">
                  <a:solidFill>
                    <a:schemeClr val="accent2"/>
                  </a:solidFill>
                </a:endParaRPr>
              </a:p>
            </p:txBody>
          </p:sp>
        </mc:Choice>
        <mc:Fallback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AE07329A-9804-456D-85DC-AC4A97E3A2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6689" y="2413417"/>
                <a:ext cx="619978" cy="369332"/>
              </a:xfrm>
              <a:prstGeom prst="rect">
                <a:avLst/>
              </a:prstGeom>
              <a:blipFill>
                <a:blip r:embed="rId2"/>
                <a:stretch>
                  <a:fillRect l="-7843" t="-10000" b="-26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AC614A9C-3C74-45EF-A02C-D1748DF5B707}"/>
                  </a:ext>
                </a:extLst>
              </p:cNvPr>
              <p:cNvSpPr txBox="1"/>
              <p:nvPr/>
            </p:nvSpPr>
            <p:spPr>
              <a:xfrm>
                <a:off x="6572825" y="1595543"/>
                <a:ext cx="1592370" cy="369332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accent2"/>
                    </a:solidFill>
                  </a:rPr>
                  <a:t>(a|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>
                    <a:solidFill>
                      <a:schemeClr val="accent2"/>
                    </a:solidFill>
                  </a:rPr>
                  <a:t>)(</a:t>
                </a:r>
                <a:r>
                  <a:rPr lang="en-US" dirty="0" err="1">
                    <a:solidFill>
                      <a:schemeClr val="accent2"/>
                    </a:solidFill>
                  </a:rPr>
                  <a:t>c|d|b</a:t>
                </a:r>
                <a:r>
                  <a:rPr lang="en-US" dirty="0">
                    <a:solidFill>
                      <a:schemeClr val="accent2"/>
                    </a:solidFill>
                  </a:rPr>
                  <a:t>)*</a:t>
                </a:r>
              </a:p>
            </p:txBody>
          </p:sp>
        </mc:Choice>
        <mc:Fallback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AC614A9C-3C74-45EF-A02C-D1748DF5B7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2825" y="1595543"/>
                <a:ext cx="1592370" cy="369332"/>
              </a:xfrm>
              <a:prstGeom prst="rect">
                <a:avLst/>
              </a:prstGeom>
              <a:blipFill>
                <a:blip r:embed="rId3"/>
                <a:stretch>
                  <a:fillRect t="-10000" b="-26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TextBox 76">
            <a:extLst>
              <a:ext uri="{FF2B5EF4-FFF2-40B4-BE49-F238E27FC236}">
                <a16:creationId xmlns:a16="http://schemas.microsoft.com/office/drawing/2014/main" id="{DC4E0D3B-F23B-496D-ADD7-4A17B9799A2E}"/>
              </a:ext>
            </a:extLst>
          </p:cNvPr>
          <p:cNvSpPr txBox="1"/>
          <p:nvPr/>
        </p:nvSpPr>
        <p:spPr>
          <a:xfrm>
            <a:off x="4249978" y="2712655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a</a:t>
            </a: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091C9EE9-ED34-4841-B9CC-C050BEF43F27}"/>
              </a:ext>
            </a:extLst>
          </p:cNvPr>
          <p:cNvSpPr/>
          <p:nvPr/>
        </p:nvSpPr>
        <p:spPr>
          <a:xfrm>
            <a:off x="3781005" y="2797413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  <a:r>
              <a:rPr lang="en-US" baseline="-25000" dirty="0">
                <a:solidFill>
                  <a:schemeClr val="tx1"/>
                </a:solidFill>
              </a:rPr>
              <a:t>A</a:t>
            </a:r>
          </a:p>
        </p:txBody>
      </p: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D1B8EE6D-F2D8-4676-AA0D-648ADBF1E0DD}"/>
              </a:ext>
            </a:extLst>
          </p:cNvPr>
          <p:cNvCxnSpPr>
            <a:cxnSpLocks/>
            <a:stCxn id="72" idx="6"/>
          </p:cNvCxnSpPr>
          <p:nvPr/>
        </p:nvCxnSpPr>
        <p:spPr>
          <a:xfrm>
            <a:off x="4273374" y="3039690"/>
            <a:ext cx="26220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Oval 78">
            <a:extLst>
              <a:ext uri="{FF2B5EF4-FFF2-40B4-BE49-F238E27FC236}">
                <a16:creationId xmlns:a16="http://schemas.microsoft.com/office/drawing/2014/main" id="{A03BA0B7-352A-413C-AF7F-A42802A8148B}"/>
              </a:ext>
            </a:extLst>
          </p:cNvPr>
          <p:cNvSpPr/>
          <p:nvPr/>
        </p:nvSpPr>
        <p:spPr>
          <a:xfrm>
            <a:off x="3781005" y="3705129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  <a:r>
              <a:rPr lang="en-US" baseline="-25000" dirty="0">
                <a:solidFill>
                  <a:schemeClr val="tx1"/>
                </a:solidFill>
              </a:rPr>
              <a:t>E</a:t>
            </a:r>
          </a:p>
        </p:txBody>
      </p: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A580E2DC-53CF-44DB-880C-78A99EB9B4CE}"/>
              </a:ext>
            </a:extLst>
          </p:cNvPr>
          <p:cNvCxnSpPr>
            <a:cxnSpLocks/>
            <a:stCxn id="79" idx="6"/>
          </p:cNvCxnSpPr>
          <p:nvPr/>
        </p:nvCxnSpPr>
        <p:spPr>
          <a:xfrm>
            <a:off x="4273374" y="3947406"/>
            <a:ext cx="26220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1F329536-93A2-404D-86DB-A9C83647AF4D}"/>
                  </a:ext>
                </a:extLst>
              </p:cNvPr>
              <p:cNvSpPr txBox="1"/>
              <p:nvPr/>
            </p:nvSpPr>
            <p:spPr>
              <a:xfrm>
                <a:off x="4249978" y="3529880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1F329536-93A2-404D-86DB-A9C83647AF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9978" y="3529880"/>
                <a:ext cx="350672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" name="Oval 84">
            <a:extLst>
              <a:ext uri="{FF2B5EF4-FFF2-40B4-BE49-F238E27FC236}">
                <a16:creationId xmlns:a16="http://schemas.microsoft.com/office/drawing/2014/main" id="{31E17593-45D3-4366-9479-26E819284D8F}"/>
              </a:ext>
            </a:extLst>
          </p:cNvPr>
          <p:cNvSpPr/>
          <p:nvPr/>
        </p:nvSpPr>
        <p:spPr>
          <a:xfrm>
            <a:off x="3142681" y="3244435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</a:p>
        </p:txBody>
      </p: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B9AF7869-7B83-4D43-8589-04B0E529214F}"/>
              </a:ext>
            </a:extLst>
          </p:cNvPr>
          <p:cNvCxnSpPr>
            <a:cxnSpLocks/>
            <a:endCxn id="72" idx="3"/>
          </p:cNvCxnSpPr>
          <p:nvPr/>
        </p:nvCxnSpPr>
        <p:spPr>
          <a:xfrm flipV="1">
            <a:off x="3622528" y="3211007"/>
            <a:ext cx="230583" cy="1594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3482BAB5-E70C-4C5D-8BDA-72DFF41C6074}"/>
                  </a:ext>
                </a:extLst>
              </p:cNvPr>
              <p:cNvSpPr txBox="1"/>
              <p:nvPr/>
            </p:nvSpPr>
            <p:spPr>
              <a:xfrm>
                <a:off x="3440263" y="2953029"/>
                <a:ext cx="3506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3482BAB5-E70C-4C5D-8BDA-72DFF41C60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0263" y="2953029"/>
                <a:ext cx="350673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9AAE041E-84B9-477E-9182-B2EFE4252850}"/>
              </a:ext>
            </a:extLst>
          </p:cNvPr>
          <p:cNvCxnSpPr>
            <a:cxnSpLocks/>
            <a:endCxn id="79" idx="1"/>
          </p:cNvCxnSpPr>
          <p:nvPr/>
        </p:nvCxnSpPr>
        <p:spPr>
          <a:xfrm>
            <a:off x="3590662" y="3634876"/>
            <a:ext cx="262449" cy="1412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4E345770-4CC0-4F3F-A206-0488B2A07E20}"/>
                  </a:ext>
                </a:extLst>
              </p:cNvPr>
              <p:cNvSpPr txBox="1"/>
              <p:nvPr/>
            </p:nvSpPr>
            <p:spPr>
              <a:xfrm>
                <a:off x="3445179" y="3628996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4E345770-4CC0-4F3F-A206-0488B2A07E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5179" y="3628996"/>
                <a:ext cx="350672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0" name="Oval 89">
            <a:extLst>
              <a:ext uri="{FF2B5EF4-FFF2-40B4-BE49-F238E27FC236}">
                <a16:creationId xmlns:a16="http://schemas.microsoft.com/office/drawing/2014/main" id="{575FD3E5-352D-49ED-929A-8F05C8D36564}"/>
              </a:ext>
            </a:extLst>
          </p:cNvPr>
          <p:cNvSpPr/>
          <p:nvPr/>
        </p:nvSpPr>
        <p:spPr>
          <a:xfrm>
            <a:off x="4545461" y="2780206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010279BF-6FF7-468A-BF19-E1C492662A9F}"/>
              </a:ext>
            </a:extLst>
          </p:cNvPr>
          <p:cNvSpPr/>
          <p:nvPr/>
        </p:nvSpPr>
        <p:spPr>
          <a:xfrm>
            <a:off x="4528536" y="3684930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grpSp>
        <p:nvGrpSpPr>
          <p:cNvPr id="92" name="Group 91">
            <a:extLst>
              <a:ext uri="{FF2B5EF4-FFF2-40B4-BE49-F238E27FC236}">
                <a16:creationId xmlns:a16="http://schemas.microsoft.com/office/drawing/2014/main" id="{FB6FDF5B-1C47-4526-95AA-0135756A6FA0}"/>
              </a:ext>
            </a:extLst>
          </p:cNvPr>
          <p:cNvGrpSpPr/>
          <p:nvPr/>
        </p:nvGrpSpPr>
        <p:grpSpPr>
          <a:xfrm>
            <a:off x="5112607" y="3211571"/>
            <a:ext cx="492369" cy="484554"/>
            <a:chOff x="2829621" y="5367419"/>
            <a:chExt cx="492369" cy="484554"/>
          </a:xfrm>
        </p:grpSpPr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DA71AC91-1938-42DC-93EF-383FFF58ECBF}"/>
                </a:ext>
              </a:extLst>
            </p:cNvPr>
            <p:cNvSpPr/>
            <p:nvPr/>
          </p:nvSpPr>
          <p:spPr>
            <a:xfrm>
              <a:off x="2829621" y="5367419"/>
              <a:ext cx="492369" cy="48455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F5016FA5-CBDE-47F9-90FB-E228D31FFB62}"/>
                </a:ext>
              </a:extLst>
            </p:cNvPr>
            <p:cNvSpPr/>
            <p:nvPr/>
          </p:nvSpPr>
          <p:spPr>
            <a:xfrm>
              <a:off x="2871677" y="5415612"/>
              <a:ext cx="403986" cy="38816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L</a:t>
              </a:r>
            </a:p>
          </p:txBody>
        </p:sp>
      </p:grp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F20EB9C0-39BD-4EEF-9BD5-9D2EC22AD6A0}"/>
              </a:ext>
            </a:extLst>
          </p:cNvPr>
          <p:cNvCxnSpPr>
            <a:cxnSpLocks/>
            <a:stCxn id="90" idx="5"/>
            <a:endCxn id="93" idx="1"/>
          </p:cNvCxnSpPr>
          <p:nvPr/>
        </p:nvCxnSpPr>
        <p:spPr>
          <a:xfrm>
            <a:off x="4965724" y="3193800"/>
            <a:ext cx="218989" cy="8873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7EA2EAFA-9F1E-42AC-A9E7-05614B87E5B9}"/>
              </a:ext>
            </a:extLst>
          </p:cNvPr>
          <p:cNvCxnSpPr>
            <a:cxnSpLocks/>
            <a:stCxn id="91" idx="6"/>
            <a:endCxn id="93" idx="3"/>
          </p:cNvCxnSpPr>
          <p:nvPr/>
        </p:nvCxnSpPr>
        <p:spPr>
          <a:xfrm flipV="1">
            <a:off x="5020904" y="3625165"/>
            <a:ext cx="163808" cy="30204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76E3C47C-6F1E-43EB-A4D6-C201D549815A}"/>
                  </a:ext>
                </a:extLst>
              </p:cNvPr>
              <p:cNvSpPr txBox="1"/>
              <p:nvPr/>
            </p:nvSpPr>
            <p:spPr>
              <a:xfrm>
                <a:off x="5036557" y="3682280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76E3C47C-6F1E-43EB-A4D6-C201D54981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6557" y="3682280"/>
                <a:ext cx="350672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8B48EB4B-F7C7-4C08-A981-51D35D93938F}"/>
                  </a:ext>
                </a:extLst>
              </p:cNvPr>
              <p:cNvSpPr txBox="1"/>
              <p:nvPr/>
            </p:nvSpPr>
            <p:spPr>
              <a:xfrm>
                <a:off x="4967729" y="2868661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8B48EB4B-F7C7-4C08-A981-51D35D9393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7729" y="2868661"/>
                <a:ext cx="350672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83AB5864-6C58-47DE-8FDF-566E24446B02}"/>
              </a:ext>
            </a:extLst>
          </p:cNvPr>
          <p:cNvCxnSpPr>
            <a:cxnSpLocks/>
          </p:cNvCxnSpPr>
          <p:nvPr/>
        </p:nvCxnSpPr>
        <p:spPr>
          <a:xfrm>
            <a:off x="6207791" y="2428882"/>
            <a:ext cx="1376046" cy="22243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6" name="TextBox 135">
            <a:extLst>
              <a:ext uri="{FF2B5EF4-FFF2-40B4-BE49-F238E27FC236}">
                <a16:creationId xmlns:a16="http://schemas.microsoft.com/office/drawing/2014/main" id="{A9D9DE6E-303E-4870-94F3-C72A193AA0BC}"/>
              </a:ext>
            </a:extLst>
          </p:cNvPr>
          <p:cNvSpPr txBox="1"/>
          <p:nvPr/>
        </p:nvSpPr>
        <p:spPr>
          <a:xfrm>
            <a:off x="8050549" y="2187311"/>
            <a:ext cx="1153018" cy="36933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</a:rPr>
              <a:t>(</a:t>
            </a:r>
            <a:r>
              <a:rPr lang="en-US" dirty="0" err="1">
                <a:solidFill>
                  <a:schemeClr val="accent2"/>
                </a:solidFill>
              </a:rPr>
              <a:t>c|d|b</a:t>
            </a:r>
            <a:r>
              <a:rPr lang="en-US" dirty="0">
                <a:solidFill>
                  <a:schemeClr val="accent2"/>
                </a:solidFill>
              </a:rPr>
              <a:t>)*</a:t>
            </a:r>
          </a:p>
        </p:txBody>
      </p:sp>
      <p:sp>
        <p:nvSpPr>
          <p:cNvPr id="137" name="Oval 136">
            <a:extLst>
              <a:ext uri="{FF2B5EF4-FFF2-40B4-BE49-F238E27FC236}">
                <a16:creationId xmlns:a16="http://schemas.microsoft.com/office/drawing/2014/main" id="{6B062D0A-C9EE-46EC-96E4-E7407B8BD30B}"/>
              </a:ext>
            </a:extLst>
          </p:cNvPr>
          <p:cNvSpPr/>
          <p:nvPr/>
        </p:nvSpPr>
        <p:spPr>
          <a:xfrm>
            <a:off x="7296875" y="2789215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  <a:r>
              <a:rPr lang="en-US" baseline="-25000" dirty="0">
                <a:solidFill>
                  <a:schemeClr val="tx1"/>
                </a:solidFill>
              </a:rPr>
              <a:t>C</a:t>
            </a:r>
          </a:p>
        </p:txBody>
      </p:sp>
      <p:cxnSp>
        <p:nvCxnSpPr>
          <p:cNvPr id="138" name="Straight Arrow Connector 137">
            <a:extLst>
              <a:ext uri="{FF2B5EF4-FFF2-40B4-BE49-F238E27FC236}">
                <a16:creationId xmlns:a16="http://schemas.microsoft.com/office/drawing/2014/main" id="{08B4D9D7-C4B2-4CC6-AA28-6A0527FBC449}"/>
              </a:ext>
            </a:extLst>
          </p:cNvPr>
          <p:cNvCxnSpPr>
            <a:cxnSpLocks/>
            <a:stCxn id="137" idx="6"/>
            <a:endCxn id="139" idx="2"/>
          </p:cNvCxnSpPr>
          <p:nvPr/>
        </p:nvCxnSpPr>
        <p:spPr>
          <a:xfrm>
            <a:off x="7789244" y="3031492"/>
            <a:ext cx="26220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Oval 138">
            <a:extLst>
              <a:ext uri="{FF2B5EF4-FFF2-40B4-BE49-F238E27FC236}">
                <a16:creationId xmlns:a16="http://schemas.microsoft.com/office/drawing/2014/main" id="{B86EE0B7-A3F2-438A-9F10-1FD2D9F68B2D}"/>
              </a:ext>
            </a:extLst>
          </p:cNvPr>
          <p:cNvSpPr/>
          <p:nvPr/>
        </p:nvSpPr>
        <p:spPr>
          <a:xfrm>
            <a:off x="8051451" y="2789215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032D28CD-3F25-44ED-952F-CDB56456AE3A}"/>
              </a:ext>
            </a:extLst>
          </p:cNvPr>
          <p:cNvSpPr txBox="1"/>
          <p:nvPr/>
        </p:nvSpPr>
        <p:spPr>
          <a:xfrm>
            <a:off x="7757251" y="2651320"/>
            <a:ext cx="280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c</a:t>
            </a:r>
          </a:p>
        </p:txBody>
      </p:sp>
      <p:sp>
        <p:nvSpPr>
          <p:cNvPr id="141" name="Oval 140">
            <a:extLst>
              <a:ext uri="{FF2B5EF4-FFF2-40B4-BE49-F238E27FC236}">
                <a16:creationId xmlns:a16="http://schemas.microsoft.com/office/drawing/2014/main" id="{088656C9-10EE-4141-98C8-52AE38CE395A}"/>
              </a:ext>
            </a:extLst>
          </p:cNvPr>
          <p:cNvSpPr/>
          <p:nvPr/>
        </p:nvSpPr>
        <p:spPr>
          <a:xfrm>
            <a:off x="8066303" y="3394140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  <a:r>
              <a:rPr lang="en-US" baseline="-25000" dirty="0">
                <a:solidFill>
                  <a:schemeClr val="tx1"/>
                </a:solidFill>
              </a:rPr>
              <a:t>D</a:t>
            </a:r>
          </a:p>
        </p:txBody>
      </p:sp>
      <p:cxnSp>
        <p:nvCxnSpPr>
          <p:cNvPr id="142" name="Straight Arrow Connector 141">
            <a:extLst>
              <a:ext uri="{FF2B5EF4-FFF2-40B4-BE49-F238E27FC236}">
                <a16:creationId xmlns:a16="http://schemas.microsoft.com/office/drawing/2014/main" id="{5ABC6F15-0E46-40AA-917C-F5FF293A2972}"/>
              </a:ext>
            </a:extLst>
          </p:cNvPr>
          <p:cNvCxnSpPr>
            <a:cxnSpLocks/>
            <a:stCxn id="141" idx="6"/>
          </p:cNvCxnSpPr>
          <p:nvPr/>
        </p:nvCxnSpPr>
        <p:spPr>
          <a:xfrm>
            <a:off x="8558672" y="3636417"/>
            <a:ext cx="26220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TextBox 142">
            <a:extLst>
              <a:ext uri="{FF2B5EF4-FFF2-40B4-BE49-F238E27FC236}">
                <a16:creationId xmlns:a16="http://schemas.microsoft.com/office/drawing/2014/main" id="{19FC43E6-9A29-48F8-9D25-A568E5F232E8}"/>
              </a:ext>
            </a:extLst>
          </p:cNvPr>
          <p:cNvSpPr txBox="1"/>
          <p:nvPr/>
        </p:nvSpPr>
        <p:spPr>
          <a:xfrm>
            <a:off x="8535276" y="3218891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d</a:t>
            </a:r>
          </a:p>
        </p:txBody>
      </p:sp>
      <p:sp>
        <p:nvSpPr>
          <p:cNvPr id="144" name="Oval 143">
            <a:extLst>
              <a:ext uri="{FF2B5EF4-FFF2-40B4-BE49-F238E27FC236}">
                <a16:creationId xmlns:a16="http://schemas.microsoft.com/office/drawing/2014/main" id="{92F66AF7-6FCE-46EF-81BB-535393D54A53}"/>
              </a:ext>
            </a:extLst>
          </p:cNvPr>
          <p:cNvSpPr/>
          <p:nvPr/>
        </p:nvSpPr>
        <p:spPr>
          <a:xfrm>
            <a:off x="8066303" y="4301856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  <a:r>
              <a:rPr lang="en-US" baseline="-25000" dirty="0">
                <a:solidFill>
                  <a:schemeClr val="tx1"/>
                </a:solidFill>
              </a:rPr>
              <a:t>B</a:t>
            </a:r>
          </a:p>
        </p:txBody>
      </p:sp>
      <p:cxnSp>
        <p:nvCxnSpPr>
          <p:cNvPr id="145" name="Straight Arrow Connector 144">
            <a:extLst>
              <a:ext uri="{FF2B5EF4-FFF2-40B4-BE49-F238E27FC236}">
                <a16:creationId xmlns:a16="http://schemas.microsoft.com/office/drawing/2014/main" id="{ED126522-FEC5-4E7E-9832-879A80D353C5}"/>
              </a:ext>
            </a:extLst>
          </p:cNvPr>
          <p:cNvCxnSpPr>
            <a:cxnSpLocks/>
            <a:stCxn id="144" idx="6"/>
          </p:cNvCxnSpPr>
          <p:nvPr/>
        </p:nvCxnSpPr>
        <p:spPr>
          <a:xfrm>
            <a:off x="8558672" y="4544133"/>
            <a:ext cx="26220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TextBox 145">
            <a:extLst>
              <a:ext uri="{FF2B5EF4-FFF2-40B4-BE49-F238E27FC236}">
                <a16:creationId xmlns:a16="http://schemas.microsoft.com/office/drawing/2014/main" id="{FA6BA70E-3055-4726-8F78-9B1BC27DB63F}"/>
              </a:ext>
            </a:extLst>
          </p:cNvPr>
          <p:cNvSpPr txBox="1"/>
          <p:nvPr/>
        </p:nvSpPr>
        <p:spPr>
          <a:xfrm>
            <a:off x="8535276" y="4126607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b</a:t>
            </a:r>
          </a:p>
        </p:txBody>
      </p:sp>
      <p:sp>
        <p:nvSpPr>
          <p:cNvPr id="147" name="Oval 146">
            <a:extLst>
              <a:ext uri="{FF2B5EF4-FFF2-40B4-BE49-F238E27FC236}">
                <a16:creationId xmlns:a16="http://schemas.microsoft.com/office/drawing/2014/main" id="{9C10FA57-7778-4A9B-A6EF-8CCC717C86D9}"/>
              </a:ext>
            </a:extLst>
          </p:cNvPr>
          <p:cNvSpPr/>
          <p:nvPr/>
        </p:nvSpPr>
        <p:spPr>
          <a:xfrm>
            <a:off x="7427979" y="3841162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  <a:r>
              <a:rPr lang="en-US" baseline="-25000" dirty="0">
                <a:solidFill>
                  <a:schemeClr val="tx1"/>
                </a:solidFill>
              </a:rPr>
              <a:t>M</a:t>
            </a:r>
          </a:p>
        </p:txBody>
      </p:sp>
      <p:cxnSp>
        <p:nvCxnSpPr>
          <p:cNvPr id="148" name="Straight Arrow Connector 147">
            <a:extLst>
              <a:ext uri="{FF2B5EF4-FFF2-40B4-BE49-F238E27FC236}">
                <a16:creationId xmlns:a16="http://schemas.microsoft.com/office/drawing/2014/main" id="{3F8D4337-623C-4680-980F-D897D06C34EE}"/>
              </a:ext>
            </a:extLst>
          </p:cNvPr>
          <p:cNvCxnSpPr>
            <a:cxnSpLocks/>
            <a:endCxn id="141" idx="3"/>
          </p:cNvCxnSpPr>
          <p:nvPr/>
        </p:nvCxnSpPr>
        <p:spPr>
          <a:xfrm flipV="1">
            <a:off x="7907826" y="3807734"/>
            <a:ext cx="230583" cy="1594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49" name="TextBox 148">
                <a:extLst>
                  <a:ext uri="{FF2B5EF4-FFF2-40B4-BE49-F238E27FC236}">
                    <a16:creationId xmlns:a16="http://schemas.microsoft.com/office/drawing/2014/main" id="{4F6C99AA-3104-4612-AABC-6F65357FBEDA}"/>
                  </a:ext>
                </a:extLst>
              </p:cNvPr>
              <p:cNvSpPr txBox="1"/>
              <p:nvPr/>
            </p:nvSpPr>
            <p:spPr>
              <a:xfrm>
                <a:off x="7725561" y="3549756"/>
                <a:ext cx="3506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>
                  <a:defRPr i="1"/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49" name="TextBox 148">
                <a:extLst>
                  <a:ext uri="{FF2B5EF4-FFF2-40B4-BE49-F238E27FC236}">
                    <a16:creationId xmlns:a16="http://schemas.microsoft.com/office/drawing/2014/main" id="{4F6C99AA-3104-4612-AABC-6F65357FBE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5561" y="3549756"/>
                <a:ext cx="350673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0" name="Straight Arrow Connector 149">
            <a:extLst>
              <a:ext uri="{FF2B5EF4-FFF2-40B4-BE49-F238E27FC236}">
                <a16:creationId xmlns:a16="http://schemas.microsoft.com/office/drawing/2014/main" id="{AD1A9DA2-9BE6-4760-B89F-D8364E68F0A0}"/>
              </a:ext>
            </a:extLst>
          </p:cNvPr>
          <p:cNvCxnSpPr>
            <a:cxnSpLocks/>
            <a:endCxn id="144" idx="1"/>
          </p:cNvCxnSpPr>
          <p:nvPr/>
        </p:nvCxnSpPr>
        <p:spPr>
          <a:xfrm>
            <a:off x="7875960" y="4231603"/>
            <a:ext cx="262449" cy="1412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51" name="TextBox 150">
                <a:extLst>
                  <a:ext uri="{FF2B5EF4-FFF2-40B4-BE49-F238E27FC236}">
                    <a16:creationId xmlns:a16="http://schemas.microsoft.com/office/drawing/2014/main" id="{9E707E1C-F39F-4133-8608-F43DCAE46CD8}"/>
                  </a:ext>
                </a:extLst>
              </p:cNvPr>
              <p:cNvSpPr txBox="1"/>
              <p:nvPr/>
            </p:nvSpPr>
            <p:spPr>
              <a:xfrm>
                <a:off x="7730477" y="4225723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>
                  <a:defRPr i="1"/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51" name="TextBox 150">
                <a:extLst>
                  <a:ext uri="{FF2B5EF4-FFF2-40B4-BE49-F238E27FC236}">
                    <a16:creationId xmlns:a16="http://schemas.microsoft.com/office/drawing/2014/main" id="{9E707E1C-F39F-4133-8608-F43DCAE46C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0477" y="4225723"/>
                <a:ext cx="350672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2" name="Oval 151">
            <a:extLst>
              <a:ext uri="{FF2B5EF4-FFF2-40B4-BE49-F238E27FC236}">
                <a16:creationId xmlns:a16="http://schemas.microsoft.com/office/drawing/2014/main" id="{D2789292-CA1D-4320-9FCB-D18A3CE1F3DC}"/>
              </a:ext>
            </a:extLst>
          </p:cNvPr>
          <p:cNvSpPr/>
          <p:nvPr/>
        </p:nvSpPr>
        <p:spPr>
          <a:xfrm>
            <a:off x="8830759" y="3376933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53" name="Oval 152">
            <a:extLst>
              <a:ext uri="{FF2B5EF4-FFF2-40B4-BE49-F238E27FC236}">
                <a16:creationId xmlns:a16="http://schemas.microsoft.com/office/drawing/2014/main" id="{02F9D6E8-AFDC-4B70-B9EE-DD54CA46F43C}"/>
              </a:ext>
            </a:extLst>
          </p:cNvPr>
          <p:cNvSpPr/>
          <p:nvPr/>
        </p:nvSpPr>
        <p:spPr>
          <a:xfrm>
            <a:off x="8813834" y="4281657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54" name="Oval 153">
            <a:extLst>
              <a:ext uri="{FF2B5EF4-FFF2-40B4-BE49-F238E27FC236}">
                <a16:creationId xmlns:a16="http://schemas.microsoft.com/office/drawing/2014/main" id="{31604C89-5422-4079-B15F-9A9A05B1D715}"/>
              </a:ext>
            </a:extLst>
          </p:cNvPr>
          <p:cNvSpPr/>
          <p:nvPr/>
        </p:nvSpPr>
        <p:spPr>
          <a:xfrm>
            <a:off x="9397905" y="3808298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</a:t>
            </a:r>
          </a:p>
        </p:txBody>
      </p:sp>
      <p:cxnSp>
        <p:nvCxnSpPr>
          <p:cNvPr id="155" name="Straight Arrow Connector 154">
            <a:extLst>
              <a:ext uri="{FF2B5EF4-FFF2-40B4-BE49-F238E27FC236}">
                <a16:creationId xmlns:a16="http://schemas.microsoft.com/office/drawing/2014/main" id="{4FBE63E0-80BD-4BB5-92E0-4D531830ED44}"/>
              </a:ext>
            </a:extLst>
          </p:cNvPr>
          <p:cNvCxnSpPr>
            <a:cxnSpLocks/>
            <a:stCxn id="152" idx="5"/>
            <a:endCxn id="154" idx="1"/>
          </p:cNvCxnSpPr>
          <p:nvPr/>
        </p:nvCxnSpPr>
        <p:spPr>
          <a:xfrm>
            <a:off x="9251022" y="3790527"/>
            <a:ext cx="218989" cy="8873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Arrow Connector 155">
            <a:extLst>
              <a:ext uri="{FF2B5EF4-FFF2-40B4-BE49-F238E27FC236}">
                <a16:creationId xmlns:a16="http://schemas.microsoft.com/office/drawing/2014/main" id="{02B5E406-4B53-4241-ADDD-E71A5953ABB6}"/>
              </a:ext>
            </a:extLst>
          </p:cNvPr>
          <p:cNvCxnSpPr>
            <a:cxnSpLocks/>
            <a:stCxn id="153" idx="6"/>
            <a:endCxn id="154" idx="3"/>
          </p:cNvCxnSpPr>
          <p:nvPr/>
        </p:nvCxnSpPr>
        <p:spPr>
          <a:xfrm flipV="1">
            <a:off x="9306202" y="4221892"/>
            <a:ext cx="163808" cy="30204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57" name="TextBox 156">
                <a:extLst>
                  <a:ext uri="{FF2B5EF4-FFF2-40B4-BE49-F238E27FC236}">
                    <a16:creationId xmlns:a16="http://schemas.microsoft.com/office/drawing/2014/main" id="{90B4E50E-11E8-4DB4-84E4-1BBC8182B817}"/>
                  </a:ext>
                </a:extLst>
              </p:cNvPr>
              <p:cNvSpPr txBox="1"/>
              <p:nvPr/>
            </p:nvSpPr>
            <p:spPr>
              <a:xfrm>
                <a:off x="9321855" y="4279007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>
                  <a:defRPr i="1"/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57" name="TextBox 156">
                <a:extLst>
                  <a:ext uri="{FF2B5EF4-FFF2-40B4-BE49-F238E27FC236}">
                    <a16:creationId xmlns:a16="http://schemas.microsoft.com/office/drawing/2014/main" id="{90B4E50E-11E8-4DB4-84E4-1BBC8182B8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1855" y="4279007"/>
                <a:ext cx="350672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8" name="TextBox 157">
                <a:extLst>
                  <a:ext uri="{FF2B5EF4-FFF2-40B4-BE49-F238E27FC236}">
                    <a16:creationId xmlns:a16="http://schemas.microsoft.com/office/drawing/2014/main" id="{585C5C63-E09B-4045-96B9-C14F263BBE3E}"/>
                  </a:ext>
                </a:extLst>
              </p:cNvPr>
              <p:cNvSpPr txBox="1"/>
              <p:nvPr/>
            </p:nvSpPr>
            <p:spPr>
              <a:xfrm>
                <a:off x="9253027" y="3465388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>
                  <a:defRPr i="1"/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58" name="TextBox 157">
                <a:extLst>
                  <a:ext uri="{FF2B5EF4-FFF2-40B4-BE49-F238E27FC236}">
                    <a16:creationId xmlns:a16="http://schemas.microsoft.com/office/drawing/2014/main" id="{585C5C63-E09B-4045-96B9-C14F263BBE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3027" y="3465388"/>
                <a:ext cx="350672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9" name="Straight Arrow Connector 158">
            <a:extLst>
              <a:ext uri="{FF2B5EF4-FFF2-40B4-BE49-F238E27FC236}">
                <a16:creationId xmlns:a16="http://schemas.microsoft.com/office/drawing/2014/main" id="{5140FF1D-81B0-4D26-B5E1-2A1EB2C4A03E}"/>
              </a:ext>
            </a:extLst>
          </p:cNvPr>
          <p:cNvCxnSpPr>
            <a:cxnSpLocks/>
            <a:endCxn id="137" idx="3"/>
          </p:cNvCxnSpPr>
          <p:nvPr/>
        </p:nvCxnSpPr>
        <p:spPr>
          <a:xfrm flipV="1">
            <a:off x="7134330" y="3202809"/>
            <a:ext cx="234651" cy="30156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Arrow Connector 159">
            <a:extLst>
              <a:ext uri="{FF2B5EF4-FFF2-40B4-BE49-F238E27FC236}">
                <a16:creationId xmlns:a16="http://schemas.microsoft.com/office/drawing/2014/main" id="{1C930213-ABAE-45A8-A3EA-3AE573C3DD63}"/>
              </a:ext>
            </a:extLst>
          </p:cNvPr>
          <p:cNvCxnSpPr>
            <a:cxnSpLocks/>
          </p:cNvCxnSpPr>
          <p:nvPr/>
        </p:nvCxnSpPr>
        <p:spPr>
          <a:xfrm>
            <a:off x="7162048" y="3823849"/>
            <a:ext cx="262449" cy="1412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Arrow Connector 161">
            <a:extLst>
              <a:ext uri="{FF2B5EF4-FFF2-40B4-BE49-F238E27FC236}">
                <a16:creationId xmlns:a16="http://schemas.microsoft.com/office/drawing/2014/main" id="{8CCF7944-46D6-4D14-AB50-BAC9D0D5B98C}"/>
              </a:ext>
            </a:extLst>
          </p:cNvPr>
          <p:cNvCxnSpPr>
            <a:cxnSpLocks/>
            <a:stCxn id="139" idx="6"/>
          </p:cNvCxnSpPr>
          <p:nvPr/>
        </p:nvCxnSpPr>
        <p:spPr>
          <a:xfrm>
            <a:off x="8543819" y="3031492"/>
            <a:ext cx="836432" cy="290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65" name="TextBox 164">
                <a:extLst>
                  <a:ext uri="{FF2B5EF4-FFF2-40B4-BE49-F238E27FC236}">
                    <a16:creationId xmlns:a16="http://schemas.microsoft.com/office/drawing/2014/main" id="{0C6B8F50-36CD-4348-B7F4-AB3A7542D4C7}"/>
                  </a:ext>
                </a:extLst>
              </p:cNvPr>
              <p:cNvSpPr txBox="1"/>
              <p:nvPr/>
            </p:nvSpPr>
            <p:spPr>
              <a:xfrm>
                <a:off x="8745295" y="2692671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>
          <p:sp>
            <p:nvSpPr>
              <p:cNvPr id="165" name="TextBox 164">
                <a:extLst>
                  <a:ext uri="{FF2B5EF4-FFF2-40B4-BE49-F238E27FC236}">
                    <a16:creationId xmlns:a16="http://schemas.microsoft.com/office/drawing/2014/main" id="{0C6B8F50-36CD-4348-B7F4-AB3A7542D4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5295" y="2692671"/>
                <a:ext cx="350672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6" name="Oval 165">
            <a:extLst>
              <a:ext uri="{FF2B5EF4-FFF2-40B4-BE49-F238E27FC236}">
                <a16:creationId xmlns:a16="http://schemas.microsoft.com/office/drawing/2014/main" id="{FED4E74B-AE87-4ADB-B473-6FC7DD0D4688}"/>
              </a:ext>
            </a:extLst>
          </p:cNvPr>
          <p:cNvSpPr/>
          <p:nvPr/>
        </p:nvSpPr>
        <p:spPr>
          <a:xfrm>
            <a:off x="9406958" y="2810458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</a:t>
            </a:r>
          </a:p>
        </p:txBody>
      </p:sp>
      <p:cxnSp>
        <p:nvCxnSpPr>
          <p:cNvPr id="167" name="Straight Arrow Connector 166">
            <a:extLst>
              <a:ext uri="{FF2B5EF4-FFF2-40B4-BE49-F238E27FC236}">
                <a16:creationId xmlns:a16="http://schemas.microsoft.com/office/drawing/2014/main" id="{67576C74-70B0-4915-B524-C04CD0DA33A7}"/>
              </a:ext>
            </a:extLst>
          </p:cNvPr>
          <p:cNvCxnSpPr>
            <a:cxnSpLocks/>
            <a:stCxn id="154" idx="0"/>
            <a:endCxn id="166" idx="4"/>
          </p:cNvCxnSpPr>
          <p:nvPr/>
        </p:nvCxnSpPr>
        <p:spPr>
          <a:xfrm flipV="1">
            <a:off x="9644090" y="3295012"/>
            <a:ext cx="9053" cy="5132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8" name="Oval 167">
            <a:extLst>
              <a:ext uri="{FF2B5EF4-FFF2-40B4-BE49-F238E27FC236}">
                <a16:creationId xmlns:a16="http://schemas.microsoft.com/office/drawing/2014/main" id="{53B033E6-366B-467B-B681-516B0E4120D6}"/>
              </a:ext>
            </a:extLst>
          </p:cNvPr>
          <p:cNvSpPr/>
          <p:nvPr/>
        </p:nvSpPr>
        <p:spPr>
          <a:xfrm>
            <a:off x="5903182" y="3421390"/>
            <a:ext cx="492369" cy="48455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82" name="Oval 181">
            <a:extLst>
              <a:ext uri="{FF2B5EF4-FFF2-40B4-BE49-F238E27FC236}">
                <a16:creationId xmlns:a16="http://schemas.microsoft.com/office/drawing/2014/main" id="{F8991ED5-037A-4842-99CA-C3FA1CAFDF8A}"/>
              </a:ext>
            </a:extLst>
          </p:cNvPr>
          <p:cNvSpPr/>
          <p:nvPr/>
        </p:nvSpPr>
        <p:spPr>
          <a:xfrm>
            <a:off x="6721180" y="3426192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  <a:r>
              <a:rPr lang="en-US" baseline="-25000" dirty="0">
                <a:solidFill>
                  <a:schemeClr val="tx1"/>
                </a:solidFill>
              </a:rPr>
              <a:t>C</a:t>
            </a:r>
          </a:p>
        </p:txBody>
      </p:sp>
      <p:cxnSp>
        <p:nvCxnSpPr>
          <p:cNvPr id="188" name="Straight Arrow Connector 187">
            <a:extLst>
              <a:ext uri="{FF2B5EF4-FFF2-40B4-BE49-F238E27FC236}">
                <a16:creationId xmlns:a16="http://schemas.microsoft.com/office/drawing/2014/main" id="{3E8A80E7-D05D-43E7-B215-0A74FA2A64BE}"/>
              </a:ext>
            </a:extLst>
          </p:cNvPr>
          <p:cNvCxnSpPr>
            <a:cxnSpLocks/>
            <a:stCxn id="168" idx="6"/>
            <a:endCxn id="182" idx="2"/>
          </p:cNvCxnSpPr>
          <p:nvPr/>
        </p:nvCxnSpPr>
        <p:spPr>
          <a:xfrm>
            <a:off x="6395551" y="3663667"/>
            <a:ext cx="325629" cy="4802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89" name="TextBox 188">
                <a:extLst>
                  <a:ext uri="{FF2B5EF4-FFF2-40B4-BE49-F238E27FC236}">
                    <a16:creationId xmlns:a16="http://schemas.microsoft.com/office/drawing/2014/main" id="{AD84AE6A-A7B2-4A0D-967B-AFF656FB4D2F}"/>
                  </a:ext>
                </a:extLst>
              </p:cNvPr>
              <p:cNvSpPr txBox="1"/>
              <p:nvPr/>
            </p:nvSpPr>
            <p:spPr>
              <a:xfrm>
                <a:off x="6357280" y="3317528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i="1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189" name="TextBox 188">
                <a:extLst>
                  <a:ext uri="{FF2B5EF4-FFF2-40B4-BE49-F238E27FC236}">
                    <a16:creationId xmlns:a16="http://schemas.microsoft.com/office/drawing/2014/main" id="{AD84AE6A-A7B2-4A0D-967B-AFF656FB4D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7280" y="3317528"/>
                <a:ext cx="350672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5" name="Group 194">
            <a:extLst>
              <a:ext uri="{FF2B5EF4-FFF2-40B4-BE49-F238E27FC236}">
                <a16:creationId xmlns:a16="http://schemas.microsoft.com/office/drawing/2014/main" id="{F3AA204E-50C1-41DC-B59D-8A752B68CC6F}"/>
              </a:ext>
            </a:extLst>
          </p:cNvPr>
          <p:cNvGrpSpPr/>
          <p:nvPr/>
        </p:nvGrpSpPr>
        <p:grpSpPr>
          <a:xfrm>
            <a:off x="10050011" y="3589576"/>
            <a:ext cx="492369" cy="484554"/>
            <a:chOff x="2829621" y="5367419"/>
            <a:chExt cx="492369" cy="484554"/>
          </a:xfrm>
        </p:grpSpPr>
        <p:sp>
          <p:nvSpPr>
            <p:cNvPr id="196" name="Oval 195">
              <a:extLst>
                <a:ext uri="{FF2B5EF4-FFF2-40B4-BE49-F238E27FC236}">
                  <a16:creationId xmlns:a16="http://schemas.microsoft.com/office/drawing/2014/main" id="{3CB63C9A-B484-4047-8704-872AAC9F4B71}"/>
                </a:ext>
              </a:extLst>
            </p:cNvPr>
            <p:cNvSpPr/>
            <p:nvPr/>
          </p:nvSpPr>
          <p:spPr>
            <a:xfrm>
              <a:off x="2829621" y="5367419"/>
              <a:ext cx="492369" cy="48455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cmpd="sng"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accent2"/>
                  </a:solidFill>
                </a:rPr>
                <a:t>A</a:t>
              </a:r>
              <a:endParaRPr lang="en-US" baseline="-25000" dirty="0">
                <a:solidFill>
                  <a:schemeClr val="accent2"/>
                </a:solidFill>
              </a:endParaRPr>
            </a:p>
          </p:txBody>
        </p:sp>
        <p:sp>
          <p:nvSpPr>
            <p:cNvPr id="197" name="Oval 196">
              <a:extLst>
                <a:ext uri="{FF2B5EF4-FFF2-40B4-BE49-F238E27FC236}">
                  <a16:creationId xmlns:a16="http://schemas.microsoft.com/office/drawing/2014/main" id="{A1930577-8757-41A3-839A-DED998D4520B}"/>
                </a:ext>
              </a:extLst>
            </p:cNvPr>
            <p:cNvSpPr/>
            <p:nvPr/>
          </p:nvSpPr>
          <p:spPr>
            <a:xfrm>
              <a:off x="2871677" y="5415612"/>
              <a:ext cx="403986" cy="388167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cmpd="sng"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O</a:t>
              </a:r>
              <a:endParaRPr lang="en-US" baseline="-25000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204" name="Straight Arrow Connector 203">
            <a:extLst>
              <a:ext uri="{FF2B5EF4-FFF2-40B4-BE49-F238E27FC236}">
                <a16:creationId xmlns:a16="http://schemas.microsoft.com/office/drawing/2014/main" id="{C7B8970B-E0F1-4E50-A735-0A62F8A8C5DE}"/>
              </a:ext>
            </a:extLst>
          </p:cNvPr>
          <p:cNvCxnSpPr>
            <a:cxnSpLocks/>
            <a:stCxn id="166" idx="5"/>
            <a:endCxn id="196" idx="1"/>
          </p:cNvCxnSpPr>
          <p:nvPr/>
        </p:nvCxnSpPr>
        <p:spPr>
          <a:xfrm>
            <a:off x="9827220" y="3224051"/>
            <a:ext cx="294896" cy="436486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05" name="TextBox 204">
                <a:extLst>
                  <a:ext uri="{FF2B5EF4-FFF2-40B4-BE49-F238E27FC236}">
                    <a16:creationId xmlns:a16="http://schemas.microsoft.com/office/drawing/2014/main" id="{25E48941-88FC-4EAE-8062-D309B610E5EB}"/>
                  </a:ext>
                </a:extLst>
              </p:cNvPr>
              <p:cNvSpPr txBox="1"/>
              <p:nvPr/>
            </p:nvSpPr>
            <p:spPr>
              <a:xfrm>
                <a:off x="9950349" y="3174247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i="1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205" name="TextBox 204">
                <a:extLst>
                  <a:ext uri="{FF2B5EF4-FFF2-40B4-BE49-F238E27FC236}">
                    <a16:creationId xmlns:a16="http://schemas.microsoft.com/office/drawing/2014/main" id="{25E48941-88FC-4EAE-8062-D309B610E5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50349" y="3174247"/>
                <a:ext cx="350672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6" name="Connector: Elbow 205">
            <a:extLst>
              <a:ext uri="{FF2B5EF4-FFF2-40B4-BE49-F238E27FC236}">
                <a16:creationId xmlns:a16="http://schemas.microsoft.com/office/drawing/2014/main" id="{AA95A5B5-4E83-4304-AB55-892548E53894}"/>
              </a:ext>
            </a:extLst>
          </p:cNvPr>
          <p:cNvCxnSpPr>
            <a:cxnSpLocks/>
            <a:stCxn id="168" idx="0"/>
            <a:endCxn id="196" idx="0"/>
          </p:cNvCxnSpPr>
          <p:nvPr/>
        </p:nvCxnSpPr>
        <p:spPr>
          <a:xfrm rot="16200000" flipH="1">
            <a:off x="8138687" y="1432070"/>
            <a:ext cx="168186" cy="4146829"/>
          </a:xfrm>
          <a:prstGeom prst="bentConnector3">
            <a:avLst>
              <a:gd name="adj1" fmla="val -458445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Connector: Elbow 206">
            <a:extLst>
              <a:ext uri="{FF2B5EF4-FFF2-40B4-BE49-F238E27FC236}">
                <a16:creationId xmlns:a16="http://schemas.microsoft.com/office/drawing/2014/main" id="{36B9AF9C-A484-4582-9BC2-1C78A19E5A61}"/>
              </a:ext>
            </a:extLst>
          </p:cNvPr>
          <p:cNvCxnSpPr>
            <a:cxnSpLocks/>
            <a:stCxn id="196" idx="4"/>
            <a:endCxn id="168" idx="4"/>
          </p:cNvCxnSpPr>
          <p:nvPr/>
        </p:nvCxnSpPr>
        <p:spPr>
          <a:xfrm rot="5400000" flipH="1">
            <a:off x="8138688" y="1916624"/>
            <a:ext cx="168186" cy="4146829"/>
          </a:xfrm>
          <a:prstGeom prst="bentConnector3">
            <a:avLst>
              <a:gd name="adj1" fmla="val -495306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08" name="TextBox 207">
                <a:extLst>
                  <a:ext uri="{FF2B5EF4-FFF2-40B4-BE49-F238E27FC236}">
                    <a16:creationId xmlns:a16="http://schemas.microsoft.com/office/drawing/2014/main" id="{D371E65E-A18F-447D-9A96-19A2EF26BEB6}"/>
                  </a:ext>
                </a:extLst>
              </p:cNvPr>
              <p:cNvSpPr txBox="1"/>
              <p:nvPr/>
            </p:nvSpPr>
            <p:spPr>
              <a:xfrm>
                <a:off x="6263411" y="4544133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i="1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208" name="TextBox 207">
                <a:extLst>
                  <a:ext uri="{FF2B5EF4-FFF2-40B4-BE49-F238E27FC236}">
                    <a16:creationId xmlns:a16="http://schemas.microsoft.com/office/drawing/2014/main" id="{D371E65E-A18F-447D-9A96-19A2EF26BE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3411" y="4544133"/>
                <a:ext cx="350672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9" name="TextBox 208">
                <a:extLst>
                  <a:ext uri="{FF2B5EF4-FFF2-40B4-BE49-F238E27FC236}">
                    <a16:creationId xmlns:a16="http://schemas.microsoft.com/office/drawing/2014/main" id="{7636FE27-4B01-4CAC-BEA0-655F8B18233B}"/>
                  </a:ext>
                </a:extLst>
              </p:cNvPr>
              <p:cNvSpPr txBox="1"/>
              <p:nvPr/>
            </p:nvSpPr>
            <p:spPr>
              <a:xfrm>
                <a:off x="6088075" y="2905379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i="1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209" name="TextBox 208">
                <a:extLst>
                  <a:ext uri="{FF2B5EF4-FFF2-40B4-BE49-F238E27FC236}">
                    <a16:creationId xmlns:a16="http://schemas.microsoft.com/office/drawing/2014/main" id="{7636FE27-4B01-4CAC-BEA0-655F8B1823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8075" y="2905379"/>
                <a:ext cx="350672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0" name="Rectangle: Rounded Corners 209">
            <a:extLst>
              <a:ext uri="{FF2B5EF4-FFF2-40B4-BE49-F238E27FC236}">
                <a16:creationId xmlns:a16="http://schemas.microsoft.com/office/drawing/2014/main" id="{D2AAC765-D49A-4C8E-AFF5-883DB06A76C1}"/>
              </a:ext>
            </a:extLst>
          </p:cNvPr>
          <p:cNvSpPr/>
          <p:nvPr/>
        </p:nvSpPr>
        <p:spPr>
          <a:xfrm>
            <a:off x="8165195" y="2180195"/>
            <a:ext cx="931324" cy="407322"/>
          </a:xfrm>
          <a:prstGeom prst="roundRect">
            <a:avLst/>
          </a:prstGeom>
          <a:noFill/>
          <a:ln>
            <a:solidFill>
              <a:srgbClr val="9E5E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D0E855CE-2D55-4469-9D74-4EE6ECC7292D}"/>
                  </a:ext>
                </a:extLst>
              </p:cNvPr>
              <p:cNvSpPr txBox="1"/>
              <p:nvPr/>
            </p:nvSpPr>
            <p:spPr>
              <a:xfrm>
                <a:off x="1546124" y="1228051"/>
                <a:ext cx="2579022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Repetition ( * operator ):</a:t>
                </a:r>
              </a:p>
              <a:p>
                <a:r>
                  <a:rPr lang="en-US" dirty="0"/>
                  <a:t>- New start state with 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-edge to old start</a:t>
                </a:r>
              </a:p>
              <a:p>
                <a:r>
                  <a:rPr lang="en-US" dirty="0"/>
                  <a:t>- New final state with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-edge from new start</a:t>
                </a:r>
              </a:p>
              <a:p>
                <a:r>
                  <a:rPr lang="en-US" dirty="0"/>
                  <a:t>-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-edge from final to start</a:t>
                </a:r>
              </a:p>
            </p:txBody>
          </p:sp>
        </mc:Choice>
        <mc:Fallback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D0E855CE-2D55-4469-9D74-4EE6ECC729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6124" y="1228051"/>
                <a:ext cx="2579022" cy="2031325"/>
              </a:xfrm>
              <a:prstGeom prst="rect">
                <a:avLst/>
              </a:prstGeom>
              <a:blipFill>
                <a:blip r:embed="rId18"/>
                <a:stretch>
                  <a:fillRect l="-2128" t="-1497" r="-709" b="-3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TextBox 74">
            <a:extLst>
              <a:ext uri="{FF2B5EF4-FFF2-40B4-BE49-F238E27FC236}">
                <a16:creationId xmlns:a16="http://schemas.microsoft.com/office/drawing/2014/main" id="{B8A7B0D0-1BA1-489B-B0BA-4394A8691BE4}"/>
              </a:ext>
            </a:extLst>
          </p:cNvPr>
          <p:cNvSpPr txBox="1"/>
          <p:nvPr/>
        </p:nvSpPr>
        <p:spPr>
          <a:xfrm>
            <a:off x="5581105" y="1860301"/>
            <a:ext cx="1337574" cy="553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000" b="1" dirty="0" err="1"/>
              <a:t>concat</a:t>
            </a:r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23829776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F3E10DA1-42DD-4E34-A345-684B6C6BE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7852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Thompson’s Construction Alg.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Build the </a:t>
            </a:r>
            <a:r>
              <a:rPr lang="en-US" sz="2000" dirty="0" err="1">
                <a:ln w="12700">
                  <a:noFill/>
                </a:ln>
                <a:latin typeface="Garamond" panose="02020404030301010803" pitchFamily="18" charset="0"/>
              </a:rPr>
              <a:t>RegEx</a:t>
            </a: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 Tree | Replace nodes bottom-up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D9BE12-CFD9-4FE0-B1C3-BC3488852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21</a:t>
            </a:fld>
            <a:endParaRPr lang="en-US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025EE52-4545-412A-B997-F85674C4E2F7}"/>
              </a:ext>
            </a:extLst>
          </p:cNvPr>
          <p:cNvSpPr/>
          <p:nvPr/>
        </p:nvSpPr>
        <p:spPr>
          <a:xfrm>
            <a:off x="5874772" y="744794"/>
            <a:ext cx="2721081" cy="350354"/>
          </a:xfrm>
          <a:prstGeom prst="roundRect">
            <a:avLst/>
          </a:prstGeom>
          <a:noFill/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16611E83-D1BB-43AF-B591-7DF349F89933}"/>
              </a:ext>
            </a:extLst>
          </p:cNvPr>
          <p:cNvCxnSpPr>
            <a:cxnSpLocks/>
          </p:cNvCxnSpPr>
          <p:nvPr/>
        </p:nvCxnSpPr>
        <p:spPr>
          <a:xfrm flipH="1">
            <a:off x="4657475" y="2428883"/>
            <a:ext cx="1550316" cy="30505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17A7510A-2AD2-4065-8C3F-4B81D0AB2526}"/>
              </a:ext>
            </a:extLst>
          </p:cNvPr>
          <p:cNvCxnSpPr>
            <a:cxnSpLocks/>
          </p:cNvCxnSpPr>
          <p:nvPr/>
        </p:nvCxnSpPr>
        <p:spPr>
          <a:xfrm>
            <a:off x="6207791" y="2428882"/>
            <a:ext cx="1376046" cy="22243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AE07329A-9804-456D-85DC-AC4A97E3A242}"/>
                  </a:ext>
                </a:extLst>
              </p:cNvPr>
              <p:cNvSpPr txBox="1"/>
              <p:nvPr/>
            </p:nvSpPr>
            <p:spPr>
              <a:xfrm>
                <a:off x="4116689" y="2413417"/>
                <a:ext cx="619978" cy="36933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2"/>
                    </a:solidFill>
                  </a:rPr>
                  <a:t>a |</a:t>
                </a:r>
                <a:r>
                  <a:rPr lang="en-US" dirty="0">
                    <a:solidFill>
                      <a:schemeClr val="accent2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endParaRPr lang="en-US" dirty="0">
                  <a:solidFill>
                    <a:schemeClr val="accent2"/>
                  </a:solidFill>
                </a:endParaRPr>
              </a:p>
            </p:txBody>
          </p:sp>
        </mc:Choice>
        <mc:Fallback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AE07329A-9804-456D-85DC-AC4A97E3A2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6689" y="2413417"/>
                <a:ext cx="619978" cy="369332"/>
              </a:xfrm>
              <a:prstGeom prst="rect">
                <a:avLst/>
              </a:prstGeom>
              <a:blipFill>
                <a:blip r:embed="rId2"/>
                <a:stretch>
                  <a:fillRect l="-7843" t="-10000" b="-26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TextBox 66">
            <a:extLst>
              <a:ext uri="{FF2B5EF4-FFF2-40B4-BE49-F238E27FC236}">
                <a16:creationId xmlns:a16="http://schemas.microsoft.com/office/drawing/2014/main" id="{F2DBF1A4-5299-420A-840C-3902E0B56429}"/>
              </a:ext>
            </a:extLst>
          </p:cNvPr>
          <p:cNvSpPr txBox="1"/>
          <p:nvPr/>
        </p:nvSpPr>
        <p:spPr>
          <a:xfrm>
            <a:off x="8050549" y="2187311"/>
            <a:ext cx="1153018" cy="36933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</a:rPr>
              <a:t>(</a:t>
            </a:r>
            <a:r>
              <a:rPr lang="en-US" dirty="0" err="1">
                <a:solidFill>
                  <a:schemeClr val="accent2"/>
                </a:solidFill>
              </a:rPr>
              <a:t>c|d|b</a:t>
            </a:r>
            <a:r>
              <a:rPr lang="en-US" dirty="0">
                <a:solidFill>
                  <a:schemeClr val="accent2"/>
                </a:solidFill>
              </a:rPr>
              <a:t>)*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AC614A9C-3C74-45EF-A02C-D1748DF5B707}"/>
                  </a:ext>
                </a:extLst>
              </p:cNvPr>
              <p:cNvSpPr txBox="1"/>
              <p:nvPr/>
            </p:nvSpPr>
            <p:spPr>
              <a:xfrm>
                <a:off x="6572825" y="1595543"/>
                <a:ext cx="1592370" cy="369332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accent2"/>
                    </a:solidFill>
                  </a:rPr>
                  <a:t>(a|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>
                    <a:solidFill>
                      <a:schemeClr val="accent2"/>
                    </a:solidFill>
                  </a:rPr>
                  <a:t>)(</a:t>
                </a:r>
                <a:r>
                  <a:rPr lang="en-US" dirty="0" err="1">
                    <a:solidFill>
                      <a:schemeClr val="accent2"/>
                    </a:solidFill>
                  </a:rPr>
                  <a:t>c|d|b</a:t>
                </a:r>
                <a:r>
                  <a:rPr lang="en-US" dirty="0">
                    <a:solidFill>
                      <a:schemeClr val="accent2"/>
                    </a:solidFill>
                  </a:rPr>
                  <a:t>)*</a:t>
                </a:r>
              </a:p>
            </p:txBody>
          </p:sp>
        </mc:Choice>
        <mc:Fallback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AC614A9C-3C74-45EF-A02C-D1748DF5B7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2825" y="1595543"/>
                <a:ext cx="1592370" cy="369332"/>
              </a:xfrm>
              <a:prstGeom prst="rect">
                <a:avLst/>
              </a:prstGeom>
              <a:blipFill>
                <a:blip r:embed="rId3"/>
                <a:stretch>
                  <a:fillRect t="-10000" b="-26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D16E160-FEE2-4E53-ACE8-2DC8AAE12706}"/>
                  </a:ext>
                </a:extLst>
              </p:cNvPr>
              <p:cNvSpPr txBox="1"/>
              <p:nvPr/>
            </p:nvSpPr>
            <p:spPr>
              <a:xfrm>
                <a:off x="1546123" y="1228051"/>
                <a:ext cx="4503102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Concatenation:</a:t>
                </a:r>
              </a:p>
              <a:p>
                <a:pPr marL="285750" indent="-285750">
                  <a:buFontTx/>
                  <a:buChar char="-"/>
                </a:pPr>
                <a:r>
                  <a:rPr lang="en-US" dirty="0"/>
                  <a:t>Add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-edge from first FSM’s final state to second FSM’s start state</a:t>
                </a:r>
              </a:p>
              <a:p>
                <a:pPr marL="285750" indent="-285750">
                  <a:buFontTx/>
                  <a:buChar char="-"/>
                </a:pPr>
                <a:r>
                  <a:rPr lang="en-US" dirty="0"/>
                  <a:t>Remove final status from first FSM</a:t>
                </a: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D16E160-FEE2-4E53-ACE8-2DC8AAE127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6123" y="1228051"/>
                <a:ext cx="4503102" cy="1200329"/>
              </a:xfrm>
              <a:prstGeom prst="rect">
                <a:avLst/>
              </a:prstGeom>
              <a:blipFill>
                <a:blip r:embed="rId4"/>
                <a:stretch>
                  <a:fillRect l="-1220" t="-2538" b="-7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TextBox 76">
            <a:extLst>
              <a:ext uri="{FF2B5EF4-FFF2-40B4-BE49-F238E27FC236}">
                <a16:creationId xmlns:a16="http://schemas.microsoft.com/office/drawing/2014/main" id="{DC4E0D3B-F23B-496D-ADD7-4A17B9799A2E}"/>
              </a:ext>
            </a:extLst>
          </p:cNvPr>
          <p:cNvSpPr txBox="1"/>
          <p:nvPr/>
        </p:nvSpPr>
        <p:spPr>
          <a:xfrm>
            <a:off x="4249978" y="2712655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a</a:t>
            </a: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091C9EE9-ED34-4841-B9CC-C050BEF43F27}"/>
              </a:ext>
            </a:extLst>
          </p:cNvPr>
          <p:cNvSpPr/>
          <p:nvPr/>
        </p:nvSpPr>
        <p:spPr>
          <a:xfrm>
            <a:off x="3781005" y="2797413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  <a:r>
              <a:rPr lang="en-US" baseline="-25000" dirty="0">
                <a:solidFill>
                  <a:schemeClr val="tx1"/>
                </a:solidFill>
              </a:rPr>
              <a:t>A</a:t>
            </a:r>
          </a:p>
        </p:txBody>
      </p: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D1B8EE6D-F2D8-4676-AA0D-648ADBF1E0DD}"/>
              </a:ext>
            </a:extLst>
          </p:cNvPr>
          <p:cNvCxnSpPr>
            <a:cxnSpLocks/>
            <a:stCxn id="72" idx="6"/>
          </p:cNvCxnSpPr>
          <p:nvPr/>
        </p:nvCxnSpPr>
        <p:spPr>
          <a:xfrm>
            <a:off x="4273374" y="3039690"/>
            <a:ext cx="26220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Oval 78">
            <a:extLst>
              <a:ext uri="{FF2B5EF4-FFF2-40B4-BE49-F238E27FC236}">
                <a16:creationId xmlns:a16="http://schemas.microsoft.com/office/drawing/2014/main" id="{A03BA0B7-352A-413C-AF7F-A42802A8148B}"/>
              </a:ext>
            </a:extLst>
          </p:cNvPr>
          <p:cNvSpPr/>
          <p:nvPr/>
        </p:nvSpPr>
        <p:spPr>
          <a:xfrm>
            <a:off x="3781005" y="3705129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  <a:r>
              <a:rPr lang="en-US" baseline="-25000" dirty="0">
                <a:solidFill>
                  <a:schemeClr val="tx1"/>
                </a:solidFill>
              </a:rPr>
              <a:t>E</a:t>
            </a:r>
          </a:p>
        </p:txBody>
      </p: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A580E2DC-53CF-44DB-880C-78A99EB9B4CE}"/>
              </a:ext>
            </a:extLst>
          </p:cNvPr>
          <p:cNvCxnSpPr>
            <a:cxnSpLocks/>
            <a:stCxn id="79" idx="6"/>
          </p:cNvCxnSpPr>
          <p:nvPr/>
        </p:nvCxnSpPr>
        <p:spPr>
          <a:xfrm>
            <a:off x="4273374" y="3947406"/>
            <a:ext cx="26220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1F329536-93A2-404D-86DB-A9C83647AF4D}"/>
                  </a:ext>
                </a:extLst>
              </p:cNvPr>
              <p:cNvSpPr txBox="1"/>
              <p:nvPr/>
            </p:nvSpPr>
            <p:spPr>
              <a:xfrm>
                <a:off x="4249978" y="3529880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1F329536-93A2-404D-86DB-A9C83647AF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9978" y="3529880"/>
                <a:ext cx="350672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" name="Oval 84">
            <a:extLst>
              <a:ext uri="{FF2B5EF4-FFF2-40B4-BE49-F238E27FC236}">
                <a16:creationId xmlns:a16="http://schemas.microsoft.com/office/drawing/2014/main" id="{31E17593-45D3-4366-9479-26E819284D8F}"/>
              </a:ext>
            </a:extLst>
          </p:cNvPr>
          <p:cNvSpPr/>
          <p:nvPr/>
        </p:nvSpPr>
        <p:spPr>
          <a:xfrm>
            <a:off x="3142681" y="3244435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</a:p>
        </p:txBody>
      </p: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B9AF7869-7B83-4D43-8589-04B0E529214F}"/>
              </a:ext>
            </a:extLst>
          </p:cNvPr>
          <p:cNvCxnSpPr>
            <a:cxnSpLocks/>
            <a:endCxn id="72" idx="3"/>
          </p:cNvCxnSpPr>
          <p:nvPr/>
        </p:nvCxnSpPr>
        <p:spPr>
          <a:xfrm flipV="1">
            <a:off x="3622528" y="3211007"/>
            <a:ext cx="230583" cy="1594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3482BAB5-E70C-4C5D-8BDA-72DFF41C6074}"/>
                  </a:ext>
                </a:extLst>
              </p:cNvPr>
              <p:cNvSpPr txBox="1"/>
              <p:nvPr/>
            </p:nvSpPr>
            <p:spPr>
              <a:xfrm>
                <a:off x="3440263" y="2953029"/>
                <a:ext cx="3506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3482BAB5-E70C-4C5D-8BDA-72DFF41C60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0263" y="2953029"/>
                <a:ext cx="350673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9AAE041E-84B9-477E-9182-B2EFE4252850}"/>
              </a:ext>
            </a:extLst>
          </p:cNvPr>
          <p:cNvCxnSpPr>
            <a:cxnSpLocks/>
            <a:endCxn id="79" idx="1"/>
          </p:cNvCxnSpPr>
          <p:nvPr/>
        </p:nvCxnSpPr>
        <p:spPr>
          <a:xfrm>
            <a:off x="3590662" y="3634876"/>
            <a:ext cx="262449" cy="1412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4E345770-4CC0-4F3F-A206-0488B2A07E20}"/>
                  </a:ext>
                </a:extLst>
              </p:cNvPr>
              <p:cNvSpPr txBox="1"/>
              <p:nvPr/>
            </p:nvSpPr>
            <p:spPr>
              <a:xfrm>
                <a:off x="3445179" y="3628996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4E345770-4CC0-4F3F-A206-0488B2A07E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5179" y="3628996"/>
                <a:ext cx="350672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0" name="Oval 89">
            <a:extLst>
              <a:ext uri="{FF2B5EF4-FFF2-40B4-BE49-F238E27FC236}">
                <a16:creationId xmlns:a16="http://schemas.microsoft.com/office/drawing/2014/main" id="{575FD3E5-352D-49ED-929A-8F05C8D36564}"/>
              </a:ext>
            </a:extLst>
          </p:cNvPr>
          <p:cNvSpPr/>
          <p:nvPr/>
        </p:nvSpPr>
        <p:spPr>
          <a:xfrm>
            <a:off x="4545461" y="2780206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010279BF-6FF7-468A-BF19-E1C492662A9F}"/>
              </a:ext>
            </a:extLst>
          </p:cNvPr>
          <p:cNvSpPr/>
          <p:nvPr/>
        </p:nvSpPr>
        <p:spPr>
          <a:xfrm>
            <a:off x="4528536" y="3684930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grpSp>
        <p:nvGrpSpPr>
          <p:cNvPr id="92" name="Group 91">
            <a:extLst>
              <a:ext uri="{FF2B5EF4-FFF2-40B4-BE49-F238E27FC236}">
                <a16:creationId xmlns:a16="http://schemas.microsoft.com/office/drawing/2014/main" id="{FB6FDF5B-1C47-4526-95AA-0135756A6FA0}"/>
              </a:ext>
            </a:extLst>
          </p:cNvPr>
          <p:cNvGrpSpPr/>
          <p:nvPr/>
        </p:nvGrpSpPr>
        <p:grpSpPr>
          <a:xfrm>
            <a:off x="5112607" y="3211571"/>
            <a:ext cx="492369" cy="484554"/>
            <a:chOff x="2829621" y="5367419"/>
            <a:chExt cx="492369" cy="484554"/>
          </a:xfrm>
        </p:grpSpPr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DA71AC91-1938-42DC-93EF-383FFF58ECBF}"/>
                </a:ext>
              </a:extLst>
            </p:cNvPr>
            <p:cNvSpPr/>
            <p:nvPr/>
          </p:nvSpPr>
          <p:spPr>
            <a:xfrm>
              <a:off x="2829621" y="5367419"/>
              <a:ext cx="492369" cy="48455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F5016FA5-CBDE-47F9-90FB-E228D31FFB62}"/>
                </a:ext>
              </a:extLst>
            </p:cNvPr>
            <p:cNvSpPr/>
            <p:nvPr/>
          </p:nvSpPr>
          <p:spPr>
            <a:xfrm>
              <a:off x="2871677" y="5415612"/>
              <a:ext cx="403986" cy="38816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L</a:t>
              </a:r>
            </a:p>
          </p:txBody>
        </p:sp>
      </p:grp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F20EB9C0-39BD-4EEF-9BD5-9D2EC22AD6A0}"/>
              </a:ext>
            </a:extLst>
          </p:cNvPr>
          <p:cNvCxnSpPr>
            <a:cxnSpLocks/>
            <a:stCxn id="90" idx="5"/>
            <a:endCxn id="93" idx="1"/>
          </p:cNvCxnSpPr>
          <p:nvPr/>
        </p:nvCxnSpPr>
        <p:spPr>
          <a:xfrm>
            <a:off x="4965724" y="3193800"/>
            <a:ext cx="218989" cy="8873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7EA2EAFA-9F1E-42AC-A9E7-05614B87E5B9}"/>
              </a:ext>
            </a:extLst>
          </p:cNvPr>
          <p:cNvCxnSpPr>
            <a:cxnSpLocks/>
            <a:stCxn id="91" idx="6"/>
            <a:endCxn id="93" idx="3"/>
          </p:cNvCxnSpPr>
          <p:nvPr/>
        </p:nvCxnSpPr>
        <p:spPr>
          <a:xfrm flipV="1">
            <a:off x="5020904" y="3625165"/>
            <a:ext cx="163808" cy="30204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76E3C47C-6F1E-43EB-A4D6-C201D549815A}"/>
                  </a:ext>
                </a:extLst>
              </p:cNvPr>
              <p:cNvSpPr txBox="1"/>
              <p:nvPr/>
            </p:nvSpPr>
            <p:spPr>
              <a:xfrm>
                <a:off x="5036557" y="3682280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76E3C47C-6F1E-43EB-A4D6-C201D54981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6557" y="3682280"/>
                <a:ext cx="350672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8B48EB4B-F7C7-4C08-A981-51D35D93938F}"/>
                  </a:ext>
                </a:extLst>
              </p:cNvPr>
              <p:cNvSpPr txBox="1"/>
              <p:nvPr/>
            </p:nvSpPr>
            <p:spPr>
              <a:xfrm>
                <a:off x="4967729" y="2868661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8B48EB4B-F7C7-4C08-A981-51D35D9393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7729" y="2868661"/>
                <a:ext cx="350672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Oval 70">
            <a:extLst>
              <a:ext uri="{FF2B5EF4-FFF2-40B4-BE49-F238E27FC236}">
                <a16:creationId xmlns:a16="http://schemas.microsoft.com/office/drawing/2014/main" id="{AF044BF2-FC7C-42B4-B339-023479E7929D}"/>
              </a:ext>
            </a:extLst>
          </p:cNvPr>
          <p:cNvSpPr/>
          <p:nvPr/>
        </p:nvSpPr>
        <p:spPr>
          <a:xfrm>
            <a:off x="7296875" y="2789215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  <a:r>
              <a:rPr lang="en-US" baseline="-25000" dirty="0">
                <a:solidFill>
                  <a:schemeClr val="tx1"/>
                </a:solidFill>
              </a:rPr>
              <a:t>C</a:t>
            </a:r>
          </a:p>
        </p:txBody>
      </p: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A05AD19C-2C5F-4C20-BE57-0AAB4A4E5BBA}"/>
              </a:ext>
            </a:extLst>
          </p:cNvPr>
          <p:cNvCxnSpPr>
            <a:cxnSpLocks/>
            <a:stCxn id="71" idx="6"/>
            <a:endCxn id="75" idx="2"/>
          </p:cNvCxnSpPr>
          <p:nvPr/>
        </p:nvCxnSpPr>
        <p:spPr>
          <a:xfrm>
            <a:off x="7789244" y="3031492"/>
            <a:ext cx="26220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Oval 74">
            <a:extLst>
              <a:ext uri="{FF2B5EF4-FFF2-40B4-BE49-F238E27FC236}">
                <a16:creationId xmlns:a16="http://schemas.microsoft.com/office/drawing/2014/main" id="{B1007538-59F9-464F-9E60-D0D26E17AD62}"/>
              </a:ext>
            </a:extLst>
          </p:cNvPr>
          <p:cNvSpPr/>
          <p:nvPr/>
        </p:nvSpPr>
        <p:spPr>
          <a:xfrm>
            <a:off x="8051451" y="2789215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AB8979F3-6D09-4539-A4AC-4668BA8F16FD}"/>
              </a:ext>
            </a:extLst>
          </p:cNvPr>
          <p:cNvSpPr txBox="1"/>
          <p:nvPr/>
        </p:nvSpPr>
        <p:spPr>
          <a:xfrm>
            <a:off x="7757251" y="2651320"/>
            <a:ext cx="280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c</a:t>
            </a:r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B41C77C3-1D14-4B44-9C19-7A5E73FD33BA}"/>
              </a:ext>
            </a:extLst>
          </p:cNvPr>
          <p:cNvSpPr/>
          <p:nvPr/>
        </p:nvSpPr>
        <p:spPr>
          <a:xfrm>
            <a:off x="8066303" y="3394140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  <a:r>
              <a:rPr lang="en-US" baseline="-25000" dirty="0">
                <a:solidFill>
                  <a:schemeClr val="tx1"/>
                </a:solidFill>
              </a:rPr>
              <a:t>D</a:t>
            </a:r>
          </a:p>
        </p:txBody>
      </p: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0F71DB58-9453-42BC-A659-522A7422DC10}"/>
              </a:ext>
            </a:extLst>
          </p:cNvPr>
          <p:cNvCxnSpPr>
            <a:cxnSpLocks/>
            <a:stCxn id="78" idx="6"/>
          </p:cNvCxnSpPr>
          <p:nvPr/>
        </p:nvCxnSpPr>
        <p:spPr>
          <a:xfrm>
            <a:off x="8558672" y="3636417"/>
            <a:ext cx="26220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>
            <a:extLst>
              <a:ext uri="{FF2B5EF4-FFF2-40B4-BE49-F238E27FC236}">
                <a16:creationId xmlns:a16="http://schemas.microsoft.com/office/drawing/2014/main" id="{192669D3-58D6-4E99-832F-A5B005DFAA79}"/>
              </a:ext>
            </a:extLst>
          </p:cNvPr>
          <p:cNvSpPr txBox="1"/>
          <p:nvPr/>
        </p:nvSpPr>
        <p:spPr>
          <a:xfrm>
            <a:off x="8535276" y="3218891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d</a:t>
            </a:r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C388011A-1BA1-4EDA-ABD9-7EF8AA359B49}"/>
              </a:ext>
            </a:extLst>
          </p:cNvPr>
          <p:cNvSpPr/>
          <p:nvPr/>
        </p:nvSpPr>
        <p:spPr>
          <a:xfrm>
            <a:off x="8066303" y="4301856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  <a:r>
              <a:rPr lang="en-US" baseline="-25000" dirty="0">
                <a:solidFill>
                  <a:schemeClr val="tx1"/>
                </a:solidFill>
              </a:rPr>
              <a:t>B</a:t>
            </a:r>
          </a:p>
        </p:txBody>
      </p: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80D7BBF9-11AF-4379-BEB5-4B753699F4F2}"/>
              </a:ext>
            </a:extLst>
          </p:cNvPr>
          <p:cNvCxnSpPr>
            <a:cxnSpLocks/>
            <a:stCxn id="83" idx="6"/>
          </p:cNvCxnSpPr>
          <p:nvPr/>
        </p:nvCxnSpPr>
        <p:spPr>
          <a:xfrm>
            <a:off x="8558672" y="4544133"/>
            <a:ext cx="26220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>
            <a:extLst>
              <a:ext uri="{FF2B5EF4-FFF2-40B4-BE49-F238E27FC236}">
                <a16:creationId xmlns:a16="http://schemas.microsoft.com/office/drawing/2014/main" id="{BEF3AB03-2820-4AC9-935E-8B40EB36215B}"/>
              </a:ext>
            </a:extLst>
          </p:cNvPr>
          <p:cNvSpPr txBox="1"/>
          <p:nvPr/>
        </p:nvSpPr>
        <p:spPr>
          <a:xfrm>
            <a:off x="8535276" y="4126607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b</a:t>
            </a:r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BA777590-F6C7-4E67-AAA8-141E7EEA3D9E}"/>
              </a:ext>
            </a:extLst>
          </p:cNvPr>
          <p:cNvSpPr/>
          <p:nvPr/>
        </p:nvSpPr>
        <p:spPr>
          <a:xfrm>
            <a:off x="7427979" y="3841162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  <a:r>
              <a:rPr lang="en-US" baseline="-25000" dirty="0">
                <a:solidFill>
                  <a:schemeClr val="tx1"/>
                </a:solidFill>
              </a:rPr>
              <a:t>M</a:t>
            </a:r>
          </a:p>
        </p:txBody>
      </p: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0AC849C1-5A6F-4C38-BD70-DA3E18FB0C90}"/>
              </a:ext>
            </a:extLst>
          </p:cNvPr>
          <p:cNvCxnSpPr>
            <a:cxnSpLocks/>
            <a:endCxn id="78" idx="3"/>
          </p:cNvCxnSpPr>
          <p:nvPr/>
        </p:nvCxnSpPr>
        <p:spPr>
          <a:xfrm flipV="1">
            <a:off x="7907826" y="3807734"/>
            <a:ext cx="230583" cy="1594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166792F1-64F2-4E91-A425-240ACFA9CEA2}"/>
                  </a:ext>
                </a:extLst>
              </p:cNvPr>
              <p:cNvSpPr txBox="1"/>
              <p:nvPr/>
            </p:nvSpPr>
            <p:spPr>
              <a:xfrm>
                <a:off x="7725561" y="3549756"/>
                <a:ext cx="3506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>
                  <a:defRPr i="1"/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166792F1-64F2-4E91-A425-240ACFA9CE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5561" y="3549756"/>
                <a:ext cx="350673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9A6DE2B5-4837-4E46-A61B-58DEBFB13AE1}"/>
              </a:ext>
            </a:extLst>
          </p:cNvPr>
          <p:cNvCxnSpPr>
            <a:cxnSpLocks/>
            <a:endCxn id="83" idx="1"/>
          </p:cNvCxnSpPr>
          <p:nvPr/>
        </p:nvCxnSpPr>
        <p:spPr>
          <a:xfrm>
            <a:off x="7875960" y="4231603"/>
            <a:ext cx="262449" cy="1412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8ABD68F4-B2A9-4794-BF7A-10C6F683BDA8}"/>
                  </a:ext>
                </a:extLst>
              </p:cNvPr>
              <p:cNvSpPr txBox="1"/>
              <p:nvPr/>
            </p:nvSpPr>
            <p:spPr>
              <a:xfrm>
                <a:off x="7730477" y="4225723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>
                  <a:defRPr i="1"/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8ABD68F4-B2A9-4794-BF7A-10C6F683BD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0477" y="4225723"/>
                <a:ext cx="350672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6" name="Oval 105">
            <a:extLst>
              <a:ext uri="{FF2B5EF4-FFF2-40B4-BE49-F238E27FC236}">
                <a16:creationId xmlns:a16="http://schemas.microsoft.com/office/drawing/2014/main" id="{7411E57A-8708-49DC-AE47-3B46C1398225}"/>
              </a:ext>
            </a:extLst>
          </p:cNvPr>
          <p:cNvSpPr/>
          <p:nvPr/>
        </p:nvSpPr>
        <p:spPr>
          <a:xfrm>
            <a:off x="8830759" y="3376933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0708FF6F-48BB-418E-8453-DBE41B94120D}"/>
              </a:ext>
            </a:extLst>
          </p:cNvPr>
          <p:cNvSpPr/>
          <p:nvPr/>
        </p:nvSpPr>
        <p:spPr>
          <a:xfrm>
            <a:off x="8813834" y="4281657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95B000AB-88DB-4F8D-90B9-CB97A88029A3}"/>
              </a:ext>
            </a:extLst>
          </p:cNvPr>
          <p:cNvSpPr/>
          <p:nvPr/>
        </p:nvSpPr>
        <p:spPr>
          <a:xfrm>
            <a:off x="9397905" y="3808298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</a:t>
            </a:r>
          </a:p>
        </p:txBody>
      </p: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899CAA89-3987-4F50-948A-8CEFA3E4CC3B}"/>
              </a:ext>
            </a:extLst>
          </p:cNvPr>
          <p:cNvCxnSpPr>
            <a:cxnSpLocks/>
            <a:stCxn id="106" idx="5"/>
            <a:endCxn id="108" idx="1"/>
          </p:cNvCxnSpPr>
          <p:nvPr/>
        </p:nvCxnSpPr>
        <p:spPr>
          <a:xfrm>
            <a:off x="9251022" y="3790527"/>
            <a:ext cx="218989" cy="8873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286D3618-3070-4ACB-B44D-75761459C98A}"/>
              </a:ext>
            </a:extLst>
          </p:cNvPr>
          <p:cNvCxnSpPr>
            <a:cxnSpLocks/>
            <a:stCxn id="107" idx="6"/>
            <a:endCxn id="108" idx="3"/>
          </p:cNvCxnSpPr>
          <p:nvPr/>
        </p:nvCxnSpPr>
        <p:spPr>
          <a:xfrm flipV="1">
            <a:off x="9306202" y="4221892"/>
            <a:ext cx="163808" cy="30204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6E3E7DB1-978F-4F2E-8BCF-AE20B70DC217}"/>
                  </a:ext>
                </a:extLst>
              </p:cNvPr>
              <p:cNvSpPr txBox="1"/>
              <p:nvPr/>
            </p:nvSpPr>
            <p:spPr>
              <a:xfrm>
                <a:off x="9321855" y="4279007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>
                  <a:defRPr i="1"/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6E3E7DB1-978F-4F2E-8BCF-AE20B70DC2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1855" y="4279007"/>
                <a:ext cx="350672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8DB8A877-0BAE-4578-B4A5-D4EE082D3DAA}"/>
                  </a:ext>
                </a:extLst>
              </p:cNvPr>
              <p:cNvSpPr txBox="1"/>
              <p:nvPr/>
            </p:nvSpPr>
            <p:spPr>
              <a:xfrm>
                <a:off x="9253027" y="3465388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>
                  <a:defRPr i="1"/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8DB8A877-0BAE-4578-B4A5-D4EE082D3D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3027" y="3465388"/>
                <a:ext cx="350672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E75B6403-178C-44B0-A67E-4F195E740223}"/>
              </a:ext>
            </a:extLst>
          </p:cNvPr>
          <p:cNvCxnSpPr>
            <a:cxnSpLocks/>
            <a:endCxn id="71" idx="3"/>
          </p:cNvCxnSpPr>
          <p:nvPr/>
        </p:nvCxnSpPr>
        <p:spPr>
          <a:xfrm flipV="1">
            <a:off x="7134330" y="3202809"/>
            <a:ext cx="234651" cy="30156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B0476B5D-3C76-4A7C-89AA-F5D725110244}"/>
              </a:ext>
            </a:extLst>
          </p:cNvPr>
          <p:cNvCxnSpPr>
            <a:cxnSpLocks/>
          </p:cNvCxnSpPr>
          <p:nvPr/>
        </p:nvCxnSpPr>
        <p:spPr>
          <a:xfrm>
            <a:off x="7162048" y="3823849"/>
            <a:ext cx="262449" cy="1412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D449754B-CAE5-47C2-BE68-D027DFC93938}"/>
              </a:ext>
            </a:extLst>
          </p:cNvPr>
          <p:cNvCxnSpPr>
            <a:cxnSpLocks/>
            <a:stCxn id="75" idx="6"/>
          </p:cNvCxnSpPr>
          <p:nvPr/>
        </p:nvCxnSpPr>
        <p:spPr>
          <a:xfrm>
            <a:off x="8543819" y="3031492"/>
            <a:ext cx="836432" cy="290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00C4BDE0-B9EF-45C6-B906-A8A86546A21D}"/>
                  </a:ext>
                </a:extLst>
              </p:cNvPr>
              <p:cNvSpPr txBox="1"/>
              <p:nvPr/>
            </p:nvSpPr>
            <p:spPr>
              <a:xfrm>
                <a:off x="8745295" y="2692671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00C4BDE0-B9EF-45C6-B906-A8A86546A2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5295" y="2692671"/>
                <a:ext cx="350672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2" name="Oval 121">
            <a:extLst>
              <a:ext uri="{FF2B5EF4-FFF2-40B4-BE49-F238E27FC236}">
                <a16:creationId xmlns:a16="http://schemas.microsoft.com/office/drawing/2014/main" id="{77C9A22D-7840-4706-970E-296B4AD13A6F}"/>
              </a:ext>
            </a:extLst>
          </p:cNvPr>
          <p:cNvSpPr/>
          <p:nvPr/>
        </p:nvSpPr>
        <p:spPr>
          <a:xfrm>
            <a:off x="9406958" y="2810458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</a:t>
            </a:r>
          </a:p>
        </p:txBody>
      </p:sp>
      <p:cxnSp>
        <p:nvCxnSpPr>
          <p:cNvPr id="121" name="Straight Arrow Connector 120">
            <a:extLst>
              <a:ext uri="{FF2B5EF4-FFF2-40B4-BE49-F238E27FC236}">
                <a16:creationId xmlns:a16="http://schemas.microsoft.com/office/drawing/2014/main" id="{E65944CF-A456-4D90-88A7-281F962A4DF9}"/>
              </a:ext>
            </a:extLst>
          </p:cNvPr>
          <p:cNvCxnSpPr>
            <a:cxnSpLocks/>
            <a:stCxn id="108" idx="0"/>
            <a:endCxn id="122" idx="4"/>
          </p:cNvCxnSpPr>
          <p:nvPr/>
        </p:nvCxnSpPr>
        <p:spPr>
          <a:xfrm flipV="1">
            <a:off x="9644090" y="3295012"/>
            <a:ext cx="9053" cy="5132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Oval 123">
            <a:extLst>
              <a:ext uri="{FF2B5EF4-FFF2-40B4-BE49-F238E27FC236}">
                <a16:creationId xmlns:a16="http://schemas.microsoft.com/office/drawing/2014/main" id="{5784C4E6-5E73-4F2E-8896-4B2EEE36D358}"/>
              </a:ext>
            </a:extLst>
          </p:cNvPr>
          <p:cNvSpPr/>
          <p:nvPr/>
        </p:nvSpPr>
        <p:spPr>
          <a:xfrm>
            <a:off x="5903182" y="3421390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125" name="Oval 124">
            <a:extLst>
              <a:ext uri="{FF2B5EF4-FFF2-40B4-BE49-F238E27FC236}">
                <a16:creationId xmlns:a16="http://schemas.microsoft.com/office/drawing/2014/main" id="{D2D7A7EE-DDCE-484D-A429-30C4CD43069D}"/>
              </a:ext>
            </a:extLst>
          </p:cNvPr>
          <p:cNvSpPr/>
          <p:nvPr/>
        </p:nvSpPr>
        <p:spPr>
          <a:xfrm>
            <a:off x="6721180" y="3426192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  <a:r>
              <a:rPr lang="en-US" baseline="-25000" dirty="0">
                <a:solidFill>
                  <a:schemeClr val="tx1"/>
                </a:solidFill>
              </a:rPr>
              <a:t>C</a:t>
            </a:r>
          </a:p>
        </p:txBody>
      </p:sp>
      <p:cxnSp>
        <p:nvCxnSpPr>
          <p:cNvPr id="126" name="Straight Arrow Connector 125">
            <a:extLst>
              <a:ext uri="{FF2B5EF4-FFF2-40B4-BE49-F238E27FC236}">
                <a16:creationId xmlns:a16="http://schemas.microsoft.com/office/drawing/2014/main" id="{9ACC9864-1FBF-4DDC-8DB6-8EAAD7B94892}"/>
              </a:ext>
            </a:extLst>
          </p:cNvPr>
          <p:cNvCxnSpPr>
            <a:cxnSpLocks/>
            <a:stCxn id="124" idx="6"/>
            <a:endCxn id="125" idx="2"/>
          </p:cNvCxnSpPr>
          <p:nvPr/>
        </p:nvCxnSpPr>
        <p:spPr>
          <a:xfrm>
            <a:off x="6395551" y="3663667"/>
            <a:ext cx="325629" cy="480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27" name="TextBox 126">
                <a:extLst>
                  <a:ext uri="{FF2B5EF4-FFF2-40B4-BE49-F238E27FC236}">
                    <a16:creationId xmlns:a16="http://schemas.microsoft.com/office/drawing/2014/main" id="{0694BE8A-DA9C-4F8F-95D8-7206EA382D6C}"/>
                  </a:ext>
                </a:extLst>
              </p:cNvPr>
              <p:cNvSpPr txBox="1"/>
              <p:nvPr/>
            </p:nvSpPr>
            <p:spPr>
              <a:xfrm>
                <a:off x="6357280" y="3317528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>
          <p:sp>
            <p:nvSpPr>
              <p:cNvPr id="127" name="TextBox 126">
                <a:extLst>
                  <a:ext uri="{FF2B5EF4-FFF2-40B4-BE49-F238E27FC236}">
                    <a16:creationId xmlns:a16="http://schemas.microsoft.com/office/drawing/2014/main" id="{0694BE8A-DA9C-4F8F-95D8-7206EA382D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7280" y="3317528"/>
                <a:ext cx="350672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8" name="Group 127">
            <a:extLst>
              <a:ext uri="{FF2B5EF4-FFF2-40B4-BE49-F238E27FC236}">
                <a16:creationId xmlns:a16="http://schemas.microsoft.com/office/drawing/2014/main" id="{8D42098C-C25C-497C-B69A-97BC26DFD741}"/>
              </a:ext>
            </a:extLst>
          </p:cNvPr>
          <p:cNvGrpSpPr/>
          <p:nvPr/>
        </p:nvGrpSpPr>
        <p:grpSpPr>
          <a:xfrm>
            <a:off x="10050011" y="3589576"/>
            <a:ext cx="492369" cy="484554"/>
            <a:chOff x="2829621" y="5367419"/>
            <a:chExt cx="492369" cy="484554"/>
          </a:xfrm>
        </p:grpSpPr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07A73966-176F-4831-A2A7-686A8076A7DE}"/>
                </a:ext>
              </a:extLst>
            </p:cNvPr>
            <p:cNvSpPr/>
            <p:nvPr/>
          </p:nvSpPr>
          <p:spPr>
            <a:xfrm>
              <a:off x="2829621" y="5367419"/>
              <a:ext cx="492369" cy="48455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5188BEA3-0C88-4CD0-9E0D-6C69ED810292}"/>
                </a:ext>
              </a:extLst>
            </p:cNvPr>
            <p:cNvSpPr/>
            <p:nvPr/>
          </p:nvSpPr>
          <p:spPr>
            <a:xfrm>
              <a:off x="2871677" y="5415612"/>
              <a:ext cx="403986" cy="38816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O</a:t>
              </a:r>
            </a:p>
          </p:txBody>
        </p:sp>
      </p:grpSp>
      <p:cxnSp>
        <p:nvCxnSpPr>
          <p:cNvPr id="132" name="Straight Arrow Connector 131">
            <a:extLst>
              <a:ext uri="{FF2B5EF4-FFF2-40B4-BE49-F238E27FC236}">
                <a16:creationId xmlns:a16="http://schemas.microsoft.com/office/drawing/2014/main" id="{96BDD4E5-27B2-4212-995E-3FABB5FF8037}"/>
              </a:ext>
            </a:extLst>
          </p:cNvPr>
          <p:cNvCxnSpPr>
            <a:cxnSpLocks/>
            <a:stCxn id="122" idx="5"/>
            <a:endCxn id="129" idx="1"/>
          </p:cNvCxnSpPr>
          <p:nvPr/>
        </p:nvCxnSpPr>
        <p:spPr>
          <a:xfrm>
            <a:off x="9827220" y="3224051"/>
            <a:ext cx="294896" cy="4364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Rectangle: Rounded Corners 112">
            <a:extLst>
              <a:ext uri="{FF2B5EF4-FFF2-40B4-BE49-F238E27FC236}">
                <a16:creationId xmlns:a16="http://schemas.microsoft.com/office/drawing/2014/main" id="{A4961C1B-1649-4FF1-86B1-2F9504AF44CD}"/>
              </a:ext>
            </a:extLst>
          </p:cNvPr>
          <p:cNvSpPr/>
          <p:nvPr/>
        </p:nvSpPr>
        <p:spPr>
          <a:xfrm>
            <a:off x="6599865" y="1603634"/>
            <a:ext cx="1592370" cy="407322"/>
          </a:xfrm>
          <a:prstGeom prst="roundRect">
            <a:avLst/>
          </a:prstGeom>
          <a:noFill/>
          <a:ln>
            <a:solidFill>
              <a:srgbClr val="9E5E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474EBA50-D11E-4325-A808-FD3B20B0A4D4}"/>
                  </a:ext>
                </a:extLst>
              </p:cNvPr>
              <p:cNvSpPr txBox="1"/>
              <p:nvPr/>
            </p:nvSpPr>
            <p:spPr>
              <a:xfrm>
                <a:off x="9950349" y="3174247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474EBA50-D11E-4325-A808-FD3B20B0A4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50349" y="3174247"/>
                <a:ext cx="350672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Connector: Elbow 7">
            <a:extLst>
              <a:ext uri="{FF2B5EF4-FFF2-40B4-BE49-F238E27FC236}">
                <a16:creationId xmlns:a16="http://schemas.microsoft.com/office/drawing/2014/main" id="{048E7C6C-9BE5-4B23-9555-1D0EC3EEA734}"/>
              </a:ext>
            </a:extLst>
          </p:cNvPr>
          <p:cNvCxnSpPr>
            <a:cxnSpLocks/>
            <a:stCxn id="124" idx="0"/>
            <a:endCxn id="129" idx="0"/>
          </p:cNvCxnSpPr>
          <p:nvPr/>
        </p:nvCxnSpPr>
        <p:spPr>
          <a:xfrm rot="16200000" flipH="1">
            <a:off x="8138687" y="1432070"/>
            <a:ext cx="168186" cy="4146829"/>
          </a:xfrm>
          <a:prstGeom prst="bentConnector3">
            <a:avLst>
              <a:gd name="adj1" fmla="val -458445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Connector: Elbow 116">
            <a:extLst>
              <a:ext uri="{FF2B5EF4-FFF2-40B4-BE49-F238E27FC236}">
                <a16:creationId xmlns:a16="http://schemas.microsoft.com/office/drawing/2014/main" id="{08420BAF-C9A3-4EFF-95DB-E898871FF98B}"/>
              </a:ext>
            </a:extLst>
          </p:cNvPr>
          <p:cNvCxnSpPr>
            <a:cxnSpLocks/>
            <a:stCxn id="129" idx="4"/>
            <a:endCxn id="124" idx="4"/>
          </p:cNvCxnSpPr>
          <p:nvPr/>
        </p:nvCxnSpPr>
        <p:spPr>
          <a:xfrm rot="5400000" flipH="1">
            <a:off x="8138688" y="1916624"/>
            <a:ext cx="168186" cy="4146829"/>
          </a:xfrm>
          <a:prstGeom prst="bentConnector3">
            <a:avLst>
              <a:gd name="adj1" fmla="val -495306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id="{4CC5E4A7-F638-4C2F-8FF9-5051802C9A73}"/>
                  </a:ext>
                </a:extLst>
              </p:cNvPr>
              <p:cNvSpPr txBox="1"/>
              <p:nvPr/>
            </p:nvSpPr>
            <p:spPr>
              <a:xfrm>
                <a:off x="6263411" y="4544133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i="1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id="{4CC5E4A7-F638-4C2F-8FF9-5051802C9A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3411" y="4544133"/>
                <a:ext cx="350672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A7A3B1C0-0135-46BE-95B3-43C00BD1B00B}"/>
                  </a:ext>
                </a:extLst>
              </p:cNvPr>
              <p:cNvSpPr txBox="1"/>
              <p:nvPr/>
            </p:nvSpPr>
            <p:spPr>
              <a:xfrm>
                <a:off x="6088075" y="2905379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A7A3B1C0-0135-46BE-95B3-43C00BD1B0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8075" y="2905379"/>
                <a:ext cx="350672" cy="36933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1" name="TextBox 130">
            <a:extLst>
              <a:ext uri="{FF2B5EF4-FFF2-40B4-BE49-F238E27FC236}">
                <a16:creationId xmlns:a16="http://schemas.microsoft.com/office/drawing/2014/main" id="{C3385BBF-7DE0-4B11-92E4-78B062874831}"/>
              </a:ext>
            </a:extLst>
          </p:cNvPr>
          <p:cNvSpPr txBox="1"/>
          <p:nvPr/>
        </p:nvSpPr>
        <p:spPr>
          <a:xfrm>
            <a:off x="5581105" y="1860301"/>
            <a:ext cx="1337574" cy="553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000" b="1" dirty="0" err="1"/>
              <a:t>concat</a:t>
            </a:r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26181759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F3E10DA1-42DD-4E34-A345-684B6C6BE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7852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Thompson’s Construction Alg.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Build the </a:t>
            </a:r>
            <a:r>
              <a:rPr lang="en-US" sz="2000" dirty="0" err="1">
                <a:ln w="12700">
                  <a:noFill/>
                </a:ln>
                <a:latin typeface="Garamond" panose="02020404030301010803" pitchFamily="18" charset="0"/>
              </a:rPr>
              <a:t>RegEx</a:t>
            </a: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 Tree | Replace nodes bottom-up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C00BFE-C7C8-44A4-B198-640B0333B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22</a:t>
            </a:fld>
            <a:endParaRPr lang="en-US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025EE52-4545-412A-B997-F85674C4E2F7}"/>
              </a:ext>
            </a:extLst>
          </p:cNvPr>
          <p:cNvSpPr/>
          <p:nvPr/>
        </p:nvSpPr>
        <p:spPr>
          <a:xfrm>
            <a:off x="5874772" y="744794"/>
            <a:ext cx="2721081" cy="350354"/>
          </a:xfrm>
          <a:prstGeom prst="roundRect">
            <a:avLst/>
          </a:prstGeom>
          <a:noFill/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16611E83-D1BB-43AF-B591-7DF349F89933}"/>
              </a:ext>
            </a:extLst>
          </p:cNvPr>
          <p:cNvCxnSpPr>
            <a:cxnSpLocks/>
          </p:cNvCxnSpPr>
          <p:nvPr/>
        </p:nvCxnSpPr>
        <p:spPr>
          <a:xfrm flipH="1">
            <a:off x="4657475" y="2428883"/>
            <a:ext cx="1550316" cy="30505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17A7510A-2AD2-4065-8C3F-4B81D0AB2526}"/>
              </a:ext>
            </a:extLst>
          </p:cNvPr>
          <p:cNvCxnSpPr>
            <a:cxnSpLocks/>
          </p:cNvCxnSpPr>
          <p:nvPr/>
        </p:nvCxnSpPr>
        <p:spPr>
          <a:xfrm>
            <a:off x="6207791" y="2428882"/>
            <a:ext cx="1376046" cy="22243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AE07329A-9804-456D-85DC-AC4A97E3A242}"/>
                  </a:ext>
                </a:extLst>
              </p:cNvPr>
              <p:cNvSpPr txBox="1"/>
              <p:nvPr/>
            </p:nvSpPr>
            <p:spPr>
              <a:xfrm>
                <a:off x="4116689" y="2413417"/>
                <a:ext cx="619978" cy="36933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2"/>
                    </a:solidFill>
                  </a:rPr>
                  <a:t>a |</a:t>
                </a:r>
                <a:r>
                  <a:rPr lang="en-US" dirty="0">
                    <a:solidFill>
                      <a:schemeClr val="accent2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endParaRPr lang="en-US" dirty="0">
                  <a:solidFill>
                    <a:schemeClr val="accent2"/>
                  </a:solidFill>
                </a:endParaRPr>
              </a:p>
            </p:txBody>
          </p:sp>
        </mc:Choice>
        <mc:Fallback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AE07329A-9804-456D-85DC-AC4A97E3A2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6689" y="2413417"/>
                <a:ext cx="619978" cy="369332"/>
              </a:xfrm>
              <a:prstGeom prst="rect">
                <a:avLst/>
              </a:prstGeom>
              <a:blipFill>
                <a:blip r:embed="rId2"/>
                <a:stretch>
                  <a:fillRect l="-7843" t="-10000" b="-26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TextBox 66">
            <a:extLst>
              <a:ext uri="{FF2B5EF4-FFF2-40B4-BE49-F238E27FC236}">
                <a16:creationId xmlns:a16="http://schemas.microsoft.com/office/drawing/2014/main" id="{F2DBF1A4-5299-420A-840C-3902E0B56429}"/>
              </a:ext>
            </a:extLst>
          </p:cNvPr>
          <p:cNvSpPr txBox="1"/>
          <p:nvPr/>
        </p:nvSpPr>
        <p:spPr>
          <a:xfrm>
            <a:off x="8050549" y="2187311"/>
            <a:ext cx="1153018" cy="36933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</a:rPr>
              <a:t>(</a:t>
            </a:r>
            <a:r>
              <a:rPr lang="en-US" dirty="0" err="1">
                <a:solidFill>
                  <a:schemeClr val="accent2"/>
                </a:solidFill>
              </a:rPr>
              <a:t>c|d|b</a:t>
            </a:r>
            <a:r>
              <a:rPr lang="en-US" dirty="0">
                <a:solidFill>
                  <a:schemeClr val="accent2"/>
                </a:solidFill>
              </a:rPr>
              <a:t>)*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AC614A9C-3C74-45EF-A02C-D1748DF5B707}"/>
                  </a:ext>
                </a:extLst>
              </p:cNvPr>
              <p:cNvSpPr txBox="1"/>
              <p:nvPr/>
            </p:nvSpPr>
            <p:spPr>
              <a:xfrm>
                <a:off x="6572825" y="1595543"/>
                <a:ext cx="1592370" cy="369332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accent2"/>
                    </a:solidFill>
                  </a:rPr>
                  <a:t>(a|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>
                    <a:solidFill>
                      <a:schemeClr val="accent2"/>
                    </a:solidFill>
                  </a:rPr>
                  <a:t>)(</a:t>
                </a:r>
                <a:r>
                  <a:rPr lang="en-US" dirty="0" err="1">
                    <a:solidFill>
                      <a:schemeClr val="accent2"/>
                    </a:solidFill>
                  </a:rPr>
                  <a:t>c|d|b</a:t>
                </a:r>
                <a:r>
                  <a:rPr lang="en-US" dirty="0">
                    <a:solidFill>
                      <a:schemeClr val="accent2"/>
                    </a:solidFill>
                  </a:rPr>
                  <a:t>)*</a:t>
                </a:r>
              </a:p>
            </p:txBody>
          </p:sp>
        </mc:Choice>
        <mc:Fallback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AC614A9C-3C74-45EF-A02C-D1748DF5B7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2825" y="1595543"/>
                <a:ext cx="1592370" cy="369332"/>
              </a:xfrm>
              <a:prstGeom prst="rect">
                <a:avLst/>
              </a:prstGeom>
              <a:blipFill>
                <a:blip r:embed="rId3"/>
                <a:stretch>
                  <a:fillRect t="-10000" b="-26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TextBox 76">
            <a:extLst>
              <a:ext uri="{FF2B5EF4-FFF2-40B4-BE49-F238E27FC236}">
                <a16:creationId xmlns:a16="http://schemas.microsoft.com/office/drawing/2014/main" id="{DC4E0D3B-F23B-496D-ADD7-4A17B9799A2E}"/>
              </a:ext>
            </a:extLst>
          </p:cNvPr>
          <p:cNvSpPr txBox="1"/>
          <p:nvPr/>
        </p:nvSpPr>
        <p:spPr>
          <a:xfrm>
            <a:off x="4249978" y="2712655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a</a:t>
            </a: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091C9EE9-ED34-4841-B9CC-C050BEF43F27}"/>
              </a:ext>
            </a:extLst>
          </p:cNvPr>
          <p:cNvSpPr/>
          <p:nvPr/>
        </p:nvSpPr>
        <p:spPr>
          <a:xfrm>
            <a:off x="3781005" y="2797413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  <a:r>
              <a:rPr lang="en-US" baseline="-25000" dirty="0">
                <a:solidFill>
                  <a:schemeClr val="tx1"/>
                </a:solidFill>
              </a:rPr>
              <a:t>A</a:t>
            </a:r>
          </a:p>
        </p:txBody>
      </p: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D1B8EE6D-F2D8-4676-AA0D-648ADBF1E0DD}"/>
              </a:ext>
            </a:extLst>
          </p:cNvPr>
          <p:cNvCxnSpPr>
            <a:cxnSpLocks/>
            <a:stCxn id="72" idx="6"/>
          </p:cNvCxnSpPr>
          <p:nvPr/>
        </p:nvCxnSpPr>
        <p:spPr>
          <a:xfrm>
            <a:off x="4273374" y="3039690"/>
            <a:ext cx="26220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Oval 78">
            <a:extLst>
              <a:ext uri="{FF2B5EF4-FFF2-40B4-BE49-F238E27FC236}">
                <a16:creationId xmlns:a16="http://schemas.microsoft.com/office/drawing/2014/main" id="{A03BA0B7-352A-413C-AF7F-A42802A8148B}"/>
              </a:ext>
            </a:extLst>
          </p:cNvPr>
          <p:cNvSpPr/>
          <p:nvPr/>
        </p:nvSpPr>
        <p:spPr>
          <a:xfrm>
            <a:off x="3781005" y="3705129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  <a:r>
              <a:rPr lang="en-US" baseline="-25000" dirty="0">
                <a:solidFill>
                  <a:schemeClr val="tx1"/>
                </a:solidFill>
              </a:rPr>
              <a:t>E</a:t>
            </a:r>
          </a:p>
        </p:txBody>
      </p: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A580E2DC-53CF-44DB-880C-78A99EB9B4CE}"/>
              </a:ext>
            </a:extLst>
          </p:cNvPr>
          <p:cNvCxnSpPr>
            <a:cxnSpLocks/>
            <a:stCxn id="79" idx="6"/>
          </p:cNvCxnSpPr>
          <p:nvPr/>
        </p:nvCxnSpPr>
        <p:spPr>
          <a:xfrm>
            <a:off x="4273374" y="3947406"/>
            <a:ext cx="26220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1F329536-93A2-404D-86DB-A9C83647AF4D}"/>
                  </a:ext>
                </a:extLst>
              </p:cNvPr>
              <p:cNvSpPr txBox="1"/>
              <p:nvPr/>
            </p:nvSpPr>
            <p:spPr>
              <a:xfrm>
                <a:off x="4249978" y="3529880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1F329536-93A2-404D-86DB-A9C83647AF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9978" y="3529880"/>
                <a:ext cx="350672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" name="Oval 84">
            <a:extLst>
              <a:ext uri="{FF2B5EF4-FFF2-40B4-BE49-F238E27FC236}">
                <a16:creationId xmlns:a16="http://schemas.microsoft.com/office/drawing/2014/main" id="{31E17593-45D3-4366-9479-26E819284D8F}"/>
              </a:ext>
            </a:extLst>
          </p:cNvPr>
          <p:cNvSpPr/>
          <p:nvPr/>
        </p:nvSpPr>
        <p:spPr>
          <a:xfrm>
            <a:off x="3142681" y="3244435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</a:p>
        </p:txBody>
      </p: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B9AF7869-7B83-4D43-8589-04B0E529214F}"/>
              </a:ext>
            </a:extLst>
          </p:cNvPr>
          <p:cNvCxnSpPr>
            <a:cxnSpLocks/>
            <a:endCxn id="72" idx="3"/>
          </p:cNvCxnSpPr>
          <p:nvPr/>
        </p:nvCxnSpPr>
        <p:spPr>
          <a:xfrm flipV="1">
            <a:off x="3622528" y="3211007"/>
            <a:ext cx="230583" cy="1594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3482BAB5-E70C-4C5D-8BDA-72DFF41C6074}"/>
                  </a:ext>
                </a:extLst>
              </p:cNvPr>
              <p:cNvSpPr txBox="1"/>
              <p:nvPr/>
            </p:nvSpPr>
            <p:spPr>
              <a:xfrm>
                <a:off x="3440263" y="2953029"/>
                <a:ext cx="3506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3482BAB5-E70C-4C5D-8BDA-72DFF41C60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0263" y="2953029"/>
                <a:ext cx="350673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9AAE041E-84B9-477E-9182-B2EFE4252850}"/>
              </a:ext>
            </a:extLst>
          </p:cNvPr>
          <p:cNvCxnSpPr>
            <a:cxnSpLocks/>
            <a:endCxn id="79" idx="1"/>
          </p:cNvCxnSpPr>
          <p:nvPr/>
        </p:nvCxnSpPr>
        <p:spPr>
          <a:xfrm>
            <a:off x="3590662" y="3634876"/>
            <a:ext cx="262449" cy="1412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4E345770-4CC0-4F3F-A206-0488B2A07E20}"/>
                  </a:ext>
                </a:extLst>
              </p:cNvPr>
              <p:cNvSpPr txBox="1"/>
              <p:nvPr/>
            </p:nvSpPr>
            <p:spPr>
              <a:xfrm>
                <a:off x="3445179" y="3628996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4E345770-4CC0-4F3F-A206-0488B2A07E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5179" y="3628996"/>
                <a:ext cx="350672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0" name="Oval 89">
            <a:extLst>
              <a:ext uri="{FF2B5EF4-FFF2-40B4-BE49-F238E27FC236}">
                <a16:creationId xmlns:a16="http://schemas.microsoft.com/office/drawing/2014/main" id="{575FD3E5-352D-49ED-929A-8F05C8D36564}"/>
              </a:ext>
            </a:extLst>
          </p:cNvPr>
          <p:cNvSpPr/>
          <p:nvPr/>
        </p:nvSpPr>
        <p:spPr>
          <a:xfrm>
            <a:off x="4545461" y="2780206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010279BF-6FF7-468A-BF19-E1C492662A9F}"/>
              </a:ext>
            </a:extLst>
          </p:cNvPr>
          <p:cNvSpPr/>
          <p:nvPr/>
        </p:nvSpPr>
        <p:spPr>
          <a:xfrm>
            <a:off x="4528536" y="3684930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DA71AC91-1938-42DC-93EF-383FFF58ECBF}"/>
              </a:ext>
            </a:extLst>
          </p:cNvPr>
          <p:cNvSpPr/>
          <p:nvPr/>
        </p:nvSpPr>
        <p:spPr>
          <a:xfrm>
            <a:off x="5112607" y="3211571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</a:t>
            </a:r>
          </a:p>
        </p:txBody>
      </p: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F20EB9C0-39BD-4EEF-9BD5-9D2EC22AD6A0}"/>
              </a:ext>
            </a:extLst>
          </p:cNvPr>
          <p:cNvCxnSpPr>
            <a:cxnSpLocks/>
            <a:stCxn id="90" idx="5"/>
            <a:endCxn id="93" idx="1"/>
          </p:cNvCxnSpPr>
          <p:nvPr/>
        </p:nvCxnSpPr>
        <p:spPr>
          <a:xfrm>
            <a:off x="4965724" y="3193800"/>
            <a:ext cx="218989" cy="8873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7EA2EAFA-9F1E-42AC-A9E7-05614B87E5B9}"/>
              </a:ext>
            </a:extLst>
          </p:cNvPr>
          <p:cNvCxnSpPr>
            <a:cxnSpLocks/>
            <a:stCxn id="91" idx="6"/>
            <a:endCxn id="93" idx="3"/>
          </p:cNvCxnSpPr>
          <p:nvPr/>
        </p:nvCxnSpPr>
        <p:spPr>
          <a:xfrm flipV="1">
            <a:off x="5020904" y="3625165"/>
            <a:ext cx="163808" cy="30204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76E3C47C-6F1E-43EB-A4D6-C201D549815A}"/>
                  </a:ext>
                </a:extLst>
              </p:cNvPr>
              <p:cNvSpPr txBox="1"/>
              <p:nvPr/>
            </p:nvSpPr>
            <p:spPr>
              <a:xfrm>
                <a:off x="5036557" y="3682280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76E3C47C-6F1E-43EB-A4D6-C201D54981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6557" y="3682280"/>
                <a:ext cx="350672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8B48EB4B-F7C7-4C08-A981-51D35D93938F}"/>
                  </a:ext>
                </a:extLst>
              </p:cNvPr>
              <p:cNvSpPr txBox="1"/>
              <p:nvPr/>
            </p:nvSpPr>
            <p:spPr>
              <a:xfrm>
                <a:off x="4967729" y="2868661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8B48EB4B-F7C7-4C08-A981-51D35D9393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7729" y="2868661"/>
                <a:ext cx="350672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Oval 70">
            <a:extLst>
              <a:ext uri="{FF2B5EF4-FFF2-40B4-BE49-F238E27FC236}">
                <a16:creationId xmlns:a16="http://schemas.microsoft.com/office/drawing/2014/main" id="{AF044BF2-FC7C-42B4-B339-023479E7929D}"/>
              </a:ext>
            </a:extLst>
          </p:cNvPr>
          <p:cNvSpPr/>
          <p:nvPr/>
        </p:nvSpPr>
        <p:spPr>
          <a:xfrm>
            <a:off x="7296875" y="2789215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  <a:r>
              <a:rPr lang="en-US" baseline="-25000" dirty="0">
                <a:solidFill>
                  <a:schemeClr val="tx1"/>
                </a:solidFill>
              </a:rPr>
              <a:t>C</a:t>
            </a:r>
          </a:p>
        </p:txBody>
      </p: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A05AD19C-2C5F-4C20-BE57-0AAB4A4E5BBA}"/>
              </a:ext>
            </a:extLst>
          </p:cNvPr>
          <p:cNvCxnSpPr>
            <a:cxnSpLocks/>
            <a:stCxn id="71" idx="6"/>
            <a:endCxn id="75" idx="2"/>
          </p:cNvCxnSpPr>
          <p:nvPr/>
        </p:nvCxnSpPr>
        <p:spPr>
          <a:xfrm>
            <a:off x="7789244" y="3031492"/>
            <a:ext cx="26220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Oval 74">
            <a:extLst>
              <a:ext uri="{FF2B5EF4-FFF2-40B4-BE49-F238E27FC236}">
                <a16:creationId xmlns:a16="http://schemas.microsoft.com/office/drawing/2014/main" id="{B1007538-59F9-464F-9E60-D0D26E17AD62}"/>
              </a:ext>
            </a:extLst>
          </p:cNvPr>
          <p:cNvSpPr/>
          <p:nvPr/>
        </p:nvSpPr>
        <p:spPr>
          <a:xfrm>
            <a:off x="8051451" y="2789215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AB8979F3-6D09-4539-A4AC-4668BA8F16FD}"/>
              </a:ext>
            </a:extLst>
          </p:cNvPr>
          <p:cNvSpPr txBox="1"/>
          <p:nvPr/>
        </p:nvSpPr>
        <p:spPr>
          <a:xfrm>
            <a:off x="7757251" y="2651320"/>
            <a:ext cx="280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c</a:t>
            </a:r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B41C77C3-1D14-4B44-9C19-7A5E73FD33BA}"/>
              </a:ext>
            </a:extLst>
          </p:cNvPr>
          <p:cNvSpPr/>
          <p:nvPr/>
        </p:nvSpPr>
        <p:spPr>
          <a:xfrm>
            <a:off x="8066303" y="3394140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  <a:r>
              <a:rPr lang="en-US" baseline="-25000" dirty="0">
                <a:solidFill>
                  <a:schemeClr val="tx1"/>
                </a:solidFill>
              </a:rPr>
              <a:t>D</a:t>
            </a:r>
          </a:p>
        </p:txBody>
      </p: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0F71DB58-9453-42BC-A659-522A7422DC10}"/>
              </a:ext>
            </a:extLst>
          </p:cNvPr>
          <p:cNvCxnSpPr>
            <a:cxnSpLocks/>
            <a:stCxn id="78" idx="6"/>
          </p:cNvCxnSpPr>
          <p:nvPr/>
        </p:nvCxnSpPr>
        <p:spPr>
          <a:xfrm>
            <a:off x="8558672" y="3636417"/>
            <a:ext cx="26220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>
            <a:extLst>
              <a:ext uri="{FF2B5EF4-FFF2-40B4-BE49-F238E27FC236}">
                <a16:creationId xmlns:a16="http://schemas.microsoft.com/office/drawing/2014/main" id="{192669D3-58D6-4E99-832F-A5B005DFAA79}"/>
              </a:ext>
            </a:extLst>
          </p:cNvPr>
          <p:cNvSpPr txBox="1"/>
          <p:nvPr/>
        </p:nvSpPr>
        <p:spPr>
          <a:xfrm>
            <a:off x="8535276" y="3218891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d</a:t>
            </a:r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C388011A-1BA1-4EDA-ABD9-7EF8AA359B49}"/>
              </a:ext>
            </a:extLst>
          </p:cNvPr>
          <p:cNvSpPr/>
          <p:nvPr/>
        </p:nvSpPr>
        <p:spPr>
          <a:xfrm>
            <a:off x="8066303" y="4301856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  <a:r>
              <a:rPr lang="en-US" baseline="-25000" dirty="0">
                <a:solidFill>
                  <a:schemeClr val="tx1"/>
                </a:solidFill>
              </a:rPr>
              <a:t>B</a:t>
            </a:r>
          </a:p>
        </p:txBody>
      </p: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80D7BBF9-11AF-4379-BEB5-4B753699F4F2}"/>
              </a:ext>
            </a:extLst>
          </p:cNvPr>
          <p:cNvCxnSpPr>
            <a:cxnSpLocks/>
            <a:stCxn id="83" idx="6"/>
          </p:cNvCxnSpPr>
          <p:nvPr/>
        </p:nvCxnSpPr>
        <p:spPr>
          <a:xfrm>
            <a:off x="8558672" y="4544133"/>
            <a:ext cx="26220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>
            <a:extLst>
              <a:ext uri="{FF2B5EF4-FFF2-40B4-BE49-F238E27FC236}">
                <a16:creationId xmlns:a16="http://schemas.microsoft.com/office/drawing/2014/main" id="{BEF3AB03-2820-4AC9-935E-8B40EB36215B}"/>
              </a:ext>
            </a:extLst>
          </p:cNvPr>
          <p:cNvSpPr txBox="1"/>
          <p:nvPr/>
        </p:nvSpPr>
        <p:spPr>
          <a:xfrm>
            <a:off x="8535276" y="4126607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b</a:t>
            </a:r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BA777590-F6C7-4E67-AAA8-141E7EEA3D9E}"/>
              </a:ext>
            </a:extLst>
          </p:cNvPr>
          <p:cNvSpPr/>
          <p:nvPr/>
        </p:nvSpPr>
        <p:spPr>
          <a:xfrm>
            <a:off x="7427979" y="3841162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  <a:r>
              <a:rPr lang="en-US" baseline="-25000" dirty="0">
                <a:solidFill>
                  <a:schemeClr val="tx1"/>
                </a:solidFill>
              </a:rPr>
              <a:t>M</a:t>
            </a:r>
          </a:p>
        </p:txBody>
      </p: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0AC849C1-5A6F-4C38-BD70-DA3E18FB0C90}"/>
              </a:ext>
            </a:extLst>
          </p:cNvPr>
          <p:cNvCxnSpPr>
            <a:cxnSpLocks/>
            <a:endCxn id="78" idx="3"/>
          </p:cNvCxnSpPr>
          <p:nvPr/>
        </p:nvCxnSpPr>
        <p:spPr>
          <a:xfrm flipV="1">
            <a:off x="7907826" y="3807734"/>
            <a:ext cx="230583" cy="1594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166792F1-64F2-4E91-A425-240ACFA9CEA2}"/>
                  </a:ext>
                </a:extLst>
              </p:cNvPr>
              <p:cNvSpPr txBox="1"/>
              <p:nvPr/>
            </p:nvSpPr>
            <p:spPr>
              <a:xfrm>
                <a:off x="7725561" y="3549756"/>
                <a:ext cx="3506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>
                  <a:defRPr i="1"/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166792F1-64F2-4E91-A425-240ACFA9CE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5561" y="3549756"/>
                <a:ext cx="350673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9A6DE2B5-4837-4E46-A61B-58DEBFB13AE1}"/>
              </a:ext>
            </a:extLst>
          </p:cNvPr>
          <p:cNvCxnSpPr>
            <a:cxnSpLocks/>
            <a:endCxn id="83" idx="1"/>
          </p:cNvCxnSpPr>
          <p:nvPr/>
        </p:nvCxnSpPr>
        <p:spPr>
          <a:xfrm>
            <a:off x="7875960" y="4231603"/>
            <a:ext cx="262449" cy="1412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8ABD68F4-B2A9-4794-BF7A-10C6F683BDA8}"/>
                  </a:ext>
                </a:extLst>
              </p:cNvPr>
              <p:cNvSpPr txBox="1"/>
              <p:nvPr/>
            </p:nvSpPr>
            <p:spPr>
              <a:xfrm>
                <a:off x="7730477" y="4225723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>
                  <a:defRPr i="1"/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8ABD68F4-B2A9-4794-BF7A-10C6F683BD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0477" y="4225723"/>
                <a:ext cx="350672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6" name="Oval 105">
            <a:extLst>
              <a:ext uri="{FF2B5EF4-FFF2-40B4-BE49-F238E27FC236}">
                <a16:creationId xmlns:a16="http://schemas.microsoft.com/office/drawing/2014/main" id="{7411E57A-8708-49DC-AE47-3B46C1398225}"/>
              </a:ext>
            </a:extLst>
          </p:cNvPr>
          <p:cNvSpPr/>
          <p:nvPr/>
        </p:nvSpPr>
        <p:spPr>
          <a:xfrm>
            <a:off x="8830759" y="3376933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0708FF6F-48BB-418E-8453-DBE41B94120D}"/>
              </a:ext>
            </a:extLst>
          </p:cNvPr>
          <p:cNvSpPr/>
          <p:nvPr/>
        </p:nvSpPr>
        <p:spPr>
          <a:xfrm>
            <a:off x="8813834" y="4281657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95B000AB-88DB-4F8D-90B9-CB97A88029A3}"/>
              </a:ext>
            </a:extLst>
          </p:cNvPr>
          <p:cNvSpPr/>
          <p:nvPr/>
        </p:nvSpPr>
        <p:spPr>
          <a:xfrm>
            <a:off x="9397905" y="3808298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</a:t>
            </a:r>
          </a:p>
        </p:txBody>
      </p: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899CAA89-3987-4F50-948A-8CEFA3E4CC3B}"/>
              </a:ext>
            </a:extLst>
          </p:cNvPr>
          <p:cNvCxnSpPr>
            <a:cxnSpLocks/>
            <a:stCxn id="106" idx="5"/>
            <a:endCxn id="108" idx="1"/>
          </p:cNvCxnSpPr>
          <p:nvPr/>
        </p:nvCxnSpPr>
        <p:spPr>
          <a:xfrm>
            <a:off x="9251022" y="3790527"/>
            <a:ext cx="218989" cy="8873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286D3618-3070-4ACB-B44D-75761459C98A}"/>
              </a:ext>
            </a:extLst>
          </p:cNvPr>
          <p:cNvCxnSpPr>
            <a:cxnSpLocks/>
            <a:stCxn id="107" idx="6"/>
            <a:endCxn id="108" idx="3"/>
          </p:cNvCxnSpPr>
          <p:nvPr/>
        </p:nvCxnSpPr>
        <p:spPr>
          <a:xfrm flipV="1">
            <a:off x="9306202" y="4221892"/>
            <a:ext cx="163808" cy="30204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6E3E7DB1-978F-4F2E-8BCF-AE20B70DC217}"/>
                  </a:ext>
                </a:extLst>
              </p:cNvPr>
              <p:cNvSpPr txBox="1"/>
              <p:nvPr/>
            </p:nvSpPr>
            <p:spPr>
              <a:xfrm>
                <a:off x="9321855" y="4279007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>
                  <a:defRPr i="1"/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6E3E7DB1-978F-4F2E-8BCF-AE20B70DC2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1855" y="4279007"/>
                <a:ext cx="350672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8DB8A877-0BAE-4578-B4A5-D4EE082D3DAA}"/>
                  </a:ext>
                </a:extLst>
              </p:cNvPr>
              <p:cNvSpPr txBox="1"/>
              <p:nvPr/>
            </p:nvSpPr>
            <p:spPr>
              <a:xfrm>
                <a:off x="9253027" y="3465388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>
                  <a:defRPr i="1"/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8DB8A877-0BAE-4578-B4A5-D4EE082D3D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3027" y="3465388"/>
                <a:ext cx="350672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E75B6403-178C-44B0-A67E-4F195E740223}"/>
              </a:ext>
            </a:extLst>
          </p:cNvPr>
          <p:cNvCxnSpPr>
            <a:cxnSpLocks/>
            <a:endCxn id="71" idx="3"/>
          </p:cNvCxnSpPr>
          <p:nvPr/>
        </p:nvCxnSpPr>
        <p:spPr>
          <a:xfrm flipV="1">
            <a:off x="7134330" y="3202809"/>
            <a:ext cx="234651" cy="30156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B0476B5D-3C76-4A7C-89AA-F5D725110244}"/>
              </a:ext>
            </a:extLst>
          </p:cNvPr>
          <p:cNvCxnSpPr>
            <a:cxnSpLocks/>
          </p:cNvCxnSpPr>
          <p:nvPr/>
        </p:nvCxnSpPr>
        <p:spPr>
          <a:xfrm>
            <a:off x="7162048" y="3823849"/>
            <a:ext cx="262449" cy="1412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D449754B-CAE5-47C2-BE68-D027DFC93938}"/>
              </a:ext>
            </a:extLst>
          </p:cNvPr>
          <p:cNvCxnSpPr>
            <a:cxnSpLocks/>
            <a:stCxn id="75" idx="6"/>
          </p:cNvCxnSpPr>
          <p:nvPr/>
        </p:nvCxnSpPr>
        <p:spPr>
          <a:xfrm>
            <a:off x="8543819" y="3031492"/>
            <a:ext cx="836432" cy="290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00C4BDE0-B9EF-45C6-B906-A8A86546A21D}"/>
                  </a:ext>
                </a:extLst>
              </p:cNvPr>
              <p:cNvSpPr txBox="1"/>
              <p:nvPr/>
            </p:nvSpPr>
            <p:spPr>
              <a:xfrm>
                <a:off x="8745295" y="2692671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00C4BDE0-B9EF-45C6-B906-A8A86546A2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5295" y="2692671"/>
                <a:ext cx="350672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2" name="Oval 121">
            <a:extLst>
              <a:ext uri="{FF2B5EF4-FFF2-40B4-BE49-F238E27FC236}">
                <a16:creationId xmlns:a16="http://schemas.microsoft.com/office/drawing/2014/main" id="{77C9A22D-7840-4706-970E-296B4AD13A6F}"/>
              </a:ext>
            </a:extLst>
          </p:cNvPr>
          <p:cNvSpPr/>
          <p:nvPr/>
        </p:nvSpPr>
        <p:spPr>
          <a:xfrm>
            <a:off x="9406958" y="2810458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</a:t>
            </a:r>
          </a:p>
        </p:txBody>
      </p:sp>
      <p:cxnSp>
        <p:nvCxnSpPr>
          <p:cNvPr id="121" name="Straight Arrow Connector 120">
            <a:extLst>
              <a:ext uri="{FF2B5EF4-FFF2-40B4-BE49-F238E27FC236}">
                <a16:creationId xmlns:a16="http://schemas.microsoft.com/office/drawing/2014/main" id="{E65944CF-A456-4D90-88A7-281F962A4DF9}"/>
              </a:ext>
            </a:extLst>
          </p:cNvPr>
          <p:cNvCxnSpPr>
            <a:cxnSpLocks/>
            <a:stCxn id="108" idx="0"/>
            <a:endCxn id="122" idx="4"/>
          </p:cNvCxnSpPr>
          <p:nvPr/>
        </p:nvCxnSpPr>
        <p:spPr>
          <a:xfrm flipV="1">
            <a:off x="9644090" y="3295012"/>
            <a:ext cx="9053" cy="5132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Oval 123">
            <a:extLst>
              <a:ext uri="{FF2B5EF4-FFF2-40B4-BE49-F238E27FC236}">
                <a16:creationId xmlns:a16="http://schemas.microsoft.com/office/drawing/2014/main" id="{5784C4E6-5E73-4F2E-8896-4B2EEE36D358}"/>
              </a:ext>
            </a:extLst>
          </p:cNvPr>
          <p:cNvSpPr/>
          <p:nvPr/>
        </p:nvSpPr>
        <p:spPr>
          <a:xfrm>
            <a:off x="5903182" y="3421390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  <a:r>
              <a:rPr lang="en-US" baseline="-25000" dirty="0">
                <a:solidFill>
                  <a:schemeClr val="tx1"/>
                </a:solidFill>
              </a:rPr>
              <a:t>O</a:t>
            </a:r>
          </a:p>
        </p:txBody>
      </p:sp>
      <p:sp>
        <p:nvSpPr>
          <p:cNvPr id="125" name="Oval 124">
            <a:extLst>
              <a:ext uri="{FF2B5EF4-FFF2-40B4-BE49-F238E27FC236}">
                <a16:creationId xmlns:a16="http://schemas.microsoft.com/office/drawing/2014/main" id="{D2D7A7EE-DDCE-484D-A429-30C4CD43069D}"/>
              </a:ext>
            </a:extLst>
          </p:cNvPr>
          <p:cNvSpPr/>
          <p:nvPr/>
        </p:nvSpPr>
        <p:spPr>
          <a:xfrm>
            <a:off x="6721180" y="3426192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  <a:r>
              <a:rPr lang="en-US" baseline="-25000" dirty="0">
                <a:solidFill>
                  <a:schemeClr val="tx1"/>
                </a:solidFill>
              </a:rPr>
              <a:t>C</a:t>
            </a:r>
          </a:p>
        </p:txBody>
      </p:sp>
      <p:cxnSp>
        <p:nvCxnSpPr>
          <p:cNvPr id="126" name="Straight Arrow Connector 125">
            <a:extLst>
              <a:ext uri="{FF2B5EF4-FFF2-40B4-BE49-F238E27FC236}">
                <a16:creationId xmlns:a16="http://schemas.microsoft.com/office/drawing/2014/main" id="{9ACC9864-1FBF-4DDC-8DB6-8EAAD7B94892}"/>
              </a:ext>
            </a:extLst>
          </p:cNvPr>
          <p:cNvCxnSpPr>
            <a:cxnSpLocks/>
            <a:stCxn id="124" idx="6"/>
            <a:endCxn id="125" idx="2"/>
          </p:cNvCxnSpPr>
          <p:nvPr/>
        </p:nvCxnSpPr>
        <p:spPr>
          <a:xfrm>
            <a:off x="6395551" y="3663667"/>
            <a:ext cx="325629" cy="480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27" name="TextBox 126">
                <a:extLst>
                  <a:ext uri="{FF2B5EF4-FFF2-40B4-BE49-F238E27FC236}">
                    <a16:creationId xmlns:a16="http://schemas.microsoft.com/office/drawing/2014/main" id="{0694BE8A-DA9C-4F8F-95D8-7206EA382D6C}"/>
                  </a:ext>
                </a:extLst>
              </p:cNvPr>
              <p:cNvSpPr txBox="1"/>
              <p:nvPr/>
            </p:nvSpPr>
            <p:spPr>
              <a:xfrm>
                <a:off x="6357280" y="3317528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>
          <p:sp>
            <p:nvSpPr>
              <p:cNvPr id="127" name="TextBox 126">
                <a:extLst>
                  <a:ext uri="{FF2B5EF4-FFF2-40B4-BE49-F238E27FC236}">
                    <a16:creationId xmlns:a16="http://schemas.microsoft.com/office/drawing/2014/main" id="{0694BE8A-DA9C-4F8F-95D8-7206EA382D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7280" y="3317528"/>
                <a:ext cx="350672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8" name="Group 127">
            <a:extLst>
              <a:ext uri="{FF2B5EF4-FFF2-40B4-BE49-F238E27FC236}">
                <a16:creationId xmlns:a16="http://schemas.microsoft.com/office/drawing/2014/main" id="{8D42098C-C25C-497C-B69A-97BC26DFD741}"/>
              </a:ext>
            </a:extLst>
          </p:cNvPr>
          <p:cNvGrpSpPr/>
          <p:nvPr/>
        </p:nvGrpSpPr>
        <p:grpSpPr>
          <a:xfrm>
            <a:off x="10050011" y="3589576"/>
            <a:ext cx="492369" cy="484554"/>
            <a:chOff x="2829621" y="5367419"/>
            <a:chExt cx="492369" cy="484554"/>
          </a:xfrm>
        </p:grpSpPr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07A73966-176F-4831-A2A7-686A8076A7DE}"/>
                </a:ext>
              </a:extLst>
            </p:cNvPr>
            <p:cNvSpPr/>
            <p:nvPr/>
          </p:nvSpPr>
          <p:spPr>
            <a:xfrm>
              <a:off x="2829621" y="5367419"/>
              <a:ext cx="492369" cy="48455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5188BEA3-0C88-4CD0-9E0D-6C69ED810292}"/>
                </a:ext>
              </a:extLst>
            </p:cNvPr>
            <p:cNvSpPr/>
            <p:nvPr/>
          </p:nvSpPr>
          <p:spPr>
            <a:xfrm>
              <a:off x="2871677" y="5415612"/>
              <a:ext cx="403986" cy="38816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O</a:t>
              </a:r>
            </a:p>
          </p:txBody>
        </p:sp>
      </p:grpSp>
      <p:cxnSp>
        <p:nvCxnSpPr>
          <p:cNvPr id="132" name="Straight Arrow Connector 131">
            <a:extLst>
              <a:ext uri="{FF2B5EF4-FFF2-40B4-BE49-F238E27FC236}">
                <a16:creationId xmlns:a16="http://schemas.microsoft.com/office/drawing/2014/main" id="{96BDD4E5-27B2-4212-995E-3FABB5FF8037}"/>
              </a:ext>
            </a:extLst>
          </p:cNvPr>
          <p:cNvCxnSpPr>
            <a:cxnSpLocks/>
            <a:stCxn id="122" idx="5"/>
            <a:endCxn id="129" idx="1"/>
          </p:cNvCxnSpPr>
          <p:nvPr/>
        </p:nvCxnSpPr>
        <p:spPr>
          <a:xfrm>
            <a:off x="9827220" y="3224051"/>
            <a:ext cx="294896" cy="4364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Rectangle: Rounded Corners 112">
            <a:extLst>
              <a:ext uri="{FF2B5EF4-FFF2-40B4-BE49-F238E27FC236}">
                <a16:creationId xmlns:a16="http://schemas.microsoft.com/office/drawing/2014/main" id="{A4961C1B-1649-4FF1-86B1-2F9504AF44CD}"/>
              </a:ext>
            </a:extLst>
          </p:cNvPr>
          <p:cNvSpPr/>
          <p:nvPr/>
        </p:nvSpPr>
        <p:spPr>
          <a:xfrm>
            <a:off x="6599865" y="1603634"/>
            <a:ext cx="1592370" cy="407322"/>
          </a:xfrm>
          <a:prstGeom prst="roundRect">
            <a:avLst/>
          </a:prstGeom>
          <a:noFill/>
          <a:ln>
            <a:solidFill>
              <a:srgbClr val="9E5E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474EBA50-D11E-4325-A808-FD3B20B0A4D4}"/>
                  </a:ext>
                </a:extLst>
              </p:cNvPr>
              <p:cNvSpPr txBox="1"/>
              <p:nvPr/>
            </p:nvSpPr>
            <p:spPr>
              <a:xfrm>
                <a:off x="9950349" y="3174247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474EBA50-D11E-4325-A808-FD3B20B0A4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50349" y="3174247"/>
                <a:ext cx="350672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Connector: Elbow 7">
            <a:extLst>
              <a:ext uri="{FF2B5EF4-FFF2-40B4-BE49-F238E27FC236}">
                <a16:creationId xmlns:a16="http://schemas.microsoft.com/office/drawing/2014/main" id="{048E7C6C-9BE5-4B23-9555-1D0EC3EEA734}"/>
              </a:ext>
            </a:extLst>
          </p:cNvPr>
          <p:cNvCxnSpPr>
            <a:cxnSpLocks/>
            <a:stCxn id="124" idx="0"/>
            <a:endCxn id="129" idx="0"/>
          </p:cNvCxnSpPr>
          <p:nvPr/>
        </p:nvCxnSpPr>
        <p:spPr>
          <a:xfrm rot="16200000" flipH="1">
            <a:off x="8138687" y="1432070"/>
            <a:ext cx="168186" cy="4146829"/>
          </a:xfrm>
          <a:prstGeom prst="bentConnector3">
            <a:avLst>
              <a:gd name="adj1" fmla="val -458445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Connector: Elbow 116">
            <a:extLst>
              <a:ext uri="{FF2B5EF4-FFF2-40B4-BE49-F238E27FC236}">
                <a16:creationId xmlns:a16="http://schemas.microsoft.com/office/drawing/2014/main" id="{08420BAF-C9A3-4EFF-95DB-E898871FF98B}"/>
              </a:ext>
            </a:extLst>
          </p:cNvPr>
          <p:cNvCxnSpPr>
            <a:cxnSpLocks/>
            <a:stCxn id="129" idx="4"/>
            <a:endCxn id="124" idx="4"/>
          </p:cNvCxnSpPr>
          <p:nvPr/>
        </p:nvCxnSpPr>
        <p:spPr>
          <a:xfrm rot="5400000" flipH="1">
            <a:off x="8138688" y="1916624"/>
            <a:ext cx="168186" cy="4146829"/>
          </a:xfrm>
          <a:prstGeom prst="bentConnector3">
            <a:avLst>
              <a:gd name="adj1" fmla="val -495306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id="{4CC5E4A7-F638-4C2F-8FF9-5051802C9A73}"/>
                  </a:ext>
                </a:extLst>
              </p:cNvPr>
              <p:cNvSpPr txBox="1"/>
              <p:nvPr/>
            </p:nvSpPr>
            <p:spPr>
              <a:xfrm>
                <a:off x="6263411" y="4544133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i="1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id="{4CC5E4A7-F638-4C2F-8FF9-5051802C9A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3411" y="4544133"/>
                <a:ext cx="350672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A7A3B1C0-0135-46BE-95B3-43C00BD1B00B}"/>
                  </a:ext>
                </a:extLst>
              </p:cNvPr>
              <p:cNvSpPr txBox="1"/>
              <p:nvPr/>
            </p:nvSpPr>
            <p:spPr>
              <a:xfrm>
                <a:off x="6088075" y="2905379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A7A3B1C0-0135-46BE-95B3-43C00BD1B0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8075" y="2905379"/>
                <a:ext cx="350672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FF983BF-4A8B-459C-91CE-C9CDA745E37D}"/>
              </a:ext>
            </a:extLst>
          </p:cNvPr>
          <p:cNvCxnSpPr>
            <a:stCxn id="93" idx="6"/>
            <a:endCxn id="124" idx="2"/>
          </p:cNvCxnSpPr>
          <p:nvPr/>
        </p:nvCxnSpPr>
        <p:spPr>
          <a:xfrm>
            <a:off x="5604975" y="3453849"/>
            <a:ext cx="298206" cy="209819"/>
          </a:xfrm>
          <a:prstGeom prst="straightConnector1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5CAB0A59-3647-4070-9282-F7CB9DCF1166}"/>
                  </a:ext>
                </a:extLst>
              </p:cNvPr>
              <p:cNvSpPr txBox="1"/>
              <p:nvPr/>
            </p:nvSpPr>
            <p:spPr>
              <a:xfrm>
                <a:off x="5607813" y="3073314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i="1" dirty="0">
                  <a:solidFill>
                    <a:schemeClr val="accent6"/>
                  </a:solidFill>
                </a:endParaRPr>
              </a:p>
            </p:txBody>
          </p:sp>
        </mc:Choice>
        <mc:Fallback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5CAB0A59-3647-4070-9282-F7CB9DCF11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7813" y="3073314"/>
                <a:ext cx="350672" cy="36933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3D355168-E3A2-4EA9-8106-A8B6395359F5}"/>
                  </a:ext>
                </a:extLst>
              </p:cNvPr>
              <p:cNvSpPr txBox="1"/>
              <p:nvPr/>
            </p:nvSpPr>
            <p:spPr>
              <a:xfrm>
                <a:off x="1546123" y="1228051"/>
                <a:ext cx="4503102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Concatenation:</a:t>
                </a:r>
              </a:p>
              <a:p>
                <a:pPr marL="285750" indent="-285750">
                  <a:buFontTx/>
                  <a:buChar char="-"/>
                </a:pPr>
                <a:r>
                  <a:rPr lang="en-US" dirty="0"/>
                  <a:t>Add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-edge from first FSM’s final state to second FSM’s start state</a:t>
                </a:r>
              </a:p>
              <a:p>
                <a:pPr marL="285750" indent="-285750">
                  <a:buFontTx/>
                  <a:buChar char="-"/>
                </a:pPr>
                <a:r>
                  <a:rPr lang="en-US" dirty="0"/>
                  <a:t>Remove final status from first FSM</a:t>
                </a:r>
              </a:p>
            </p:txBody>
          </p:sp>
        </mc:Choice>
        <mc:Fallback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3D355168-E3A2-4EA9-8106-A8B6395359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6123" y="1228051"/>
                <a:ext cx="4503102" cy="1200329"/>
              </a:xfrm>
              <a:prstGeom prst="rect">
                <a:avLst/>
              </a:prstGeom>
              <a:blipFill>
                <a:blip r:embed="rId19"/>
                <a:stretch>
                  <a:fillRect l="-1220" t="-2538" b="-7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3" name="TextBox 132">
            <a:extLst>
              <a:ext uri="{FF2B5EF4-FFF2-40B4-BE49-F238E27FC236}">
                <a16:creationId xmlns:a16="http://schemas.microsoft.com/office/drawing/2014/main" id="{22C6996C-2EE7-4635-90B3-85C07C124526}"/>
              </a:ext>
            </a:extLst>
          </p:cNvPr>
          <p:cNvSpPr txBox="1"/>
          <p:nvPr/>
        </p:nvSpPr>
        <p:spPr>
          <a:xfrm>
            <a:off x="5581105" y="1860301"/>
            <a:ext cx="1337574" cy="553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000" b="1" dirty="0" err="1"/>
              <a:t>concat</a:t>
            </a:r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18649445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F3E10DA1-42DD-4E34-A345-684B6C6BE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7852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Thompson’s Construction Alg.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Build the </a:t>
            </a:r>
            <a:r>
              <a:rPr lang="en-US" sz="2000" dirty="0" err="1">
                <a:ln w="12700">
                  <a:noFill/>
                </a:ln>
                <a:latin typeface="Garamond" panose="02020404030301010803" pitchFamily="18" charset="0"/>
              </a:rPr>
              <a:t>RegEx</a:t>
            </a: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 Tree | Replace nodes bottom-up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C00BFE-C7C8-44A4-B198-640B0333B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23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AC614A9C-3C74-45EF-A02C-D1748DF5B707}"/>
                  </a:ext>
                </a:extLst>
              </p:cNvPr>
              <p:cNvSpPr txBox="1"/>
              <p:nvPr/>
            </p:nvSpPr>
            <p:spPr>
              <a:xfrm>
                <a:off x="5291890" y="1693108"/>
                <a:ext cx="1592370" cy="369332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accent2"/>
                    </a:solidFill>
                  </a:rPr>
                  <a:t>(a|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>
                    <a:solidFill>
                      <a:schemeClr val="accent2"/>
                    </a:solidFill>
                  </a:rPr>
                  <a:t>)(</a:t>
                </a:r>
                <a:r>
                  <a:rPr lang="en-US" dirty="0" err="1">
                    <a:solidFill>
                      <a:schemeClr val="accent2"/>
                    </a:solidFill>
                  </a:rPr>
                  <a:t>c|d|b</a:t>
                </a:r>
                <a:r>
                  <a:rPr lang="en-US" dirty="0">
                    <a:solidFill>
                      <a:schemeClr val="accent2"/>
                    </a:solidFill>
                  </a:rPr>
                  <a:t>)*</a:t>
                </a:r>
              </a:p>
            </p:txBody>
          </p:sp>
        </mc:Choice>
        <mc:Fallback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AC614A9C-3C74-45EF-A02C-D1748DF5B7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1890" y="1693108"/>
                <a:ext cx="1592370" cy="369332"/>
              </a:xfrm>
              <a:prstGeom prst="rect">
                <a:avLst/>
              </a:prstGeom>
              <a:blipFill>
                <a:blip r:embed="rId2"/>
                <a:stretch>
                  <a:fillRect t="-10000" b="-26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TextBox 76">
            <a:extLst>
              <a:ext uri="{FF2B5EF4-FFF2-40B4-BE49-F238E27FC236}">
                <a16:creationId xmlns:a16="http://schemas.microsoft.com/office/drawing/2014/main" id="{DC4E0D3B-F23B-496D-ADD7-4A17B9799A2E}"/>
              </a:ext>
            </a:extLst>
          </p:cNvPr>
          <p:cNvSpPr txBox="1"/>
          <p:nvPr/>
        </p:nvSpPr>
        <p:spPr>
          <a:xfrm>
            <a:off x="4249978" y="2920039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a</a:t>
            </a: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091C9EE9-ED34-4841-B9CC-C050BEF43F27}"/>
              </a:ext>
            </a:extLst>
          </p:cNvPr>
          <p:cNvSpPr/>
          <p:nvPr/>
        </p:nvSpPr>
        <p:spPr>
          <a:xfrm>
            <a:off x="3781005" y="3004797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  <a:r>
              <a:rPr lang="en-US" baseline="-25000" dirty="0">
                <a:solidFill>
                  <a:schemeClr val="tx1"/>
                </a:solidFill>
              </a:rPr>
              <a:t>A</a:t>
            </a:r>
          </a:p>
        </p:txBody>
      </p: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D1B8EE6D-F2D8-4676-AA0D-648ADBF1E0DD}"/>
              </a:ext>
            </a:extLst>
          </p:cNvPr>
          <p:cNvCxnSpPr>
            <a:cxnSpLocks/>
            <a:stCxn id="72" idx="6"/>
          </p:cNvCxnSpPr>
          <p:nvPr/>
        </p:nvCxnSpPr>
        <p:spPr>
          <a:xfrm>
            <a:off x="4273374" y="3247074"/>
            <a:ext cx="26220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Oval 78">
            <a:extLst>
              <a:ext uri="{FF2B5EF4-FFF2-40B4-BE49-F238E27FC236}">
                <a16:creationId xmlns:a16="http://schemas.microsoft.com/office/drawing/2014/main" id="{A03BA0B7-352A-413C-AF7F-A42802A8148B}"/>
              </a:ext>
            </a:extLst>
          </p:cNvPr>
          <p:cNvSpPr/>
          <p:nvPr/>
        </p:nvSpPr>
        <p:spPr>
          <a:xfrm>
            <a:off x="3781005" y="3912513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  <a:r>
              <a:rPr lang="en-US" baseline="-25000" dirty="0">
                <a:solidFill>
                  <a:schemeClr val="tx1"/>
                </a:solidFill>
              </a:rPr>
              <a:t>E</a:t>
            </a:r>
          </a:p>
        </p:txBody>
      </p: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A580E2DC-53CF-44DB-880C-78A99EB9B4CE}"/>
              </a:ext>
            </a:extLst>
          </p:cNvPr>
          <p:cNvCxnSpPr>
            <a:cxnSpLocks/>
            <a:stCxn id="79" idx="6"/>
          </p:cNvCxnSpPr>
          <p:nvPr/>
        </p:nvCxnSpPr>
        <p:spPr>
          <a:xfrm>
            <a:off x="4273374" y="4154790"/>
            <a:ext cx="26220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1F329536-93A2-404D-86DB-A9C83647AF4D}"/>
                  </a:ext>
                </a:extLst>
              </p:cNvPr>
              <p:cNvSpPr txBox="1"/>
              <p:nvPr/>
            </p:nvSpPr>
            <p:spPr>
              <a:xfrm>
                <a:off x="4249978" y="3737264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1F329536-93A2-404D-86DB-A9C83647AF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9978" y="3737264"/>
                <a:ext cx="350672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" name="Oval 84">
            <a:extLst>
              <a:ext uri="{FF2B5EF4-FFF2-40B4-BE49-F238E27FC236}">
                <a16:creationId xmlns:a16="http://schemas.microsoft.com/office/drawing/2014/main" id="{31E17593-45D3-4366-9479-26E819284D8F}"/>
              </a:ext>
            </a:extLst>
          </p:cNvPr>
          <p:cNvSpPr/>
          <p:nvPr/>
        </p:nvSpPr>
        <p:spPr>
          <a:xfrm>
            <a:off x="3142681" y="3451819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</a:p>
        </p:txBody>
      </p: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B9AF7869-7B83-4D43-8589-04B0E529214F}"/>
              </a:ext>
            </a:extLst>
          </p:cNvPr>
          <p:cNvCxnSpPr>
            <a:cxnSpLocks/>
            <a:endCxn id="72" idx="3"/>
          </p:cNvCxnSpPr>
          <p:nvPr/>
        </p:nvCxnSpPr>
        <p:spPr>
          <a:xfrm flipV="1">
            <a:off x="3622528" y="3418391"/>
            <a:ext cx="230583" cy="1594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3482BAB5-E70C-4C5D-8BDA-72DFF41C6074}"/>
                  </a:ext>
                </a:extLst>
              </p:cNvPr>
              <p:cNvSpPr txBox="1"/>
              <p:nvPr/>
            </p:nvSpPr>
            <p:spPr>
              <a:xfrm>
                <a:off x="3440263" y="3160413"/>
                <a:ext cx="3506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3482BAB5-E70C-4C5D-8BDA-72DFF41C60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0263" y="3160413"/>
                <a:ext cx="350673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9AAE041E-84B9-477E-9182-B2EFE4252850}"/>
              </a:ext>
            </a:extLst>
          </p:cNvPr>
          <p:cNvCxnSpPr>
            <a:cxnSpLocks/>
            <a:endCxn id="79" idx="1"/>
          </p:cNvCxnSpPr>
          <p:nvPr/>
        </p:nvCxnSpPr>
        <p:spPr>
          <a:xfrm>
            <a:off x="3590662" y="3842260"/>
            <a:ext cx="262449" cy="1412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4E345770-4CC0-4F3F-A206-0488B2A07E20}"/>
                  </a:ext>
                </a:extLst>
              </p:cNvPr>
              <p:cNvSpPr txBox="1"/>
              <p:nvPr/>
            </p:nvSpPr>
            <p:spPr>
              <a:xfrm>
                <a:off x="3445179" y="3836380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4E345770-4CC0-4F3F-A206-0488B2A07E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5179" y="3836380"/>
                <a:ext cx="350672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0" name="Oval 89">
            <a:extLst>
              <a:ext uri="{FF2B5EF4-FFF2-40B4-BE49-F238E27FC236}">
                <a16:creationId xmlns:a16="http://schemas.microsoft.com/office/drawing/2014/main" id="{575FD3E5-352D-49ED-929A-8F05C8D36564}"/>
              </a:ext>
            </a:extLst>
          </p:cNvPr>
          <p:cNvSpPr/>
          <p:nvPr/>
        </p:nvSpPr>
        <p:spPr>
          <a:xfrm>
            <a:off x="4545461" y="2987590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010279BF-6FF7-468A-BF19-E1C492662A9F}"/>
              </a:ext>
            </a:extLst>
          </p:cNvPr>
          <p:cNvSpPr/>
          <p:nvPr/>
        </p:nvSpPr>
        <p:spPr>
          <a:xfrm>
            <a:off x="4528536" y="3892314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DA71AC91-1938-42DC-93EF-383FFF58ECBF}"/>
              </a:ext>
            </a:extLst>
          </p:cNvPr>
          <p:cNvSpPr/>
          <p:nvPr/>
        </p:nvSpPr>
        <p:spPr>
          <a:xfrm>
            <a:off x="5112607" y="3418955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</a:t>
            </a:r>
          </a:p>
        </p:txBody>
      </p: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F20EB9C0-39BD-4EEF-9BD5-9D2EC22AD6A0}"/>
              </a:ext>
            </a:extLst>
          </p:cNvPr>
          <p:cNvCxnSpPr>
            <a:cxnSpLocks/>
            <a:stCxn id="90" idx="5"/>
            <a:endCxn id="93" idx="1"/>
          </p:cNvCxnSpPr>
          <p:nvPr/>
        </p:nvCxnSpPr>
        <p:spPr>
          <a:xfrm>
            <a:off x="4965724" y="3401184"/>
            <a:ext cx="218989" cy="8873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7EA2EAFA-9F1E-42AC-A9E7-05614B87E5B9}"/>
              </a:ext>
            </a:extLst>
          </p:cNvPr>
          <p:cNvCxnSpPr>
            <a:cxnSpLocks/>
            <a:stCxn id="91" idx="6"/>
            <a:endCxn id="93" idx="3"/>
          </p:cNvCxnSpPr>
          <p:nvPr/>
        </p:nvCxnSpPr>
        <p:spPr>
          <a:xfrm flipV="1">
            <a:off x="5020904" y="3832549"/>
            <a:ext cx="163808" cy="30204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76E3C47C-6F1E-43EB-A4D6-C201D549815A}"/>
                  </a:ext>
                </a:extLst>
              </p:cNvPr>
              <p:cNvSpPr txBox="1"/>
              <p:nvPr/>
            </p:nvSpPr>
            <p:spPr>
              <a:xfrm>
                <a:off x="5036557" y="3889664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76E3C47C-6F1E-43EB-A4D6-C201D54981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6557" y="3889664"/>
                <a:ext cx="350672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8B48EB4B-F7C7-4C08-A981-51D35D93938F}"/>
                  </a:ext>
                </a:extLst>
              </p:cNvPr>
              <p:cNvSpPr txBox="1"/>
              <p:nvPr/>
            </p:nvSpPr>
            <p:spPr>
              <a:xfrm>
                <a:off x="4967729" y="3076045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8B48EB4B-F7C7-4C08-A981-51D35D9393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7729" y="3076045"/>
                <a:ext cx="350672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Oval 70">
            <a:extLst>
              <a:ext uri="{FF2B5EF4-FFF2-40B4-BE49-F238E27FC236}">
                <a16:creationId xmlns:a16="http://schemas.microsoft.com/office/drawing/2014/main" id="{AF044BF2-FC7C-42B4-B339-023479E7929D}"/>
              </a:ext>
            </a:extLst>
          </p:cNvPr>
          <p:cNvSpPr/>
          <p:nvPr/>
        </p:nvSpPr>
        <p:spPr>
          <a:xfrm>
            <a:off x="7296875" y="2789215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  <a:r>
              <a:rPr lang="en-US" baseline="-25000" dirty="0">
                <a:solidFill>
                  <a:schemeClr val="tx1"/>
                </a:solidFill>
              </a:rPr>
              <a:t>C</a:t>
            </a:r>
          </a:p>
        </p:txBody>
      </p: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A05AD19C-2C5F-4C20-BE57-0AAB4A4E5BBA}"/>
              </a:ext>
            </a:extLst>
          </p:cNvPr>
          <p:cNvCxnSpPr>
            <a:cxnSpLocks/>
            <a:stCxn id="71" idx="6"/>
            <a:endCxn id="75" idx="2"/>
          </p:cNvCxnSpPr>
          <p:nvPr/>
        </p:nvCxnSpPr>
        <p:spPr>
          <a:xfrm>
            <a:off x="7789244" y="3031492"/>
            <a:ext cx="26220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Oval 74">
            <a:extLst>
              <a:ext uri="{FF2B5EF4-FFF2-40B4-BE49-F238E27FC236}">
                <a16:creationId xmlns:a16="http://schemas.microsoft.com/office/drawing/2014/main" id="{B1007538-59F9-464F-9E60-D0D26E17AD62}"/>
              </a:ext>
            </a:extLst>
          </p:cNvPr>
          <p:cNvSpPr/>
          <p:nvPr/>
        </p:nvSpPr>
        <p:spPr>
          <a:xfrm>
            <a:off x="8051451" y="2789215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AB8979F3-6D09-4539-A4AC-4668BA8F16FD}"/>
              </a:ext>
            </a:extLst>
          </p:cNvPr>
          <p:cNvSpPr txBox="1"/>
          <p:nvPr/>
        </p:nvSpPr>
        <p:spPr>
          <a:xfrm>
            <a:off x="7757251" y="2651320"/>
            <a:ext cx="280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c</a:t>
            </a:r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B41C77C3-1D14-4B44-9C19-7A5E73FD33BA}"/>
              </a:ext>
            </a:extLst>
          </p:cNvPr>
          <p:cNvSpPr/>
          <p:nvPr/>
        </p:nvSpPr>
        <p:spPr>
          <a:xfrm>
            <a:off x="8066303" y="3394140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  <a:r>
              <a:rPr lang="en-US" baseline="-25000" dirty="0">
                <a:solidFill>
                  <a:schemeClr val="tx1"/>
                </a:solidFill>
              </a:rPr>
              <a:t>D</a:t>
            </a:r>
          </a:p>
        </p:txBody>
      </p: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0F71DB58-9453-42BC-A659-522A7422DC10}"/>
              </a:ext>
            </a:extLst>
          </p:cNvPr>
          <p:cNvCxnSpPr>
            <a:cxnSpLocks/>
            <a:stCxn id="78" idx="6"/>
          </p:cNvCxnSpPr>
          <p:nvPr/>
        </p:nvCxnSpPr>
        <p:spPr>
          <a:xfrm>
            <a:off x="8558672" y="3636417"/>
            <a:ext cx="26220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>
            <a:extLst>
              <a:ext uri="{FF2B5EF4-FFF2-40B4-BE49-F238E27FC236}">
                <a16:creationId xmlns:a16="http://schemas.microsoft.com/office/drawing/2014/main" id="{192669D3-58D6-4E99-832F-A5B005DFAA79}"/>
              </a:ext>
            </a:extLst>
          </p:cNvPr>
          <p:cNvSpPr txBox="1"/>
          <p:nvPr/>
        </p:nvSpPr>
        <p:spPr>
          <a:xfrm>
            <a:off x="8535276" y="3218891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d</a:t>
            </a:r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C388011A-1BA1-4EDA-ABD9-7EF8AA359B49}"/>
              </a:ext>
            </a:extLst>
          </p:cNvPr>
          <p:cNvSpPr/>
          <p:nvPr/>
        </p:nvSpPr>
        <p:spPr>
          <a:xfrm>
            <a:off x="8066303" y="4301856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  <a:r>
              <a:rPr lang="en-US" baseline="-25000" dirty="0">
                <a:solidFill>
                  <a:schemeClr val="tx1"/>
                </a:solidFill>
              </a:rPr>
              <a:t>B</a:t>
            </a:r>
          </a:p>
        </p:txBody>
      </p: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80D7BBF9-11AF-4379-BEB5-4B753699F4F2}"/>
              </a:ext>
            </a:extLst>
          </p:cNvPr>
          <p:cNvCxnSpPr>
            <a:cxnSpLocks/>
            <a:stCxn id="83" idx="6"/>
          </p:cNvCxnSpPr>
          <p:nvPr/>
        </p:nvCxnSpPr>
        <p:spPr>
          <a:xfrm>
            <a:off x="8558672" y="4544133"/>
            <a:ext cx="26220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>
            <a:extLst>
              <a:ext uri="{FF2B5EF4-FFF2-40B4-BE49-F238E27FC236}">
                <a16:creationId xmlns:a16="http://schemas.microsoft.com/office/drawing/2014/main" id="{BEF3AB03-2820-4AC9-935E-8B40EB36215B}"/>
              </a:ext>
            </a:extLst>
          </p:cNvPr>
          <p:cNvSpPr txBox="1"/>
          <p:nvPr/>
        </p:nvSpPr>
        <p:spPr>
          <a:xfrm>
            <a:off x="8535276" y="4126607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b</a:t>
            </a:r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BA777590-F6C7-4E67-AAA8-141E7EEA3D9E}"/>
              </a:ext>
            </a:extLst>
          </p:cNvPr>
          <p:cNvSpPr/>
          <p:nvPr/>
        </p:nvSpPr>
        <p:spPr>
          <a:xfrm>
            <a:off x="7427979" y="3841162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  <a:r>
              <a:rPr lang="en-US" baseline="-25000" dirty="0">
                <a:solidFill>
                  <a:schemeClr val="tx1"/>
                </a:solidFill>
              </a:rPr>
              <a:t>M</a:t>
            </a:r>
          </a:p>
        </p:txBody>
      </p: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0AC849C1-5A6F-4C38-BD70-DA3E18FB0C90}"/>
              </a:ext>
            </a:extLst>
          </p:cNvPr>
          <p:cNvCxnSpPr>
            <a:cxnSpLocks/>
            <a:endCxn id="78" idx="3"/>
          </p:cNvCxnSpPr>
          <p:nvPr/>
        </p:nvCxnSpPr>
        <p:spPr>
          <a:xfrm flipV="1">
            <a:off x="7907826" y="3807734"/>
            <a:ext cx="230583" cy="1594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166792F1-64F2-4E91-A425-240ACFA9CEA2}"/>
                  </a:ext>
                </a:extLst>
              </p:cNvPr>
              <p:cNvSpPr txBox="1"/>
              <p:nvPr/>
            </p:nvSpPr>
            <p:spPr>
              <a:xfrm>
                <a:off x="7725561" y="3549756"/>
                <a:ext cx="3506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>
                  <a:defRPr i="1"/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166792F1-64F2-4E91-A425-240ACFA9CE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5561" y="3549756"/>
                <a:ext cx="350673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9A6DE2B5-4837-4E46-A61B-58DEBFB13AE1}"/>
              </a:ext>
            </a:extLst>
          </p:cNvPr>
          <p:cNvCxnSpPr>
            <a:cxnSpLocks/>
            <a:endCxn id="83" idx="1"/>
          </p:cNvCxnSpPr>
          <p:nvPr/>
        </p:nvCxnSpPr>
        <p:spPr>
          <a:xfrm>
            <a:off x="7875960" y="4231603"/>
            <a:ext cx="262449" cy="1412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8ABD68F4-B2A9-4794-BF7A-10C6F683BDA8}"/>
                  </a:ext>
                </a:extLst>
              </p:cNvPr>
              <p:cNvSpPr txBox="1"/>
              <p:nvPr/>
            </p:nvSpPr>
            <p:spPr>
              <a:xfrm>
                <a:off x="7730477" y="4225723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>
                  <a:defRPr i="1"/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8ABD68F4-B2A9-4794-BF7A-10C6F683BD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0477" y="4225723"/>
                <a:ext cx="350672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6" name="Oval 105">
            <a:extLst>
              <a:ext uri="{FF2B5EF4-FFF2-40B4-BE49-F238E27FC236}">
                <a16:creationId xmlns:a16="http://schemas.microsoft.com/office/drawing/2014/main" id="{7411E57A-8708-49DC-AE47-3B46C1398225}"/>
              </a:ext>
            </a:extLst>
          </p:cNvPr>
          <p:cNvSpPr/>
          <p:nvPr/>
        </p:nvSpPr>
        <p:spPr>
          <a:xfrm>
            <a:off x="8830759" y="3376933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0708FF6F-48BB-418E-8453-DBE41B94120D}"/>
              </a:ext>
            </a:extLst>
          </p:cNvPr>
          <p:cNvSpPr/>
          <p:nvPr/>
        </p:nvSpPr>
        <p:spPr>
          <a:xfrm>
            <a:off x="8813834" y="4281657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95B000AB-88DB-4F8D-90B9-CB97A88029A3}"/>
              </a:ext>
            </a:extLst>
          </p:cNvPr>
          <p:cNvSpPr/>
          <p:nvPr/>
        </p:nvSpPr>
        <p:spPr>
          <a:xfrm>
            <a:off x="9397905" y="3808298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</a:t>
            </a:r>
          </a:p>
        </p:txBody>
      </p: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899CAA89-3987-4F50-948A-8CEFA3E4CC3B}"/>
              </a:ext>
            </a:extLst>
          </p:cNvPr>
          <p:cNvCxnSpPr>
            <a:cxnSpLocks/>
            <a:stCxn id="106" idx="5"/>
            <a:endCxn id="108" idx="1"/>
          </p:cNvCxnSpPr>
          <p:nvPr/>
        </p:nvCxnSpPr>
        <p:spPr>
          <a:xfrm>
            <a:off x="9251022" y="3790527"/>
            <a:ext cx="218989" cy="8873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286D3618-3070-4ACB-B44D-75761459C98A}"/>
              </a:ext>
            </a:extLst>
          </p:cNvPr>
          <p:cNvCxnSpPr>
            <a:cxnSpLocks/>
            <a:stCxn id="107" idx="6"/>
            <a:endCxn id="108" idx="3"/>
          </p:cNvCxnSpPr>
          <p:nvPr/>
        </p:nvCxnSpPr>
        <p:spPr>
          <a:xfrm flipV="1">
            <a:off x="9306202" y="4221892"/>
            <a:ext cx="163808" cy="30204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6E3E7DB1-978F-4F2E-8BCF-AE20B70DC217}"/>
                  </a:ext>
                </a:extLst>
              </p:cNvPr>
              <p:cNvSpPr txBox="1"/>
              <p:nvPr/>
            </p:nvSpPr>
            <p:spPr>
              <a:xfrm>
                <a:off x="9321855" y="4279007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>
                  <a:defRPr i="1"/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6E3E7DB1-978F-4F2E-8BCF-AE20B70DC2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1855" y="4279007"/>
                <a:ext cx="350672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8DB8A877-0BAE-4578-B4A5-D4EE082D3DAA}"/>
                  </a:ext>
                </a:extLst>
              </p:cNvPr>
              <p:cNvSpPr txBox="1"/>
              <p:nvPr/>
            </p:nvSpPr>
            <p:spPr>
              <a:xfrm>
                <a:off x="9253027" y="3465388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>
                  <a:defRPr i="1"/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8DB8A877-0BAE-4578-B4A5-D4EE082D3D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3027" y="3465388"/>
                <a:ext cx="350672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E75B6403-178C-44B0-A67E-4F195E740223}"/>
              </a:ext>
            </a:extLst>
          </p:cNvPr>
          <p:cNvCxnSpPr>
            <a:cxnSpLocks/>
            <a:endCxn id="71" idx="3"/>
          </p:cNvCxnSpPr>
          <p:nvPr/>
        </p:nvCxnSpPr>
        <p:spPr>
          <a:xfrm flipV="1">
            <a:off x="7134330" y="3202809"/>
            <a:ext cx="234651" cy="30156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B0476B5D-3C76-4A7C-89AA-F5D725110244}"/>
              </a:ext>
            </a:extLst>
          </p:cNvPr>
          <p:cNvCxnSpPr>
            <a:cxnSpLocks/>
          </p:cNvCxnSpPr>
          <p:nvPr/>
        </p:nvCxnSpPr>
        <p:spPr>
          <a:xfrm>
            <a:off x="7162048" y="3823849"/>
            <a:ext cx="262449" cy="1412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D449754B-CAE5-47C2-BE68-D027DFC93938}"/>
              </a:ext>
            </a:extLst>
          </p:cNvPr>
          <p:cNvCxnSpPr>
            <a:cxnSpLocks/>
            <a:stCxn id="75" idx="6"/>
          </p:cNvCxnSpPr>
          <p:nvPr/>
        </p:nvCxnSpPr>
        <p:spPr>
          <a:xfrm>
            <a:off x="8543819" y="3031492"/>
            <a:ext cx="836432" cy="290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00C4BDE0-B9EF-45C6-B906-A8A86546A21D}"/>
                  </a:ext>
                </a:extLst>
              </p:cNvPr>
              <p:cNvSpPr txBox="1"/>
              <p:nvPr/>
            </p:nvSpPr>
            <p:spPr>
              <a:xfrm>
                <a:off x="8745295" y="2692671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00C4BDE0-B9EF-45C6-B906-A8A86546A2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5295" y="2692671"/>
                <a:ext cx="350672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2" name="Oval 121">
            <a:extLst>
              <a:ext uri="{FF2B5EF4-FFF2-40B4-BE49-F238E27FC236}">
                <a16:creationId xmlns:a16="http://schemas.microsoft.com/office/drawing/2014/main" id="{77C9A22D-7840-4706-970E-296B4AD13A6F}"/>
              </a:ext>
            </a:extLst>
          </p:cNvPr>
          <p:cNvSpPr/>
          <p:nvPr/>
        </p:nvSpPr>
        <p:spPr>
          <a:xfrm>
            <a:off x="9406958" y="2810458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</a:t>
            </a:r>
          </a:p>
        </p:txBody>
      </p:sp>
      <p:cxnSp>
        <p:nvCxnSpPr>
          <p:cNvPr id="121" name="Straight Arrow Connector 120">
            <a:extLst>
              <a:ext uri="{FF2B5EF4-FFF2-40B4-BE49-F238E27FC236}">
                <a16:creationId xmlns:a16="http://schemas.microsoft.com/office/drawing/2014/main" id="{E65944CF-A456-4D90-88A7-281F962A4DF9}"/>
              </a:ext>
            </a:extLst>
          </p:cNvPr>
          <p:cNvCxnSpPr>
            <a:cxnSpLocks/>
            <a:stCxn id="108" idx="0"/>
            <a:endCxn id="122" idx="4"/>
          </p:cNvCxnSpPr>
          <p:nvPr/>
        </p:nvCxnSpPr>
        <p:spPr>
          <a:xfrm flipV="1">
            <a:off x="9644090" y="3295012"/>
            <a:ext cx="9053" cy="5132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Oval 123">
            <a:extLst>
              <a:ext uri="{FF2B5EF4-FFF2-40B4-BE49-F238E27FC236}">
                <a16:creationId xmlns:a16="http://schemas.microsoft.com/office/drawing/2014/main" id="{5784C4E6-5E73-4F2E-8896-4B2EEE36D358}"/>
              </a:ext>
            </a:extLst>
          </p:cNvPr>
          <p:cNvSpPr/>
          <p:nvPr/>
        </p:nvSpPr>
        <p:spPr>
          <a:xfrm>
            <a:off x="5903182" y="3421390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  <a:r>
              <a:rPr lang="en-US" baseline="-25000" dirty="0">
                <a:solidFill>
                  <a:schemeClr val="tx1"/>
                </a:solidFill>
              </a:rPr>
              <a:t>O</a:t>
            </a:r>
          </a:p>
        </p:txBody>
      </p:sp>
      <p:sp>
        <p:nvSpPr>
          <p:cNvPr id="125" name="Oval 124">
            <a:extLst>
              <a:ext uri="{FF2B5EF4-FFF2-40B4-BE49-F238E27FC236}">
                <a16:creationId xmlns:a16="http://schemas.microsoft.com/office/drawing/2014/main" id="{D2D7A7EE-DDCE-484D-A429-30C4CD43069D}"/>
              </a:ext>
            </a:extLst>
          </p:cNvPr>
          <p:cNvSpPr/>
          <p:nvPr/>
        </p:nvSpPr>
        <p:spPr>
          <a:xfrm>
            <a:off x="6721180" y="3426192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  <a:r>
              <a:rPr lang="en-US" baseline="-25000" dirty="0">
                <a:solidFill>
                  <a:schemeClr val="tx1"/>
                </a:solidFill>
              </a:rPr>
              <a:t>C</a:t>
            </a:r>
          </a:p>
        </p:txBody>
      </p:sp>
      <p:cxnSp>
        <p:nvCxnSpPr>
          <p:cNvPr id="126" name="Straight Arrow Connector 125">
            <a:extLst>
              <a:ext uri="{FF2B5EF4-FFF2-40B4-BE49-F238E27FC236}">
                <a16:creationId xmlns:a16="http://schemas.microsoft.com/office/drawing/2014/main" id="{9ACC9864-1FBF-4DDC-8DB6-8EAAD7B94892}"/>
              </a:ext>
            </a:extLst>
          </p:cNvPr>
          <p:cNvCxnSpPr>
            <a:cxnSpLocks/>
            <a:stCxn id="124" idx="6"/>
            <a:endCxn id="125" idx="2"/>
          </p:cNvCxnSpPr>
          <p:nvPr/>
        </p:nvCxnSpPr>
        <p:spPr>
          <a:xfrm>
            <a:off x="6395551" y="3663667"/>
            <a:ext cx="325629" cy="480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27" name="TextBox 126">
                <a:extLst>
                  <a:ext uri="{FF2B5EF4-FFF2-40B4-BE49-F238E27FC236}">
                    <a16:creationId xmlns:a16="http://schemas.microsoft.com/office/drawing/2014/main" id="{0694BE8A-DA9C-4F8F-95D8-7206EA382D6C}"/>
                  </a:ext>
                </a:extLst>
              </p:cNvPr>
              <p:cNvSpPr txBox="1"/>
              <p:nvPr/>
            </p:nvSpPr>
            <p:spPr>
              <a:xfrm>
                <a:off x="6357280" y="3317528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>
          <p:sp>
            <p:nvSpPr>
              <p:cNvPr id="127" name="TextBox 126">
                <a:extLst>
                  <a:ext uri="{FF2B5EF4-FFF2-40B4-BE49-F238E27FC236}">
                    <a16:creationId xmlns:a16="http://schemas.microsoft.com/office/drawing/2014/main" id="{0694BE8A-DA9C-4F8F-95D8-7206EA382D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7280" y="3317528"/>
                <a:ext cx="350672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8" name="Group 127">
            <a:extLst>
              <a:ext uri="{FF2B5EF4-FFF2-40B4-BE49-F238E27FC236}">
                <a16:creationId xmlns:a16="http://schemas.microsoft.com/office/drawing/2014/main" id="{8D42098C-C25C-497C-B69A-97BC26DFD741}"/>
              </a:ext>
            </a:extLst>
          </p:cNvPr>
          <p:cNvGrpSpPr/>
          <p:nvPr/>
        </p:nvGrpSpPr>
        <p:grpSpPr>
          <a:xfrm>
            <a:off x="10050011" y="3589576"/>
            <a:ext cx="492369" cy="484554"/>
            <a:chOff x="2829621" y="5367419"/>
            <a:chExt cx="492369" cy="484554"/>
          </a:xfrm>
        </p:grpSpPr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07A73966-176F-4831-A2A7-686A8076A7DE}"/>
                </a:ext>
              </a:extLst>
            </p:cNvPr>
            <p:cNvSpPr/>
            <p:nvPr/>
          </p:nvSpPr>
          <p:spPr>
            <a:xfrm>
              <a:off x="2829621" y="5367419"/>
              <a:ext cx="492369" cy="48455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5188BEA3-0C88-4CD0-9E0D-6C69ED810292}"/>
                </a:ext>
              </a:extLst>
            </p:cNvPr>
            <p:cNvSpPr/>
            <p:nvPr/>
          </p:nvSpPr>
          <p:spPr>
            <a:xfrm>
              <a:off x="2871677" y="5415612"/>
              <a:ext cx="403986" cy="38816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O</a:t>
              </a:r>
            </a:p>
          </p:txBody>
        </p:sp>
      </p:grpSp>
      <p:cxnSp>
        <p:nvCxnSpPr>
          <p:cNvPr id="132" name="Straight Arrow Connector 131">
            <a:extLst>
              <a:ext uri="{FF2B5EF4-FFF2-40B4-BE49-F238E27FC236}">
                <a16:creationId xmlns:a16="http://schemas.microsoft.com/office/drawing/2014/main" id="{96BDD4E5-27B2-4212-995E-3FABB5FF8037}"/>
              </a:ext>
            </a:extLst>
          </p:cNvPr>
          <p:cNvCxnSpPr>
            <a:cxnSpLocks/>
            <a:stCxn id="122" idx="5"/>
            <a:endCxn id="129" idx="1"/>
          </p:cNvCxnSpPr>
          <p:nvPr/>
        </p:nvCxnSpPr>
        <p:spPr>
          <a:xfrm>
            <a:off x="9827220" y="3224051"/>
            <a:ext cx="294896" cy="4364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474EBA50-D11E-4325-A808-FD3B20B0A4D4}"/>
                  </a:ext>
                </a:extLst>
              </p:cNvPr>
              <p:cNvSpPr txBox="1"/>
              <p:nvPr/>
            </p:nvSpPr>
            <p:spPr>
              <a:xfrm>
                <a:off x="9950349" y="3174247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474EBA50-D11E-4325-A808-FD3B20B0A4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50349" y="3174247"/>
                <a:ext cx="350672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Connector: Elbow 7">
            <a:extLst>
              <a:ext uri="{FF2B5EF4-FFF2-40B4-BE49-F238E27FC236}">
                <a16:creationId xmlns:a16="http://schemas.microsoft.com/office/drawing/2014/main" id="{048E7C6C-9BE5-4B23-9555-1D0EC3EEA734}"/>
              </a:ext>
            </a:extLst>
          </p:cNvPr>
          <p:cNvCxnSpPr>
            <a:cxnSpLocks/>
            <a:stCxn id="124" idx="0"/>
            <a:endCxn id="129" idx="0"/>
          </p:cNvCxnSpPr>
          <p:nvPr/>
        </p:nvCxnSpPr>
        <p:spPr>
          <a:xfrm rot="16200000" flipH="1">
            <a:off x="8138687" y="1432070"/>
            <a:ext cx="168186" cy="4146829"/>
          </a:xfrm>
          <a:prstGeom prst="bentConnector3">
            <a:avLst>
              <a:gd name="adj1" fmla="val -458445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Connector: Elbow 116">
            <a:extLst>
              <a:ext uri="{FF2B5EF4-FFF2-40B4-BE49-F238E27FC236}">
                <a16:creationId xmlns:a16="http://schemas.microsoft.com/office/drawing/2014/main" id="{08420BAF-C9A3-4EFF-95DB-E898871FF98B}"/>
              </a:ext>
            </a:extLst>
          </p:cNvPr>
          <p:cNvCxnSpPr>
            <a:cxnSpLocks/>
            <a:stCxn id="129" idx="4"/>
            <a:endCxn id="124" idx="4"/>
          </p:cNvCxnSpPr>
          <p:nvPr/>
        </p:nvCxnSpPr>
        <p:spPr>
          <a:xfrm rot="5400000" flipH="1">
            <a:off x="8138688" y="1916624"/>
            <a:ext cx="168186" cy="4146829"/>
          </a:xfrm>
          <a:prstGeom prst="bentConnector3">
            <a:avLst>
              <a:gd name="adj1" fmla="val -495306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id="{4CC5E4A7-F638-4C2F-8FF9-5051802C9A73}"/>
                  </a:ext>
                </a:extLst>
              </p:cNvPr>
              <p:cNvSpPr txBox="1"/>
              <p:nvPr/>
            </p:nvSpPr>
            <p:spPr>
              <a:xfrm>
                <a:off x="6263411" y="4544133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i="1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id="{4CC5E4A7-F638-4C2F-8FF9-5051802C9A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3411" y="4544133"/>
                <a:ext cx="350672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A7A3B1C0-0135-46BE-95B3-43C00BD1B00B}"/>
                  </a:ext>
                </a:extLst>
              </p:cNvPr>
              <p:cNvSpPr txBox="1"/>
              <p:nvPr/>
            </p:nvSpPr>
            <p:spPr>
              <a:xfrm>
                <a:off x="6088075" y="2905379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A7A3B1C0-0135-46BE-95B3-43C00BD1B0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8075" y="2905379"/>
                <a:ext cx="350672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FF983BF-4A8B-459C-91CE-C9CDA745E37D}"/>
              </a:ext>
            </a:extLst>
          </p:cNvPr>
          <p:cNvCxnSpPr>
            <a:stCxn id="93" idx="6"/>
            <a:endCxn id="124" idx="2"/>
          </p:cNvCxnSpPr>
          <p:nvPr/>
        </p:nvCxnSpPr>
        <p:spPr>
          <a:xfrm>
            <a:off x="5604975" y="3661233"/>
            <a:ext cx="298206" cy="243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5CAB0A59-3647-4070-9282-F7CB9DCF1166}"/>
                  </a:ext>
                </a:extLst>
              </p:cNvPr>
              <p:cNvSpPr txBox="1"/>
              <p:nvPr/>
            </p:nvSpPr>
            <p:spPr>
              <a:xfrm>
                <a:off x="5551933" y="3261274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>
                  <a:defRPr i="1">
                    <a:latin typeface="Cambria Math" panose="02040503050406030204" pitchFamily="18" charset="0"/>
                    <a:ea typeface="Cambria Math" panose="02040503050406030204" pitchFamily="18" charset="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/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5CAB0A59-3647-4070-9282-F7CB9DCF11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1933" y="3261274"/>
                <a:ext cx="350672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06952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F3E10DA1-42DD-4E34-A345-684B6C6BE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27852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Thompson’s Construction: Side-Note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Build the </a:t>
            </a:r>
            <a:r>
              <a:rPr lang="en-US" sz="2000" dirty="0" err="1">
                <a:ln w="12700">
                  <a:noFill/>
                </a:ln>
                <a:latin typeface="Garamond" panose="02020404030301010803" pitchFamily="18" charset="0"/>
              </a:rPr>
              <a:t>RegEx</a:t>
            </a: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 Tree | Replace nodes bottom-up 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C1134DA-7076-9BCE-5F48-A461D3B7FB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7878" y="1253331"/>
            <a:ext cx="4402519" cy="5084946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The FSMs produced by Thompsons Construction are a little bit messy!</a:t>
            </a:r>
          </a:p>
          <a:p>
            <a:r>
              <a:rPr lang="en-US" dirty="0"/>
              <a:t>Clearly less efficient than what we would do by hand</a:t>
            </a:r>
          </a:p>
          <a:p>
            <a:r>
              <a:rPr lang="en-US" dirty="0"/>
              <a:t>Designed for ease of proofs </a:t>
            </a:r>
          </a:p>
          <a:p>
            <a:r>
              <a:rPr lang="en-US" dirty="0"/>
              <a:t>In practice, it’s easy to minimize FSMs later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C00BFE-C7C8-44A4-B198-640B0333B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24</a:t>
            </a:fld>
            <a:endParaRPr lang="en-US"/>
          </a:p>
        </p:txBody>
      </p:sp>
      <p:pic>
        <p:nvPicPr>
          <p:cNvPr id="2050" name="Picture 2" descr="SNL #40.13 RECAP: Host J.K. Simmons, musical guest D'Angelo – The Comic's  Comic">
            <a:extLst>
              <a:ext uri="{FF2B5EF4-FFF2-40B4-BE49-F238E27FC236}">
                <a16:creationId xmlns:a16="http://schemas.microsoft.com/office/drawing/2014/main" id="{A3DBF483-090F-2896-1474-5D886A055A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2046" y="2318993"/>
            <a:ext cx="3689024" cy="2766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9725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832398E6-2394-4BE8-9B82-387F054035B5}"/>
              </a:ext>
            </a:extLst>
          </p:cNvPr>
          <p:cNvSpPr/>
          <p:nvPr/>
        </p:nvSpPr>
        <p:spPr>
          <a:xfrm>
            <a:off x="3987595" y="1796792"/>
            <a:ext cx="740940" cy="96410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RegEx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D9D7BDD-D6EB-4F6A-BB6C-8EF5DDC47E5E}"/>
              </a:ext>
            </a:extLst>
          </p:cNvPr>
          <p:cNvSpPr/>
          <p:nvPr/>
        </p:nvSpPr>
        <p:spPr>
          <a:xfrm>
            <a:off x="7559188" y="1796792"/>
            <a:ext cx="762001" cy="96410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DFA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3FC2D3C-7371-4583-AF77-B2C3543EF457}"/>
              </a:ext>
            </a:extLst>
          </p:cNvPr>
          <p:cNvSpPr txBox="1"/>
          <p:nvPr/>
        </p:nvSpPr>
        <p:spPr>
          <a:xfrm>
            <a:off x="7436795" y="3210650"/>
            <a:ext cx="15888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7030A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Rabin-Scott </a:t>
            </a:r>
          </a:p>
          <a:p>
            <a:pPr algn="ctr"/>
            <a:r>
              <a:rPr lang="en-US" b="1" dirty="0">
                <a:solidFill>
                  <a:srgbClr val="7030A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Powerset </a:t>
            </a:r>
          </a:p>
          <a:p>
            <a:pPr algn="ctr"/>
            <a:r>
              <a:rPr lang="en-US" b="1" dirty="0">
                <a:solidFill>
                  <a:srgbClr val="7030A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Construction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BC266E0-409D-4859-8A26-5212F04E6B38}"/>
              </a:ext>
            </a:extLst>
          </p:cNvPr>
          <p:cNvCxnSpPr>
            <a:cxnSpLocks/>
          </p:cNvCxnSpPr>
          <p:nvPr/>
        </p:nvCxnSpPr>
        <p:spPr>
          <a:xfrm>
            <a:off x="4786090" y="2278842"/>
            <a:ext cx="289447" cy="1"/>
          </a:xfrm>
          <a:prstGeom prst="straightConnector1">
            <a:avLst/>
          </a:prstGeom>
          <a:ln w="63500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46DE3383-258C-46EF-A1D9-251C1668FEEF}"/>
                  </a:ext>
                </a:extLst>
              </p:cNvPr>
              <p:cNvSpPr/>
              <p:nvPr/>
            </p:nvSpPr>
            <p:spPr>
              <a:xfrm>
                <a:off x="5136451" y="1796794"/>
                <a:ext cx="762001" cy="964101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-NFA</a:t>
                </a:r>
              </a:p>
            </p:txBody>
          </p:sp>
        </mc:Choice>
        <mc:Fallback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46DE3383-258C-46EF-A1D9-251C1668FE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6451" y="1796794"/>
                <a:ext cx="762001" cy="964101"/>
              </a:xfrm>
              <a:prstGeom prst="rect">
                <a:avLst/>
              </a:prstGeom>
              <a:blipFill>
                <a:blip r:embed="rId2"/>
                <a:stretch>
                  <a:fillRect r="-393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8E0353D9-D1C7-4E36-95CF-A6912CA6BE34}"/>
                  </a:ext>
                </a:extLst>
              </p:cNvPr>
              <p:cNvSpPr/>
              <p:nvPr/>
            </p:nvSpPr>
            <p:spPr>
              <a:xfrm>
                <a:off x="6367576" y="1796792"/>
                <a:ext cx="762001" cy="964101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-free NFA</a:t>
                </a:r>
              </a:p>
            </p:txBody>
          </p:sp>
        </mc:Choice>
        <mc:Fallback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8E0353D9-D1C7-4E36-95CF-A6912CA6BE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7576" y="1796792"/>
                <a:ext cx="762001" cy="964101"/>
              </a:xfrm>
              <a:prstGeom prst="rect">
                <a:avLst/>
              </a:prstGeom>
              <a:blipFill>
                <a:blip r:embed="rId3"/>
                <a:stretch>
                  <a:fillRect r="-1023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B4C04393-921F-4A4B-9803-F9682A48612E}"/>
              </a:ext>
            </a:extLst>
          </p:cNvPr>
          <p:cNvCxnSpPr>
            <a:cxnSpLocks/>
          </p:cNvCxnSpPr>
          <p:nvPr/>
        </p:nvCxnSpPr>
        <p:spPr>
          <a:xfrm>
            <a:off x="5994555" y="2289580"/>
            <a:ext cx="289447" cy="1"/>
          </a:xfrm>
          <a:prstGeom prst="straightConnector1">
            <a:avLst/>
          </a:prstGeom>
          <a:ln w="63500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AFB56F9-2379-4181-A7AD-6936E1C1EE61}"/>
              </a:ext>
            </a:extLst>
          </p:cNvPr>
          <p:cNvCxnSpPr>
            <a:cxnSpLocks/>
          </p:cNvCxnSpPr>
          <p:nvPr/>
        </p:nvCxnSpPr>
        <p:spPr>
          <a:xfrm>
            <a:off x="7222333" y="2287434"/>
            <a:ext cx="289447" cy="1"/>
          </a:xfrm>
          <a:prstGeom prst="straightConnector1">
            <a:avLst/>
          </a:prstGeom>
          <a:ln w="63500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A6A026B8-26DE-4A3A-AB43-527E7C4855F2}"/>
              </a:ext>
            </a:extLst>
          </p:cNvPr>
          <p:cNvSpPr txBox="1"/>
          <p:nvPr/>
        </p:nvSpPr>
        <p:spPr>
          <a:xfrm>
            <a:off x="3464225" y="3173779"/>
            <a:ext cx="15440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7030A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Thompson’s</a:t>
            </a:r>
          </a:p>
          <a:p>
            <a:pPr algn="ctr"/>
            <a:r>
              <a:rPr lang="en-US" b="1" dirty="0">
                <a:solidFill>
                  <a:srgbClr val="7030A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Construction</a:t>
            </a:r>
          </a:p>
          <a:p>
            <a:pPr algn="ctr"/>
            <a:r>
              <a:rPr lang="en-US" b="1" dirty="0">
                <a:solidFill>
                  <a:srgbClr val="7030A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Algorithm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D4C984AD-F2B8-443D-B118-06CB1F94981F}"/>
                  </a:ext>
                </a:extLst>
              </p:cNvPr>
              <p:cNvSpPr txBox="1"/>
              <p:nvPr/>
            </p:nvSpPr>
            <p:spPr>
              <a:xfrm>
                <a:off x="5359611" y="3204269"/>
                <a:ext cx="155933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𝜺</m:t>
                    </m:r>
                  </m:oMath>
                </a14:m>
                <a:r>
                  <a:rPr lang="en-US" b="1" dirty="0">
                    <a:solidFill>
                      <a:srgbClr val="7030A0"/>
                    </a:solidFill>
                    <a:latin typeface="MV Boli" panose="02000500030200090000" pitchFamily="2" charset="0"/>
                    <a:cs typeface="MV Boli" panose="02000500030200090000" pitchFamily="2" charset="0"/>
                  </a:rPr>
                  <a:t>-elimination</a:t>
                </a:r>
              </a:p>
            </p:txBody>
          </p:sp>
        </mc:Choice>
        <mc:Fallback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D4C984AD-F2B8-443D-B118-06CB1F9498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9611" y="3204269"/>
                <a:ext cx="1559338" cy="369332"/>
              </a:xfrm>
              <a:prstGeom prst="rect">
                <a:avLst/>
              </a:prstGeom>
              <a:blipFill>
                <a:blip r:embed="rId4"/>
                <a:stretch>
                  <a:fillRect t="-6667" r="-3125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49E8D3EA-7DFD-43CD-99EA-F50269A16C35}"/>
              </a:ext>
            </a:extLst>
          </p:cNvPr>
          <p:cNvSpPr/>
          <p:nvPr/>
        </p:nvSpPr>
        <p:spPr>
          <a:xfrm>
            <a:off x="4281949" y="2529348"/>
            <a:ext cx="619433" cy="612058"/>
          </a:xfrm>
          <a:custGeom>
            <a:avLst/>
            <a:gdLst>
              <a:gd name="connsiteX0" fmla="*/ 0 w 619433"/>
              <a:gd name="connsiteY0" fmla="*/ 612058 h 612058"/>
              <a:gd name="connsiteX1" fmla="*/ 95865 w 619433"/>
              <a:gd name="connsiteY1" fmla="*/ 361336 h 612058"/>
              <a:gd name="connsiteX2" fmla="*/ 427704 w 619433"/>
              <a:gd name="connsiteY2" fmla="*/ 567813 h 612058"/>
              <a:gd name="connsiteX3" fmla="*/ 619433 w 619433"/>
              <a:gd name="connsiteY3" fmla="*/ 0 h 612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9433" h="612058">
                <a:moveTo>
                  <a:pt x="0" y="612058"/>
                </a:moveTo>
                <a:cubicBezTo>
                  <a:pt x="12290" y="490384"/>
                  <a:pt x="24581" y="368710"/>
                  <a:pt x="95865" y="361336"/>
                </a:cubicBezTo>
                <a:cubicBezTo>
                  <a:pt x="167149" y="353962"/>
                  <a:pt x="340443" y="628036"/>
                  <a:pt x="427704" y="567813"/>
                </a:cubicBezTo>
                <a:cubicBezTo>
                  <a:pt x="514965" y="507590"/>
                  <a:pt x="567199" y="253795"/>
                  <a:pt x="619433" y="0"/>
                </a:cubicBezTo>
              </a:path>
            </a:pathLst>
          </a:custGeom>
          <a:noFill/>
          <a:ln w="25400">
            <a:solidFill>
              <a:srgbClr val="7030A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4F7CE2D3-9861-45F6-B5A6-0C5627395805}"/>
              </a:ext>
            </a:extLst>
          </p:cNvPr>
          <p:cNvSpPr/>
          <p:nvPr/>
        </p:nvSpPr>
        <p:spPr>
          <a:xfrm>
            <a:off x="5991960" y="2544097"/>
            <a:ext cx="220694" cy="685800"/>
          </a:xfrm>
          <a:custGeom>
            <a:avLst/>
            <a:gdLst>
              <a:gd name="connsiteX0" fmla="*/ 155659 w 220694"/>
              <a:gd name="connsiteY0" fmla="*/ 685800 h 685800"/>
              <a:gd name="connsiteX1" fmla="*/ 801 w 220694"/>
              <a:gd name="connsiteY1" fmla="*/ 567813 h 685800"/>
              <a:gd name="connsiteX2" fmla="*/ 214653 w 220694"/>
              <a:gd name="connsiteY2" fmla="*/ 353961 h 685800"/>
              <a:gd name="connsiteX3" fmla="*/ 140911 w 220694"/>
              <a:gd name="connsiteY3" fmla="*/ 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694" h="685800">
                <a:moveTo>
                  <a:pt x="155659" y="685800"/>
                </a:moveTo>
                <a:cubicBezTo>
                  <a:pt x="73314" y="654460"/>
                  <a:pt x="-9031" y="623120"/>
                  <a:pt x="801" y="567813"/>
                </a:cubicBezTo>
                <a:cubicBezTo>
                  <a:pt x="10633" y="512506"/>
                  <a:pt x="191301" y="448596"/>
                  <a:pt x="214653" y="353961"/>
                </a:cubicBezTo>
                <a:cubicBezTo>
                  <a:pt x="238005" y="259326"/>
                  <a:pt x="189458" y="129663"/>
                  <a:pt x="140911" y="0"/>
                </a:cubicBezTo>
              </a:path>
            </a:pathLst>
          </a:custGeom>
          <a:noFill/>
          <a:ln w="25400">
            <a:solidFill>
              <a:srgbClr val="7030A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AF2306F4-5D58-4DC6-82BB-B9DB617DEAE3}"/>
              </a:ext>
            </a:extLst>
          </p:cNvPr>
          <p:cNvSpPr/>
          <p:nvPr/>
        </p:nvSpPr>
        <p:spPr>
          <a:xfrm>
            <a:off x="7293549" y="2544098"/>
            <a:ext cx="762957" cy="663677"/>
          </a:xfrm>
          <a:custGeom>
            <a:avLst/>
            <a:gdLst>
              <a:gd name="connsiteX0" fmla="*/ 712368 w 762957"/>
              <a:gd name="connsiteY0" fmla="*/ 663677 h 663677"/>
              <a:gd name="connsiteX1" fmla="*/ 697620 w 762957"/>
              <a:gd name="connsiteY1" fmla="*/ 442451 h 663677"/>
              <a:gd name="connsiteX2" fmla="*/ 70813 w 762957"/>
              <a:gd name="connsiteY2" fmla="*/ 634180 h 663677"/>
              <a:gd name="connsiteX3" fmla="*/ 41317 w 762957"/>
              <a:gd name="connsiteY3" fmla="*/ 0 h 663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2957" h="663677">
                <a:moveTo>
                  <a:pt x="712368" y="663677"/>
                </a:moveTo>
                <a:cubicBezTo>
                  <a:pt x="758457" y="555522"/>
                  <a:pt x="804546" y="447367"/>
                  <a:pt x="697620" y="442451"/>
                </a:cubicBezTo>
                <a:cubicBezTo>
                  <a:pt x="590694" y="437535"/>
                  <a:pt x="180197" y="707922"/>
                  <a:pt x="70813" y="634180"/>
                </a:cubicBezTo>
                <a:cubicBezTo>
                  <a:pt x="-38571" y="560438"/>
                  <a:pt x="1373" y="280219"/>
                  <a:pt x="41317" y="0"/>
                </a:cubicBezTo>
              </a:path>
            </a:pathLst>
          </a:custGeom>
          <a:noFill/>
          <a:ln w="25400">
            <a:solidFill>
              <a:srgbClr val="7030A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B9DE90E-FF8E-406E-8863-65DDE6DC6A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4400" y="4192350"/>
            <a:ext cx="395096" cy="317646"/>
          </a:xfrm>
          <a:prstGeom prst="rect">
            <a:avLst/>
          </a:prstGeom>
        </p:spPr>
      </p:pic>
      <p:sp>
        <p:nvSpPr>
          <p:cNvPr id="24" name="Title 1">
            <a:extLst>
              <a:ext uri="{FF2B5EF4-FFF2-40B4-BE49-F238E27FC236}">
                <a16:creationId xmlns:a16="http://schemas.microsoft.com/office/drawing/2014/main" id="{491D9FD1-B0E0-4F99-A6EF-449EA80C7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7852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From </a:t>
            </a:r>
            <a:r>
              <a:rPr lang="en-US" sz="4500" dirty="0" err="1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RegEx</a:t>
            </a: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 to DFA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Lecture 2 – Implementing Scanners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B3EA2CA-0BD4-429E-B41F-7A4386AED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25</a:t>
            </a:fld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E539018E-FA53-6946-4300-2AF246C09C25}"/>
              </a:ext>
            </a:extLst>
          </p:cNvPr>
          <p:cNvSpPr/>
          <p:nvPr/>
        </p:nvSpPr>
        <p:spPr>
          <a:xfrm>
            <a:off x="5201744" y="2972666"/>
            <a:ext cx="1862164" cy="847495"/>
          </a:xfrm>
          <a:prstGeom prst="ellipse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88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DD6C3C-3DA2-42CA-9E71-CE24C7C7E6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7877" y="1253331"/>
            <a:ext cx="8171473" cy="190649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/>
              <a:t>Observation:</a:t>
            </a:r>
            <a:r>
              <a:rPr lang="en-US" dirty="0"/>
              <a:t> You never see an epsilon in the input</a:t>
            </a:r>
          </a:p>
          <a:p>
            <a:pPr lvl="1"/>
            <a:r>
              <a:rPr lang="en-US" dirty="0"/>
              <a:t>Consuming a character means taking a “chain” of zero-or-more 𝜀-edges then a real character edge</a:t>
            </a:r>
          </a:p>
          <a:p>
            <a:pPr marL="0" indent="0">
              <a:buNone/>
            </a:pPr>
            <a:r>
              <a:rPr lang="en-US" b="1" dirty="0"/>
              <a:t>Algorithm Intuition: </a:t>
            </a:r>
            <a:r>
              <a:rPr lang="en-US" i="1" dirty="0"/>
              <a:t>cut out the middleman</a:t>
            </a:r>
            <a:endParaRPr lang="en-US" b="1" i="1" dirty="0"/>
          </a:p>
          <a:p>
            <a:pPr lvl="1"/>
            <a:r>
              <a:rPr lang="en-US" dirty="0"/>
              <a:t>Replace all “chains” with a direct real-character edge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986AD4F-1786-4DA0-A471-902C8B33F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26</a:t>
            </a:fld>
            <a:endParaRPr lang="en-US"/>
          </a:p>
        </p:txBody>
      </p:sp>
      <p:cxnSp>
        <p:nvCxnSpPr>
          <p:cNvPr id="31" name="Connector: Curved 30">
            <a:extLst>
              <a:ext uri="{FF2B5EF4-FFF2-40B4-BE49-F238E27FC236}">
                <a16:creationId xmlns:a16="http://schemas.microsoft.com/office/drawing/2014/main" id="{3EB02667-2B46-4149-AEBB-C04B09857617}"/>
              </a:ext>
            </a:extLst>
          </p:cNvPr>
          <p:cNvCxnSpPr>
            <a:cxnSpLocks/>
            <a:stCxn id="57" idx="2"/>
            <a:endCxn id="53" idx="2"/>
          </p:cNvCxnSpPr>
          <p:nvPr/>
        </p:nvCxnSpPr>
        <p:spPr>
          <a:xfrm rot="10800000">
            <a:off x="4358984" y="5743285"/>
            <a:ext cx="15731" cy="752831"/>
          </a:xfrm>
          <a:prstGeom prst="curvedConnector3">
            <a:avLst>
              <a:gd name="adj1" fmla="val 1553182"/>
            </a:avLst>
          </a:prstGeom>
          <a:ln w="317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6DD712E4-9ABB-49EE-BB24-89787B610ED8}"/>
              </a:ext>
            </a:extLst>
          </p:cNvPr>
          <p:cNvSpPr txBox="1"/>
          <p:nvPr/>
        </p:nvSpPr>
        <p:spPr>
          <a:xfrm>
            <a:off x="3852970" y="5874660"/>
            <a:ext cx="3193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b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itle 1">
                <a:extLst>
                  <a:ext uri="{FF2B5EF4-FFF2-40B4-BE49-F238E27FC236}">
                    <a16:creationId xmlns:a16="http://schemas.microsoft.com/office/drawing/2014/main" id="{2AE8DF5F-8A26-4E25-ADB5-F9FE753F214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152650" y="7974"/>
                <a:ext cx="7886700" cy="1325563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>
                  <a:lnSpc>
                    <a:spcPct val="70000"/>
                  </a:lnSpc>
                </a:pPr>
                <a:r>
                  <a:rPr lang="en-US" sz="4500" dirty="0">
                    <a:ln w="12700">
                      <a:solidFill>
                        <a:schemeClr val="tx1"/>
                      </a:solidFill>
                    </a:ln>
                    <a:solidFill>
                      <a:schemeClr val="bg1">
                        <a:lumMod val="85000"/>
                      </a:schemeClr>
                    </a:solidFill>
                  </a:rPr>
                  <a:t>Eliminating </a:t>
                </a:r>
                <a14:m>
                  <m:oMath xmlns:m="http://schemas.openxmlformats.org/officeDocument/2006/math">
                    <m:r>
                      <a:rPr lang="en-US" sz="4800" i="1">
                        <a:ln w="12700">
                          <a:solidFill>
                            <a:schemeClr val="tx1"/>
                          </a:solidFill>
                        </a:ln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4800" dirty="0">
                    <a:ln w="12700">
                      <a:solidFill>
                        <a:schemeClr val="tx1"/>
                      </a:solidFill>
                    </a:ln>
                    <a:solidFill>
                      <a:schemeClr val="bg1">
                        <a:lumMod val="85000"/>
                      </a:schemeClr>
                    </a:solidFill>
                  </a:rPr>
                  <a:t>-transitions</a:t>
                </a:r>
                <a:br>
                  <a:rPr lang="en-US" sz="5000" dirty="0">
                    <a:ln w="12700">
                      <a:solidFill>
                        <a:schemeClr val="tx1"/>
                      </a:solidFill>
                    </a:ln>
                    <a:solidFill>
                      <a:schemeClr val="bg1">
                        <a:lumMod val="85000"/>
                      </a:schemeClr>
                    </a:solidFill>
                  </a:rPr>
                </a:br>
                <a:r>
                  <a:rPr lang="en-US" sz="2000" dirty="0">
                    <a:ln w="12700">
                      <a:noFill/>
                    </a:ln>
                    <a:latin typeface="Garamond" panose="02020404030301010803" pitchFamily="18" charset="0"/>
                  </a:rPr>
                  <a:t>Lecture 2 – Implementing Scanners </a:t>
                </a:r>
              </a:p>
            </p:txBody>
          </p:sp>
        </mc:Choice>
        <mc:Fallback>
          <p:sp>
            <p:nvSpPr>
              <p:cNvPr id="27" name="Title 1">
                <a:extLst>
                  <a:ext uri="{FF2B5EF4-FFF2-40B4-BE49-F238E27FC236}">
                    <a16:creationId xmlns:a16="http://schemas.microsoft.com/office/drawing/2014/main" id="{2AE8DF5F-8A26-4E25-ADB5-F9FE753F21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2650" y="7974"/>
                <a:ext cx="7886700" cy="132556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Oval 29">
            <a:extLst>
              <a:ext uri="{FF2B5EF4-FFF2-40B4-BE49-F238E27FC236}">
                <a16:creationId xmlns:a16="http://schemas.microsoft.com/office/drawing/2014/main" id="{B237F36D-B139-409B-AAC9-CDC3DCBDB0AF}"/>
              </a:ext>
            </a:extLst>
          </p:cNvPr>
          <p:cNvSpPr/>
          <p:nvPr/>
        </p:nvSpPr>
        <p:spPr>
          <a:xfrm>
            <a:off x="4336667" y="3985901"/>
            <a:ext cx="453650" cy="442786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3AD27D48-42E4-481C-BC50-57C8B699B94B}"/>
              </a:ext>
            </a:extLst>
          </p:cNvPr>
          <p:cNvSpPr/>
          <p:nvPr/>
        </p:nvSpPr>
        <p:spPr>
          <a:xfrm>
            <a:off x="4345728" y="4773142"/>
            <a:ext cx="453650" cy="442786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0C1373A0-A9B5-483F-A0FA-39F0DDBBD026}"/>
              </a:ext>
            </a:extLst>
          </p:cNvPr>
          <p:cNvSpPr/>
          <p:nvPr/>
        </p:nvSpPr>
        <p:spPr>
          <a:xfrm>
            <a:off x="4358982" y="5521890"/>
            <a:ext cx="453650" cy="442786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95B0C52B-0EE4-421B-AD33-2694E6227770}"/>
              </a:ext>
            </a:extLst>
          </p:cNvPr>
          <p:cNvSpPr/>
          <p:nvPr/>
        </p:nvSpPr>
        <p:spPr>
          <a:xfrm>
            <a:off x="4374713" y="6274721"/>
            <a:ext cx="453650" cy="442786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4691B02E-55C1-4A92-B081-9F27AE30AD2C}"/>
              </a:ext>
            </a:extLst>
          </p:cNvPr>
          <p:cNvSpPr/>
          <p:nvPr/>
        </p:nvSpPr>
        <p:spPr>
          <a:xfrm>
            <a:off x="4431577" y="6326710"/>
            <a:ext cx="339922" cy="33753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2ECA461-C451-408E-9F5B-E627C950BF41}"/>
              </a:ext>
            </a:extLst>
          </p:cNvPr>
          <p:cNvGrpSpPr/>
          <p:nvPr/>
        </p:nvGrpSpPr>
        <p:grpSpPr>
          <a:xfrm>
            <a:off x="4531514" y="4366492"/>
            <a:ext cx="394152" cy="1928414"/>
            <a:chOff x="3007514" y="4366492"/>
            <a:chExt cx="394152" cy="192841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FE70CEFF-8A96-4364-98CA-C8B0A08C6661}"/>
                    </a:ext>
                  </a:extLst>
                </p:cNvPr>
                <p:cNvSpPr txBox="1"/>
                <p:nvPr/>
              </p:nvSpPr>
              <p:spPr>
                <a:xfrm>
                  <a:off x="3007514" y="4366492"/>
                  <a:ext cx="367537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FE70CEFF-8A96-4364-98CA-C8B0A08C666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07514" y="4366492"/>
                  <a:ext cx="367537" cy="40011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ACFEB15A-4F4B-4C1B-8E15-A29190069579}"/>
                </a:ext>
              </a:extLst>
            </p:cNvPr>
            <p:cNvCxnSpPr>
              <a:cxnSpLocks/>
              <a:stCxn id="30" idx="4"/>
            </p:cNvCxnSpPr>
            <p:nvPr/>
          </p:nvCxnSpPr>
          <p:spPr>
            <a:xfrm>
              <a:off x="3039492" y="4428687"/>
              <a:ext cx="0" cy="317168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812193F4-F27B-4B88-AF4E-51733D092D42}"/>
                    </a:ext>
                  </a:extLst>
                </p:cNvPr>
                <p:cNvSpPr txBox="1"/>
                <p:nvPr/>
              </p:nvSpPr>
              <p:spPr>
                <a:xfrm>
                  <a:off x="3034129" y="5146449"/>
                  <a:ext cx="367537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812193F4-F27B-4B88-AF4E-51733D092D4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34129" y="5146449"/>
                  <a:ext cx="367537" cy="40011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922F3696-A6E7-4421-B0EB-24D512AA0B82}"/>
                </a:ext>
              </a:extLst>
            </p:cNvPr>
            <p:cNvCxnSpPr>
              <a:cxnSpLocks/>
            </p:cNvCxnSpPr>
            <p:nvPr/>
          </p:nvCxnSpPr>
          <p:spPr>
            <a:xfrm>
              <a:off x="3066107" y="5208644"/>
              <a:ext cx="0" cy="317168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AB91B4B3-BA27-4B15-BB53-A8F2062DB7B4}"/>
                </a:ext>
              </a:extLst>
            </p:cNvPr>
            <p:cNvSpPr txBox="1"/>
            <p:nvPr/>
          </p:nvSpPr>
          <p:spPr>
            <a:xfrm>
              <a:off x="3038334" y="5894796"/>
              <a:ext cx="30809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ea typeface="Cambria Math" panose="02040503050406030204" pitchFamily="18" charset="0"/>
                </a:rPr>
                <a:t>a</a:t>
              </a:r>
              <a:endParaRPr lang="en-US" sz="2000" dirty="0"/>
            </a:p>
          </p:txBody>
        </p: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96A2BBAF-0294-49C8-91F1-E27D992931A2}"/>
                </a:ext>
              </a:extLst>
            </p:cNvPr>
            <p:cNvCxnSpPr>
              <a:cxnSpLocks/>
            </p:cNvCxnSpPr>
            <p:nvPr/>
          </p:nvCxnSpPr>
          <p:spPr>
            <a:xfrm>
              <a:off x="3070312" y="5956991"/>
              <a:ext cx="0" cy="317168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2539A83-FECC-4304-8582-C3D59F323B4A}"/>
              </a:ext>
            </a:extLst>
          </p:cNvPr>
          <p:cNvGrpSpPr/>
          <p:nvPr/>
        </p:nvGrpSpPr>
        <p:grpSpPr>
          <a:xfrm>
            <a:off x="6847958" y="3948455"/>
            <a:ext cx="1824213" cy="2752489"/>
            <a:chOff x="5323957" y="3948454"/>
            <a:chExt cx="1824213" cy="2752489"/>
          </a:xfrm>
        </p:grpSpPr>
        <p:cxnSp>
          <p:nvCxnSpPr>
            <p:cNvPr id="61" name="Connector: Curved 60">
              <a:extLst>
                <a:ext uri="{FF2B5EF4-FFF2-40B4-BE49-F238E27FC236}">
                  <a16:creationId xmlns:a16="http://schemas.microsoft.com/office/drawing/2014/main" id="{32590351-C737-49DA-90CA-3F426850CC8C}"/>
                </a:ext>
              </a:extLst>
            </p:cNvPr>
            <p:cNvCxnSpPr>
              <a:cxnSpLocks/>
              <a:stCxn id="73" idx="2"/>
              <a:endCxn id="70" idx="2"/>
            </p:cNvCxnSpPr>
            <p:nvPr/>
          </p:nvCxnSpPr>
          <p:spPr>
            <a:xfrm rot="10800000">
              <a:off x="5829970" y="5726720"/>
              <a:ext cx="15731" cy="752831"/>
            </a:xfrm>
            <a:prstGeom prst="curvedConnector3">
              <a:avLst>
                <a:gd name="adj1" fmla="val 1553182"/>
              </a:avLst>
            </a:prstGeom>
            <a:ln w="31750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D67731E6-9727-41EB-9FF2-3A24B59A85DF}"/>
                </a:ext>
              </a:extLst>
            </p:cNvPr>
            <p:cNvSpPr txBox="1"/>
            <p:nvPr/>
          </p:nvSpPr>
          <p:spPr>
            <a:xfrm>
              <a:off x="5323957" y="5858096"/>
              <a:ext cx="31931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b</a:t>
              </a:r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55613577-2062-4E78-A35B-8BFA9A6FB52A}"/>
                </a:ext>
              </a:extLst>
            </p:cNvPr>
            <p:cNvSpPr/>
            <p:nvPr/>
          </p:nvSpPr>
          <p:spPr>
            <a:xfrm>
              <a:off x="5847236" y="3948454"/>
              <a:ext cx="453650" cy="44278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S</a:t>
              </a:r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195D7C7A-6A1B-44A2-8436-2A5A4296EE2F}"/>
                </a:ext>
              </a:extLst>
            </p:cNvPr>
            <p:cNvSpPr/>
            <p:nvPr/>
          </p:nvSpPr>
          <p:spPr>
            <a:xfrm>
              <a:off x="5816715" y="4756578"/>
              <a:ext cx="453650" cy="44278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C72223B3-08B8-4E35-BCF6-6CE47629EDB5}"/>
                </a:ext>
              </a:extLst>
            </p:cNvPr>
            <p:cNvSpPr/>
            <p:nvPr/>
          </p:nvSpPr>
          <p:spPr>
            <a:xfrm>
              <a:off x="5829969" y="5505326"/>
              <a:ext cx="453650" cy="44278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4339D200-67C1-404E-97BE-C2E33D327D06}"/>
                </a:ext>
              </a:extLst>
            </p:cNvPr>
            <p:cNvSpPr/>
            <p:nvPr/>
          </p:nvSpPr>
          <p:spPr>
            <a:xfrm>
              <a:off x="5845700" y="6258157"/>
              <a:ext cx="453650" cy="44278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S</a:t>
              </a:r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A144BB06-EC06-4D45-8632-BB6E565C5E57}"/>
                </a:ext>
              </a:extLst>
            </p:cNvPr>
            <p:cNvSpPr/>
            <p:nvPr/>
          </p:nvSpPr>
          <p:spPr>
            <a:xfrm>
              <a:off x="5902564" y="6310146"/>
              <a:ext cx="339922" cy="33753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873E9158-CCA9-4322-9576-C0FDE8925A75}"/>
                </a:ext>
              </a:extLst>
            </p:cNvPr>
            <p:cNvSpPr txBox="1"/>
            <p:nvPr/>
          </p:nvSpPr>
          <p:spPr>
            <a:xfrm>
              <a:off x="6033321" y="5878232"/>
              <a:ext cx="30809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2000"/>
              </a:lvl1pPr>
            </a:lstStyle>
            <a:p>
              <a:r>
                <a:rPr lang="en-US" dirty="0"/>
                <a:t>a</a:t>
              </a:r>
            </a:p>
          </p:txBody>
        </p:sp>
        <p:cxnSp>
          <p:nvCxnSpPr>
            <p:cNvPr id="76" name="Straight Arrow Connector 75">
              <a:extLst>
                <a:ext uri="{FF2B5EF4-FFF2-40B4-BE49-F238E27FC236}">
                  <a16:creationId xmlns:a16="http://schemas.microsoft.com/office/drawing/2014/main" id="{EE1FE345-3387-4254-A5E0-94C893C9A37B}"/>
                </a:ext>
              </a:extLst>
            </p:cNvPr>
            <p:cNvCxnSpPr>
              <a:cxnSpLocks/>
            </p:cNvCxnSpPr>
            <p:nvPr/>
          </p:nvCxnSpPr>
          <p:spPr>
            <a:xfrm>
              <a:off x="6065299" y="5940427"/>
              <a:ext cx="0" cy="317168"/>
            </a:xfrm>
            <a:prstGeom prst="straightConnector1">
              <a:avLst/>
            </a:prstGeom>
            <a:ln w="31750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7" name="Connector: Curved 76">
              <a:extLst>
                <a:ext uri="{FF2B5EF4-FFF2-40B4-BE49-F238E27FC236}">
                  <a16:creationId xmlns:a16="http://schemas.microsoft.com/office/drawing/2014/main" id="{533FA66A-D2B3-4B73-ACB9-C5CFC2C736F1}"/>
                </a:ext>
              </a:extLst>
            </p:cNvPr>
            <p:cNvCxnSpPr>
              <a:cxnSpLocks/>
              <a:stCxn id="63" idx="6"/>
              <a:endCxn id="73" idx="6"/>
            </p:cNvCxnSpPr>
            <p:nvPr/>
          </p:nvCxnSpPr>
          <p:spPr>
            <a:xfrm flipH="1">
              <a:off x="6299350" y="4169847"/>
              <a:ext cx="1536" cy="2309703"/>
            </a:xfrm>
            <a:prstGeom prst="curvedConnector3">
              <a:avLst>
                <a:gd name="adj1" fmla="val -31525977"/>
              </a:avLst>
            </a:prstGeom>
            <a:ln w="31750">
              <a:solidFill>
                <a:schemeClr val="accent2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1EC09C2C-57DE-4AEC-92A6-4730F24AA0F0}"/>
                </a:ext>
              </a:extLst>
            </p:cNvPr>
            <p:cNvSpPr txBox="1"/>
            <p:nvPr/>
          </p:nvSpPr>
          <p:spPr>
            <a:xfrm>
              <a:off x="6836866" y="4946394"/>
              <a:ext cx="31130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chemeClr val="accent2"/>
                  </a:solidFill>
                  <a:ea typeface="Cambria Math" panose="02040503050406030204" pitchFamily="18" charset="0"/>
                </a:rPr>
                <a:t>a</a:t>
              </a:r>
              <a:endParaRPr lang="en-US" sz="2000" b="1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40" name="Arrow: Right 39">
            <a:extLst>
              <a:ext uri="{FF2B5EF4-FFF2-40B4-BE49-F238E27FC236}">
                <a16:creationId xmlns:a16="http://schemas.microsoft.com/office/drawing/2014/main" id="{84FF8C31-F155-44AF-8176-014A2D8FAB21}"/>
              </a:ext>
            </a:extLst>
          </p:cNvPr>
          <p:cNvSpPr/>
          <p:nvPr/>
        </p:nvSpPr>
        <p:spPr>
          <a:xfrm>
            <a:off x="5455685" y="4806699"/>
            <a:ext cx="1228725" cy="7310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loud 6">
            <a:extLst>
              <a:ext uri="{FF2B5EF4-FFF2-40B4-BE49-F238E27FC236}">
                <a16:creationId xmlns:a16="http://schemas.microsoft.com/office/drawing/2014/main" id="{2DA97035-0CCB-4019-9F56-CD5D093788E4}"/>
              </a:ext>
            </a:extLst>
          </p:cNvPr>
          <p:cNvSpPr/>
          <p:nvPr/>
        </p:nvSpPr>
        <p:spPr>
          <a:xfrm>
            <a:off x="2077728" y="3312612"/>
            <a:ext cx="1775242" cy="1480999"/>
          </a:xfrm>
          <a:prstGeom prst="clou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u="sng" dirty="0"/>
              <a:t>Input:</a:t>
            </a:r>
            <a:r>
              <a:rPr lang="en-US" dirty="0"/>
              <a:t> a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9A263CD4-3F15-4068-A165-51FC3A2E0997}"/>
              </a:ext>
            </a:extLst>
          </p:cNvPr>
          <p:cNvGrpSpPr/>
          <p:nvPr/>
        </p:nvGrpSpPr>
        <p:grpSpPr>
          <a:xfrm>
            <a:off x="4531514" y="4366492"/>
            <a:ext cx="394152" cy="1928414"/>
            <a:chOff x="3007514" y="4366492"/>
            <a:chExt cx="394152" cy="192841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56A4254D-A9CD-479A-BEEA-E57E92089EA6}"/>
                    </a:ext>
                  </a:extLst>
                </p:cNvPr>
                <p:cNvSpPr txBox="1"/>
                <p:nvPr/>
              </p:nvSpPr>
              <p:spPr>
                <a:xfrm>
                  <a:off x="3007514" y="4366492"/>
                  <a:ext cx="367537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oMath>
                    </m:oMathPara>
                  </a14:m>
                  <a:endParaRPr lang="en-US" sz="2000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56A4254D-A9CD-479A-BEEA-E57E92089EA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07514" y="4366492"/>
                  <a:ext cx="367537" cy="40011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862FEA07-5748-43E7-ABBE-0EFFB5A058B7}"/>
                </a:ext>
              </a:extLst>
            </p:cNvPr>
            <p:cNvCxnSpPr>
              <a:cxnSpLocks/>
            </p:cNvCxnSpPr>
            <p:nvPr/>
          </p:nvCxnSpPr>
          <p:spPr>
            <a:xfrm>
              <a:off x="3039492" y="4428687"/>
              <a:ext cx="0" cy="317168"/>
            </a:xfrm>
            <a:prstGeom prst="straightConnector1">
              <a:avLst/>
            </a:prstGeom>
            <a:ln w="31750">
              <a:solidFill>
                <a:schemeClr val="accent2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2936FDD8-8D41-4D6B-BB26-EFBEDF31CD0C}"/>
                    </a:ext>
                  </a:extLst>
                </p:cNvPr>
                <p:cNvSpPr txBox="1"/>
                <p:nvPr/>
              </p:nvSpPr>
              <p:spPr>
                <a:xfrm>
                  <a:off x="3034129" y="5146449"/>
                  <a:ext cx="367537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oMath>
                    </m:oMathPara>
                  </a14:m>
                  <a:endParaRPr lang="en-US" sz="2000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2936FDD8-8D41-4D6B-BB26-EFBEDF31CD0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34129" y="5146449"/>
                  <a:ext cx="367537" cy="40011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28475960-9B25-479A-B806-B112DE57D704}"/>
                </a:ext>
              </a:extLst>
            </p:cNvPr>
            <p:cNvCxnSpPr>
              <a:cxnSpLocks/>
            </p:cNvCxnSpPr>
            <p:nvPr/>
          </p:nvCxnSpPr>
          <p:spPr>
            <a:xfrm>
              <a:off x="3066107" y="5208644"/>
              <a:ext cx="0" cy="317168"/>
            </a:xfrm>
            <a:prstGeom prst="straightConnector1">
              <a:avLst/>
            </a:prstGeom>
            <a:ln w="31750">
              <a:solidFill>
                <a:schemeClr val="accent2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240F9FA5-8131-41A0-A1E7-D3EAE0C327C4}"/>
                </a:ext>
              </a:extLst>
            </p:cNvPr>
            <p:cNvSpPr txBox="1"/>
            <p:nvPr/>
          </p:nvSpPr>
          <p:spPr>
            <a:xfrm>
              <a:off x="3038334" y="5894796"/>
              <a:ext cx="30809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accent2"/>
                  </a:solidFill>
                  <a:ea typeface="Cambria Math" panose="02040503050406030204" pitchFamily="18" charset="0"/>
                </a:rPr>
                <a:t>a</a:t>
              </a:r>
              <a:endParaRPr lang="en-US" sz="2000" dirty="0">
                <a:solidFill>
                  <a:schemeClr val="accent2"/>
                </a:solidFill>
              </a:endParaRPr>
            </a:p>
          </p:txBody>
        </p: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7AB4C575-661B-406E-A2F0-C82805461C61}"/>
                </a:ext>
              </a:extLst>
            </p:cNvPr>
            <p:cNvCxnSpPr>
              <a:cxnSpLocks/>
            </p:cNvCxnSpPr>
            <p:nvPr/>
          </p:nvCxnSpPr>
          <p:spPr>
            <a:xfrm>
              <a:off x="3070312" y="5956991"/>
              <a:ext cx="0" cy="317168"/>
            </a:xfrm>
            <a:prstGeom prst="straightConnector1">
              <a:avLst/>
            </a:prstGeom>
            <a:ln w="31750">
              <a:solidFill>
                <a:schemeClr val="accent2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66577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0" grpId="0" animBg="1"/>
      <p:bldP spid="36" grpId="0" animBg="1"/>
      <p:bldP spid="53" grpId="0" animBg="1"/>
      <p:bldP spid="57" grpId="0" animBg="1"/>
      <p:bldP spid="58" grpId="0" animBg="1"/>
      <p:bldP spid="40" grpId="0" animBg="1"/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2DD6C3C-3DA2-42CA-9E71-CE24C7C7E6F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743960" y="1361738"/>
                <a:ext cx="8389855" cy="5084946"/>
              </a:xfrm>
            </p:spPr>
            <p:txBody>
              <a:bodyPr/>
              <a:lstStyle/>
              <a:p>
                <a:r>
                  <a:rPr lang="en-US" dirty="0"/>
                  <a:t>Compute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-close(s), the set of states reachable via 0 or more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-edges from s</a:t>
                </a:r>
              </a:p>
              <a:p>
                <a:r>
                  <a:rPr lang="en-US" dirty="0"/>
                  <a:t>Copy all states from N to an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-free version, N’</a:t>
                </a:r>
              </a:p>
              <a:p>
                <a:r>
                  <a:rPr lang="en-US" dirty="0"/>
                  <a:t>Put s in F’ 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-close(s) contains a state in F</a:t>
                </a:r>
              </a:p>
              <a:p>
                <a:r>
                  <a:rPr lang="en-US" dirty="0"/>
                  <a:t>Put </a:t>
                </a:r>
                <a:r>
                  <a:rPr lang="en-US" dirty="0" err="1"/>
                  <a:t>s,c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t 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/>
                  <a:t>’ if there is a c-edge to t 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-close(s)</a:t>
                </a:r>
              </a:p>
              <a:p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2DD6C3C-3DA2-42CA-9E71-CE24C7C7E6F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43960" y="1361738"/>
                <a:ext cx="8389855" cy="5084946"/>
              </a:xfrm>
              <a:blipFill>
                <a:blip r:embed="rId3"/>
                <a:stretch>
                  <a:fillRect l="-1308" t="-1916" r="-1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870DE7B-04AC-4DF3-8D4D-8FAA396CF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27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itle 1">
                <a:extLst>
                  <a:ext uri="{FF2B5EF4-FFF2-40B4-BE49-F238E27FC236}">
                    <a16:creationId xmlns:a16="http://schemas.microsoft.com/office/drawing/2014/main" id="{979795F7-C756-4348-A168-3E51FF78EA3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152650" y="7974"/>
                <a:ext cx="7886700" cy="1325563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>
                  <a:lnSpc>
                    <a:spcPct val="70000"/>
                  </a:lnSpc>
                </a:pPr>
                <a:r>
                  <a:rPr lang="en-US" sz="4500" dirty="0">
                    <a:ln w="12700">
                      <a:solidFill>
                        <a:schemeClr val="tx1"/>
                      </a:solidFill>
                    </a:ln>
                    <a:solidFill>
                      <a:schemeClr val="bg1">
                        <a:lumMod val="85000"/>
                      </a:schemeClr>
                    </a:solidFill>
                  </a:rPr>
                  <a:t>Eliminating </a:t>
                </a:r>
                <a14:m>
                  <m:oMath xmlns:m="http://schemas.openxmlformats.org/officeDocument/2006/math">
                    <m:r>
                      <a:rPr lang="en-US" sz="4800" i="1">
                        <a:ln w="12700">
                          <a:solidFill>
                            <a:schemeClr val="tx1"/>
                          </a:solidFill>
                        </a:ln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4800" dirty="0">
                    <a:ln w="12700">
                      <a:solidFill>
                        <a:schemeClr val="tx1"/>
                      </a:solidFill>
                    </a:ln>
                    <a:solidFill>
                      <a:schemeClr val="bg1">
                        <a:lumMod val="85000"/>
                      </a:schemeClr>
                    </a:solidFill>
                  </a:rPr>
                  <a:t>-transitions</a:t>
                </a:r>
                <a:br>
                  <a:rPr lang="en-US" sz="5000" dirty="0">
                    <a:ln w="12700">
                      <a:solidFill>
                        <a:schemeClr val="tx1"/>
                      </a:solidFill>
                    </a:ln>
                    <a:solidFill>
                      <a:schemeClr val="bg1">
                        <a:lumMod val="85000"/>
                      </a:schemeClr>
                    </a:solidFill>
                  </a:rPr>
                </a:br>
                <a:r>
                  <a:rPr lang="en-US" sz="2000" dirty="0">
                    <a:ln w="12700">
                      <a:noFill/>
                    </a:ln>
                    <a:latin typeface="Garamond" panose="02020404030301010803" pitchFamily="18" charset="0"/>
                  </a:rPr>
                  <a:t>Lecture 2 – Implementing Scanners </a:t>
                </a:r>
              </a:p>
            </p:txBody>
          </p:sp>
        </mc:Choice>
        <mc:Fallback>
          <p:sp>
            <p:nvSpPr>
              <p:cNvPr id="8" name="Title 1">
                <a:extLst>
                  <a:ext uri="{FF2B5EF4-FFF2-40B4-BE49-F238E27FC236}">
                    <a16:creationId xmlns:a16="http://schemas.microsoft.com/office/drawing/2014/main" id="{979795F7-C756-4348-A168-3E51FF78EA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2650" y="7974"/>
                <a:ext cx="7886700" cy="132556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40548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Oval 79">
            <a:extLst>
              <a:ext uri="{FF2B5EF4-FFF2-40B4-BE49-F238E27FC236}">
                <a16:creationId xmlns:a16="http://schemas.microsoft.com/office/drawing/2014/main" id="{EECFF669-7BC1-4A6B-99B4-7174D805CA5B}"/>
              </a:ext>
            </a:extLst>
          </p:cNvPr>
          <p:cNvSpPr/>
          <p:nvPr/>
        </p:nvSpPr>
        <p:spPr>
          <a:xfrm>
            <a:off x="461034" y="2994946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624A3584-B1DC-4D36-AC49-9B9D2674BDF5}"/>
              </a:ext>
            </a:extLst>
          </p:cNvPr>
          <p:cNvSpPr/>
          <p:nvPr/>
        </p:nvSpPr>
        <p:spPr>
          <a:xfrm>
            <a:off x="448134" y="4451305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3C48F69D-6925-4B07-8CEE-16336680C0FE}"/>
              </a:ext>
            </a:extLst>
          </p:cNvPr>
          <p:cNvSpPr/>
          <p:nvPr/>
        </p:nvSpPr>
        <p:spPr>
          <a:xfrm>
            <a:off x="448134" y="5838534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294EEFB1-1DDE-4A7B-816F-40255B08CCC8}"/>
              </a:ext>
            </a:extLst>
          </p:cNvPr>
          <p:cNvSpPr/>
          <p:nvPr/>
        </p:nvSpPr>
        <p:spPr>
          <a:xfrm>
            <a:off x="2438352" y="3454070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42394555-CAD6-4245-81A8-4E1CD9142379}"/>
              </a:ext>
            </a:extLst>
          </p:cNvPr>
          <p:cNvSpPr/>
          <p:nvPr/>
        </p:nvSpPr>
        <p:spPr>
          <a:xfrm>
            <a:off x="2451051" y="4539593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C2604874-4D7C-4CD2-B8C1-DA386306F4C2}"/>
              </a:ext>
            </a:extLst>
          </p:cNvPr>
          <p:cNvSpPr/>
          <p:nvPr/>
        </p:nvSpPr>
        <p:spPr>
          <a:xfrm>
            <a:off x="2453982" y="5713494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BBBB5942-45E8-4EAD-9A57-34918D3ADFFE}"/>
              </a:ext>
            </a:extLst>
          </p:cNvPr>
          <p:cNvSpPr/>
          <p:nvPr/>
        </p:nvSpPr>
        <p:spPr>
          <a:xfrm>
            <a:off x="2530822" y="3537993"/>
            <a:ext cx="714712" cy="71460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10AE5470-3B74-40B2-AE0A-207582CA76B0}"/>
              </a:ext>
            </a:extLst>
          </p:cNvPr>
          <p:cNvSpPr/>
          <p:nvPr/>
        </p:nvSpPr>
        <p:spPr>
          <a:xfrm>
            <a:off x="2385487" y="1956199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</a:t>
            </a:r>
          </a:p>
        </p:txBody>
      </p:sp>
      <p:cxnSp>
        <p:nvCxnSpPr>
          <p:cNvPr id="88" name="Connector: Curved 87">
            <a:extLst>
              <a:ext uri="{FF2B5EF4-FFF2-40B4-BE49-F238E27FC236}">
                <a16:creationId xmlns:a16="http://schemas.microsoft.com/office/drawing/2014/main" id="{00F35409-B5DD-411D-B76D-F647D08BD664}"/>
              </a:ext>
            </a:extLst>
          </p:cNvPr>
          <p:cNvCxnSpPr>
            <a:cxnSpLocks/>
            <a:stCxn id="82" idx="6"/>
            <a:endCxn id="81" idx="6"/>
          </p:cNvCxnSpPr>
          <p:nvPr/>
        </p:nvCxnSpPr>
        <p:spPr>
          <a:xfrm flipV="1">
            <a:off x="1347786" y="4890071"/>
            <a:ext cx="12700" cy="1387229"/>
          </a:xfrm>
          <a:prstGeom prst="curvedConnector3">
            <a:avLst>
              <a:gd name="adj1" fmla="val 1800000"/>
            </a:avLst>
          </a:prstGeom>
          <a:ln w="317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9" name="Oval 88">
            <a:extLst>
              <a:ext uri="{FF2B5EF4-FFF2-40B4-BE49-F238E27FC236}">
                <a16:creationId xmlns:a16="http://schemas.microsoft.com/office/drawing/2014/main" id="{FEAC3E4C-C5B0-4972-A298-F574B6DAB00F}"/>
              </a:ext>
            </a:extLst>
          </p:cNvPr>
          <p:cNvSpPr/>
          <p:nvPr/>
        </p:nvSpPr>
        <p:spPr>
          <a:xfrm>
            <a:off x="551492" y="4539594"/>
            <a:ext cx="714712" cy="71460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320B0879-9E07-4539-A739-B3DBB3F4E8EF}"/>
              </a:ext>
            </a:extLst>
          </p:cNvPr>
          <p:cNvSpPr txBox="1"/>
          <p:nvPr/>
        </p:nvSpPr>
        <p:spPr>
          <a:xfrm>
            <a:off x="462264" y="5370307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x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12090C0C-9411-49C3-AFF4-EFFFDAE2DFAD}"/>
              </a:ext>
            </a:extLst>
          </p:cNvPr>
          <p:cNvSpPr txBox="1"/>
          <p:nvPr/>
        </p:nvSpPr>
        <p:spPr>
          <a:xfrm>
            <a:off x="1599246" y="5713494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x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211F25A5-77A4-445B-930F-091D8FDAB714}"/>
                  </a:ext>
                </a:extLst>
              </p:cNvPr>
              <p:cNvSpPr txBox="1"/>
              <p:nvPr/>
            </p:nvSpPr>
            <p:spPr>
              <a:xfrm>
                <a:off x="1657449" y="3057224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211F25A5-77A4-445B-930F-091D8FDAB7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7449" y="3057224"/>
                <a:ext cx="350672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4E682F50-7370-4A83-B1CA-EB420E0E958F}"/>
                  </a:ext>
                </a:extLst>
              </p:cNvPr>
              <p:cNvSpPr txBox="1"/>
              <p:nvPr/>
            </p:nvSpPr>
            <p:spPr>
              <a:xfrm>
                <a:off x="545367" y="3929854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4E682F50-7370-4A83-B1CA-EB420E0E95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367" y="3929854"/>
                <a:ext cx="350672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5" name="TextBox 94">
            <a:extLst>
              <a:ext uri="{FF2B5EF4-FFF2-40B4-BE49-F238E27FC236}">
                <a16:creationId xmlns:a16="http://schemas.microsoft.com/office/drawing/2014/main" id="{0AAE2C58-F30D-43D1-BF9E-6AE2E8289B3E}"/>
              </a:ext>
            </a:extLst>
          </p:cNvPr>
          <p:cNvSpPr txBox="1"/>
          <p:nvPr/>
        </p:nvSpPr>
        <p:spPr>
          <a:xfrm>
            <a:off x="2999693" y="4243222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x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1C213258-505E-4C90-8322-E01A9906FE3C}"/>
              </a:ext>
            </a:extLst>
          </p:cNvPr>
          <p:cNvSpPr txBox="1"/>
          <p:nvPr/>
        </p:nvSpPr>
        <p:spPr>
          <a:xfrm>
            <a:off x="2967575" y="5370307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x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1EC49D81-8F1A-410C-9146-ADE7BD925B29}"/>
                  </a:ext>
                </a:extLst>
              </p:cNvPr>
              <p:cNvSpPr txBox="1"/>
              <p:nvPr/>
            </p:nvSpPr>
            <p:spPr>
              <a:xfrm>
                <a:off x="2934467" y="3059550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1EC49D81-8F1A-410C-9146-ADE7BD925B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4467" y="3059550"/>
                <a:ext cx="350672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48FB1B16-FCDF-4C48-963D-CE6D3BE9A37D}"/>
              </a:ext>
            </a:extLst>
          </p:cNvPr>
          <p:cNvCxnSpPr>
            <a:stCxn id="80" idx="4"/>
            <a:endCxn id="81" idx="0"/>
          </p:cNvCxnSpPr>
          <p:nvPr/>
        </p:nvCxnSpPr>
        <p:spPr>
          <a:xfrm flipH="1">
            <a:off x="897960" y="3872477"/>
            <a:ext cx="12900" cy="578829"/>
          </a:xfrm>
          <a:prstGeom prst="straightConnector1">
            <a:avLst/>
          </a:prstGeom>
          <a:ln w="317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99524804-6181-4142-B758-35CCC39613FC}"/>
              </a:ext>
            </a:extLst>
          </p:cNvPr>
          <p:cNvCxnSpPr>
            <a:cxnSpLocks/>
            <a:stCxn id="80" idx="6"/>
            <a:endCxn id="83" idx="1"/>
          </p:cNvCxnSpPr>
          <p:nvPr/>
        </p:nvCxnSpPr>
        <p:spPr>
          <a:xfrm>
            <a:off x="1360687" y="3433711"/>
            <a:ext cx="1209417" cy="148870"/>
          </a:xfrm>
          <a:prstGeom prst="straightConnector1">
            <a:avLst/>
          </a:prstGeom>
          <a:ln w="317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CD20A9BE-60A9-4D61-A1BA-3F7F5E9A1C1F}"/>
              </a:ext>
            </a:extLst>
          </p:cNvPr>
          <p:cNvCxnSpPr>
            <a:cxnSpLocks/>
            <a:stCxn id="83" idx="0"/>
          </p:cNvCxnSpPr>
          <p:nvPr/>
        </p:nvCxnSpPr>
        <p:spPr>
          <a:xfrm flipV="1">
            <a:off x="2888178" y="2882172"/>
            <a:ext cx="0" cy="571898"/>
          </a:xfrm>
          <a:prstGeom prst="straightConnector1">
            <a:avLst/>
          </a:prstGeom>
          <a:ln w="317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CA81680E-487F-4AFB-AAD9-A064DDAD826A}"/>
              </a:ext>
            </a:extLst>
          </p:cNvPr>
          <p:cNvCxnSpPr>
            <a:cxnSpLocks/>
            <a:stCxn id="83" idx="4"/>
            <a:endCxn id="84" idx="0"/>
          </p:cNvCxnSpPr>
          <p:nvPr/>
        </p:nvCxnSpPr>
        <p:spPr>
          <a:xfrm>
            <a:off x="2888179" y="4331601"/>
            <a:ext cx="12699" cy="207993"/>
          </a:xfrm>
          <a:prstGeom prst="straightConnector1">
            <a:avLst/>
          </a:prstGeom>
          <a:ln w="317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9220C06C-9C1B-4A3A-B47E-BFCA36BF833C}"/>
              </a:ext>
            </a:extLst>
          </p:cNvPr>
          <p:cNvCxnSpPr>
            <a:cxnSpLocks/>
            <a:stCxn id="84" idx="4"/>
            <a:endCxn id="85" idx="0"/>
          </p:cNvCxnSpPr>
          <p:nvPr/>
        </p:nvCxnSpPr>
        <p:spPr>
          <a:xfrm>
            <a:off x="2900878" y="5417124"/>
            <a:ext cx="2931" cy="296371"/>
          </a:xfrm>
          <a:prstGeom prst="straightConnector1">
            <a:avLst/>
          </a:prstGeom>
          <a:ln w="317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048850CC-F11F-4A5D-AED9-091AF6E6B8B9}"/>
              </a:ext>
            </a:extLst>
          </p:cNvPr>
          <p:cNvCxnSpPr>
            <a:cxnSpLocks/>
            <a:stCxn id="81" idx="4"/>
            <a:endCxn id="82" idx="0"/>
          </p:cNvCxnSpPr>
          <p:nvPr/>
        </p:nvCxnSpPr>
        <p:spPr>
          <a:xfrm>
            <a:off x="897960" y="5328836"/>
            <a:ext cx="0" cy="509699"/>
          </a:xfrm>
          <a:prstGeom prst="straightConnector1">
            <a:avLst/>
          </a:prstGeom>
          <a:ln w="317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22E9AF1-55DE-4B9D-8B3C-20189590B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28</a:t>
            </a:fld>
            <a:endParaRPr lang="en-US"/>
          </a:p>
        </p:txBody>
      </p:sp>
      <p:cxnSp>
        <p:nvCxnSpPr>
          <p:cNvPr id="50" name="Connector: Curved 49">
            <a:extLst>
              <a:ext uri="{FF2B5EF4-FFF2-40B4-BE49-F238E27FC236}">
                <a16:creationId xmlns:a16="http://schemas.microsoft.com/office/drawing/2014/main" id="{A8291762-C822-47E3-9982-1447EB3738DA}"/>
              </a:ext>
            </a:extLst>
          </p:cNvPr>
          <p:cNvCxnSpPr>
            <a:cxnSpLocks/>
          </p:cNvCxnSpPr>
          <p:nvPr/>
        </p:nvCxnSpPr>
        <p:spPr>
          <a:xfrm flipH="1" flipV="1">
            <a:off x="3338004" y="3892835"/>
            <a:ext cx="15630" cy="2259424"/>
          </a:xfrm>
          <a:prstGeom prst="curvedConnector3">
            <a:avLst>
              <a:gd name="adj1" fmla="val -1462572"/>
            </a:avLst>
          </a:prstGeom>
          <a:ln w="317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6A1AEC9F-2E01-4457-8D9F-F63E2C4B67AA}"/>
              </a:ext>
            </a:extLst>
          </p:cNvPr>
          <p:cNvSpPr txBox="1"/>
          <p:nvPr/>
        </p:nvSpPr>
        <p:spPr>
          <a:xfrm>
            <a:off x="3579758" y="4783186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x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4" name="Title 1">
                <a:extLst>
                  <a:ext uri="{FF2B5EF4-FFF2-40B4-BE49-F238E27FC236}">
                    <a16:creationId xmlns:a16="http://schemas.microsoft.com/office/drawing/2014/main" id="{9BF0086A-0760-4FBC-99E4-73DD54CF1D6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152650" y="7974"/>
                <a:ext cx="7886700" cy="1143657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>
                  <a:lnSpc>
                    <a:spcPct val="70000"/>
                  </a:lnSpc>
                </a:pPr>
                <a:r>
                  <a:rPr lang="en-US" sz="4500" dirty="0">
                    <a:ln w="12700">
                      <a:solidFill>
                        <a:schemeClr val="tx1"/>
                      </a:solidFill>
                    </a:ln>
                    <a:solidFill>
                      <a:schemeClr val="bg1">
                        <a:lumMod val="85000"/>
                      </a:schemeClr>
                    </a:solidFill>
                  </a:rPr>
                  <a:t>Example, Step I</a:t>
                </a:r>
                <a:br>
                  <a:rPr lang="en-US" sz="5000" dirty="0">
                    <a:ln w="12700">
                      <a:solidFill>
                        <a:schemeClr val="tx1"/>
                      </a:solidFill>
                    </a:ln>
                    <a:solidFill>
                      <a:schemeClr val="bg1">
                        <a:lumMod val="85000"/>
                      </a:schemeClr>
                    </a:solidFill>
                  </a:rPr>
                </a:br>
                <a:r>
                  <a:rPr lang="en-US" sz="2000" dirty="0">
                    <a:ln w="12700">
                      <a:noFill/>
                    </a:ln>
                    <a:latin typeface="Garamond" panose="02020404030301010803" pitchFamily="18" charset="0"/>
                  </a:rPr>
                  <a:t>Eliminating </a:t>
                </a:r>
                <a14:m>
                  <m:oMath xmlns:m="http://schemas.openxmlformats.org/officeDocument/2006/math">
                    <m:r>
                      <a:rPr lang="en-US" sz="2000" i="1">
                        <a:ln w="12700">
                          <a:noFill/>
                        </a:ln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000" dirty="0">
                    <a:ln w="12700">
                      <a:noFill/>
                    </a:ln>
                    <a:latin typeface="Garamond" panose="02020404030301010803" pitchFamily="18" charset="0"/>
                  </a:rPr>
                  <a:t>-Transitions</a:t>
                </a:r>
              </a:p>
            </p:txBody>
          </p:sp>
        </mc:Choice>
        <mc:Fallback>
          <p:sp>
            <p:nvSpPr>
              <p:cNvPr id="64" name="Title 1">
                <a:extLst>
                  <a:ext uri="{FF2B5EF4-FFF2-40B4-BE49-F238E27FC236}">
                    <a16:creationId xmlns:a16="http://schemas.microsoft.com/office/drawing/2014/main" id="{9BF0086A-0760-4FBC-99E4-73DD54CF1D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2650" y="7974"/>
                <a:ext cx="7886700" cy="114365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93679B7-9DC2-E700-A422-4CE4A822A4E7}"/>
                  </a:ext>
                </a:extLst>
              </p:cNvPr>
              <p:cNvSpPr txBox="1"/>
              <p:nvPr/>
            </p:nvSpPr>
            <p:spPr>
              <a:xfrm>
                <a:off x="4672068" y="2066564"/>
                <a:ext cx="314560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800" dirty="0"/>
                  <a:t>-close(S) = {S,1,3,6}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93679B7-9DC2-E700-A422-4CE4A822A4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2068" y="2066564"/>
                <a:ext cx="3145605" cy="523220"/>
              </a:xfrm>
              <a:prstGeom prst="rect">
                <a:avLst/>
              </a:prstGeom>
              <a:blipFill>
                <a:blip r:embed="rId7"/>
                <a:stretch>
                  <a:fillRect t="-10465" r="-2326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7358CA0-ADD8-2DAF-2431-4667318DA0C7}"/>
                  </a:ext>
                </a:extLst>
              </p:cNvPr>
              <p:cNvSpPr txBox="1"/>
              <p:nvPr/>
            </p:nvSpPr>
            <p:spPr>
              <a:xfrm>
                <a:off x="4672059" y="2620562"/>
                <a:ext cx="271760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800" dirty="0"/>
                  <a:t>-close(3) = {3, 6}</a:t>
                </a: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7358CA0-ADD8-2DAF-2431-4667318DA0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2059" y="2620562"/>
                <a:ext cx="2717603" cy="523220"/>
              </a:xfrm>
              <a:prstGeom prst="rect">
                <a:avLst/>
              </a:prstGeom>
              <a:blipFill>
                <a:blip r:embed="rId8"/>
                <a:stretch>
                  <a:fillRect t="-11628" r="-3363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365952B-E1A1-0EF9-0E95-EB43CCEF91C9}"/>
                  </a:ext>
                </a:extLst>
              </p:cNvPr>
              <p:cNvSpPr txBox="1"/>
              <p:nvPr/>
            </p:nvSpPr>
            <p:spPr>
              <a:xfrm>
                <a:off x="4672059" y="3218725"/>
                <a:ext cx="23633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800" dirty="0"/>
                  <a:t>-close(1) = {1}</a:t>
                </a: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365952B-E1A1-0EF9-0E95-EB43CCEF91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2059" y="3218725"/>
                <a:ext cx="2363339" cy="523220"/>
              </a:xfrm>
              <a:prstGeom prst="rect">
                <a:avLst/>
              </a:prstGeom>
              <a:blipFill>
                <a:blip r:embed="rId9"/>
                <a:stretch>
                  <a:fillRect t="-10465" r="-3866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DFA09D2-1762-6CE6-A2B2-74C88FED1D30}"/>
                  </a:ext>
                </a:extLst>
              </p:cNvPr>
              <p:cNvSpPr txBox="1"/>
              <p:nvPr/>
            </p:nvSpPr>
            <p:spPr>
              <a:xfrm>
                <a:off x="4672059" y="3761746"/>
                <a:ext cx="23633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800" dirty="0"/>
                  <a:t>-close(2) = {2}</a:t>
                </a: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DFA09D2-1762-6CE6-A2B2-74C88FED1D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2059" y="3761746"/>
                <a:ext cx="2363339" cy="523220"/>
              </a:xfrm>
              <a:prstGeom prst="rect">
                <a:avLst/>
              </a:prstGeom>
              <a:blipFill>
                <a:blip r:embed="rId10"/>
                <a:stretch>
                  <a:fillRect t="-10465" r="-3866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A2EC875-486D-CA22-DF3B-03363849712D}"/>
                  </a:ext>
                </a:extLst>
              </p:cNvPr>
              <p:cNvSpPr txBox="1"/>
              <p:nvPr/>
            </p:nvSpPr>
            <p:spPr>
              <a:xfrm>
                <a:off x="4672059" y="4357362"/>
                <a:ext cx="23633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800" dirty="0"/>
                  <a:t>-close(4) = {4}</a:t>
                </a: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A2EC875-486D-CA22-DF3B-0336384971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2059" y="4357362"/>
                <a:ext cx="2363339" cy="523220"/>
              </a:xfrm>
              <a:prstGeom prst="rect">
                <a:avLst/>
              </a:prstGeom>
              <a:blipFill>
                <a:blip r:embed="rId11"/>
                <a:stretch>
                  <a:fillRect t="-11628" r="-3866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DD8501E-8C74-F163-218F-8ECFA40B76FE}"/>
                  </a:ext>
                </a:extLst>
              </p:cNvPr>
              <p:cNvSpPr txBox="1"/>
              <p:nvPr/>
            </p:nvSpPr>
            <p:spPr>
              <a:xfrm>
                <a:off x="4672059" y="4952978"/>
                <a:ext cx="23633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800" dirty="0"/>
                  <a:t>-close(5) = {5}</a:t>
                </a: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DD8501E-8C74-F163-218F-8ECFA40B76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2059" y="4952978"/>
                <a:ext cx="2363339" cy="523220"/>
              </a:xfrm>
              <a:prstGeom prst="rect">
                <a:avLst/>
              </a:prstGeom>
              <a:blipFill>
                <a:blip r:embed="rId12"/>
                <a:stretch>
                  <a:fillRect t="-10465" r="-3866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E4150FB-FFEF-A89D-D99B-6D6BA1773748}"/>
                  </a:ext>
                </a:extLst>
              </p:cNvPr>
              <p:cNvSpPr txBox="1"/>
              <p:nvPr/>
            </p:nvSpPr>
            <p:spPr>
              <a:xfrm>
                <a:off x="4672059" y="5548594"/>
                <a:ext cx="23633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800" dirty="0"/>
                  <a:t>-close(6) = {6}</a:t>
                </a: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E4150FB-FFEF-A89D-D99B-6D6BA17737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2059" y="5548594"/>
                <a:ext cx="2363339" cy="523220"/>
              </a:xfrm>
              <a:prstGeom prst="rect">
                <a:avLst/>
              </a:prstGeom>
              <a:blipFill>
                <a:blip r:embed="rId13"/>
                <a:stretch>
                  <a:fillRect t="-10465" r="-3866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52006D7F-2BA0-636D-06DB-43209435F59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24001" y="1040109"/>
                <a:ext cx="9143999" cy="1376009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600" dirty="0"/>
                  <a:t>Let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600" dirty="0"/>
                  <a:t>-close(s) be the set of states reachable via 0 or more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600" dirty="0"/>
                  <a:t>-edges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52006D7F-2BA0-636D-06DB-43209435F59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1" y="1040109"/>
                <a:ext cx="9143999" cy="1376009"/>
              </a:xfrm>
              <a:blipFill>
                <a:blip r:embed="rId14"/>
                <a:stretch>
                  <a:fillRect l="-1200" t="-7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7753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Oval 79">
            <a:extLst>
              <a:ext uri="{FF2B5EF4-FFF2-40B4-BE49-F238E27FC236}">
                <a16:creationId xmlns:a16="http://schemas.microsoft.com/office/drawing/2014/main" id="{EECFF669-7BC1-4A6B-99B4-7174D805CA5B}"/>
              </a:ext>
            </a:extLst>
          </p:cNvPr>
          <p:cNvSpPr/>
          <p:nvPr/>
        </p:nvSpPr>
        <p:spPr>
          <a:xfrm>
            <a:off x="461034" y="2994946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624A3584-B1DC-4D36-AC49-9B9D2674BDF5}"/>
              </a:ext>
            </a:extLst>
          </p:cNvPr>
          <p:cNvSpPr/>
          <p:nvPr/>
        </p:nvSpPr>
        <p:spPr>
          <a:xfrm>
            <a:off x="448134" y="4451305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3C48F69D-6925-4B07-8CEE-16336680C0FE}"/>
              </a:ext>
            </a:extLst>
          </p:cNvPr>
          <p:cNvSpPr/>
          <p:nvPr/>
        </p:nvSpPr>
        <p:spPr>
          <a:xfrm>
            <a:off x="448134" y="5838534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294EEFB1-1DDE-4A7B-816F-40255B08CCC8}"/>
              </a:ext>
            </a:extLst>
          </p:cNvPr>
          <p:cNvSpPr/>
          <p:nvPr/>
        </p:nvSpPr>
        <p:spPr>
          <a:xfrm>
            <a:off x="2438352" y="3454070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42394555-CAD6-4245-81A8-4E1CD9142379}"/>
              </a:ext>
            </a:extLst>
          </p:cNvPr>
          <p:cNvSpPr/>
          <p:nvPr/>
        </p:nvSpPr>
        <p:spPr>
          <a:xfrm>
            <a:off x="2451051" y="4539593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C2604874-4D7C-4CD2-B8C1-DA386306F4C2}"/>
              </a:ext>
            </a:extLst>
          </p:cNvPr>
          <p:cNvSpPr/>
          <p:nvPr/>
        </p:nvSpPr>
        <p:spPr>
          <a:xfrm>
            <a:off x="2453982" y="5713494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BBBB5942-45E8-4EAD-9A57-34918D3ADFFE}"/>
              </a:ext>
            </a:extLst>
          </p:cNvPr>
          <p:cNvSpPr/>
          <p:nvPr/>
        </p:nvSpPr>
        <p:spPr>
          <a:xfrm>
            <a:off x="2530822" y="3537993"/>
            <a:ext cx="714712" cy="71460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10AE5470-3B74-40B2-AE0A-207582CA76B0}"/>
              </a:ext>
            </a:extLst>
          </p:cNvPr>
          <p:cNvSpPr/>
          <p:nvPr/>
        </p:nvSpPr>
        <p:spPr>
          <a:xfrm>
            <a:off x="2385487" y="1956199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</a:t>
            </a:r>
          </a:p>
        </p:txBody>
      </p:sp>
      <p:cxnSp>
        <p:nvCxnSpPr>
          <p:cNvPr id="88" name="Connector: Curved 87">
            <a:extLst>
              <a:ext uri="{FF2B5EF4-FFF2-40B4-BE49-F238E27FC236}">
                <a16:creationId xmlns:a16="http://schemas.microsoft.com/office/drawing/2014/main" id="{00F35409-B5DD-411D-B76D-F647D08BD664}"/>
              </a:ext>
            </a:extLst>
          </p:cNvPr>
          <p:cNvCxnSpPr>
            <a:cxnSpLocks/>
            <a:stCxn id="82" idx="6"/>
            <a:endCxn id="81" idx="6"/>
          </p:cNvCxnSpPr>
          <p:nvPr/>
        </p:nvCxnSpPr>
        <p:spPr>
          <a:xfrm flipV="1">
            <a:off x="1347786" y="4890071"/>
            <a:ext cx="12700" cy="1387229"/>
          </a:xfrm>
          <a:prstGeom prst="curvedConnector3">
            <a:avLst>
              <a:gd name="adj1" fmla="val 1800000"/>
            </a:avLst>
          </a:prstGeom>
          <a:ln w="317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9" name="Oval 88">
            <a:extLst>
              <a:ext uri="{FF2B5EF4-FFF2-40B4-BE49-F238E27FC236}">
                <a16:creationId xmlns:a16="http://schemas.microsoft.com/office/drawing/2014/main" id="{FEAC3E4C-C5B0-4972-A298-F574B6DAB00F}"/>
              </a:ext>
            </a:extLst>
          </p:cNvPr>
          <p:cNvSpPr/>
          <p:nvPr/>
        </p:nvSpPr>
        <p:spPr>
          <a:xfrm>
            <a:off x="551492" y="4539594"/>
            <a:ext cx="714712" cy="71460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320B0879-9E07-4539-A739-B3DBB3F4E8EF}"/>
              </a:ext>
            </a:extLst>
          </p:cNvPr>
          <p:cNvSpPr txBox="1"/>
          <p:nvPr/>
        </p:nvSpPr>
        <p:spPr>
          <a:xfrm>
            <a:off x="462264" y="5370307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x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12090C0C-9411-49C3-AFF4-EFFFDAE2DFAD}"/>
              </a:ext>
            </a:extLst>
          </p:cNvPr>
          <p:cNvSpPr txBox="1"/>
          <p:nvPr/>
        </p:nvSpPr>
        <p:spPr>
          <a:xfrm>
            <a:off x="1599246" y="5713494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x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211F25A5-77A4-445B-930F-091D8FDAB714}"/>
                  </a:ext>
                </a:extLst>
              </p:cNvPr>
              <p:cNvSpPr txBox="1"/>
              <p:nvPr/>
            </p:nvSpPr>
            <p:spPr>
              <a:xfrm>
                <a:off x="1657449" y="3057224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211F25A5-77A4-445B-930F-091D8FDAB7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7449" y="3057224"/>
                <a:ext cx="350672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4E682F50-7370-4A83-B1CA-EB420E0E958F}"/>
                  </a:ext>
                </a:extLst>
              </p:cNvPr>
              <p:cNvSpPr txBox="1"/>
              <p:nvPr/>
            </p:nvSpPr>
            <p:spPr>
              <a:xfrm>
                <a:off x="545367" y="3929854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4E682F50-7370-4A83-B1CA-EB420E0E95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367" y="3929854"/>
                <a:ext cx="350672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5" name="TextBox 94">
            <a:extLst>
              <a:ext uri="{FF2B5EF4-FFF2-40B4-BE49-F238E27FC236}">
                <a16:creationId xmlns:a16="http://schemas.microsoft.com/office/drawing/2014/main" id="{0AAE2C58-F30D-43D1-BF9E-6AE2E8289B3E}"/>
              </a:ext>
            </a:extLst>
          </p:cNvPr>
          <p:cNvSpPr txBox="1"/>
          <p:nvPr/>
        </p:nvSpPr>
        <p:spPr>
          <a:xfrm>
            <a:off x="2999693" y="4243222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x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1C213258-505E-4C90-8322-E01A9906FE3C}"/>
              </a:ext>
            </a:extLst>
          </p:cNvPr>
          <p:cNvSpPr txBox="1"/>
          <p:nvPr/>
        </p:nvSpPr>
        <p:spPr>
          <a:xfrm>
            <a:off x="2967575" y="5370307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x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1EC49D81-8F1A-410C-9146-ADE7BD925B29}"/>
                  </a:ext>
                </a:extLst>
              </p:cNvPr>
              <p:cNvSpPr txBox="1"/>
              <p:nvPr/>
            </p:nvSpPr>
            <p:spPr>
              <a:xfrm>
                <a:off x="2934467" y="3059550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1EC49D81-8F1A-410C-9146-ADE7BD925B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4467" y="3059550"/>
                <a:ext cx="350672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48FB1B16-FCDF-4C48-963D-CE6D3BE9A37D}"/>
              </a:ext>
            </a:extLst>
          </p:cNvPr>
          <p:cNvCxnSpPr>
            <a:stCxn id="80" idx="4"/>
            <a:endCxn id="81" idx="0"/>
          </p:cNvCxnSpPr>
          <p:nvPr/>
        </p:nvCxnSpPr>
        <p:spPr>
          <a:xfrm flipH="1">
            <a:off x="897960" y="3872477"/>
            <a:ext cx="12900" cy="578829"/>
          </a:xfrm>
          <a:prstGeom prst="straightConnector1">
            <a:avLst/>
          </a:prstGeom>
          <a:ln w="317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99524804-6181-4142-B758-35CCC39613FC}"/>
              </a:ext>
            </a:extLst>
          </p:cNvPr>
          <p:cNvCxnSpPr>
            <a:cxnSpLocks/>
            <a:stCxn id="80" idx="6"/>
            <a:endCxn id="83" idx="1"/>
          </p:cNvCxnSpPr>
          <p:nvPr/>
        </p:nvCxnSpPr>
        <p:spPr>
          <a:xfrm>
            <a:off x="1360687" y="3433711"/>
            <a:ext cx="1209417" cy="148870"/>
          </a:xfrm>
          <a:prstGeom prst="straightConnector1">
            <a:avLst/>
          </a:prstGeom>
          <a:ln w="317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CD20A9BE-60A9-4D61-A1BA-3F7F5E9A1C1F}"/>
              </a:ext>
            </a:extLst>
          </p:cNvPr>
          <p:cNvCxnSpPr>
            <a:cxnSpLocks/>
            <a:stCxn id="83" idx="0"/>
          </p:cNvCxnSpPr>
          <p:nvPr/>
        </p:nvCxnSpPr>
        <p:spPr>
          <a:xfrm flipV="1">
            <a:off x="2888178" y="2882172"/>
            <a:ext cx="0" cy="571898"/>
          </a:xfrm>
          <a:prstGeom prst="straightConnector1">
            <a:avLst/>
          </a:prstGeom>
          <a:ln w="317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CA81680E-487F-4AFB-AAD9-A064DDAD826A}"/>
              </a:ext>
            </a:extLst>
          </p:cNvPr>
          <p:cNvCxnSpPr>
            <a:cxnSpLocks/>
            <a:stCxn id="83" idx="4"/>
            <a:endCxn id="84" idx="0"/>
          </p:cNvCxnSpPr>
          <p:nvPr/>
        </p:nvCxnSpPr>
        <p:spPr>
          <a:xfrm>
            <a:off x="2888179" y="4331601"/>
            <a:ext cx="12699" cy="207993"/>
          </a:xfrm>
          <a:prstGeom prst="straightConnector1">
            <a:avLst/>
          </a:prstGeom>
          <a:ln w="317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9220C06C-9C1B-4A3A-B47E-BFCA36BF833C}"/>
              </a:ext>
            </a:extLst>
          </p:cNvPr>
          <p:cNvCxnSpPr>
            <a:cxnSpLocks/>
            <a:stCxn id="84" idx="4"/>
            <a:endCxn id="85" idx="0"/>
          </p:cNvCxnSpPr>
          <p:nvPr/>
        </p:nvCxnSpPr>
        <p:spPr>
          <a:xfrm>
            <a:off x="2900878" y="5417124"/>
            <a:ext cx="2931" cy="296371"/>
          </a:xfrm>
          <a:prstGeom prst="straightConnector1">
            <a:avLst/>
          </a:prstGeom>
          <a:ln w="317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048850CC-F11F-4A5D-AED9-091AF6E6B8B9}"/>
              </a:ext>
            </a:extLst>
          </p:cNvPr>
          <p:cNvCxnSpPr>
            <a:cxnSpLocks/>
            <a:stCxn id="81" idx="4"/>
            <a:endCxn id="82" idx="0"/>
          </p:cNvCxnSpPr>
          <p:nvPr/>
        </p:nvCxnSpPr>
        <p:spPr>
          <a:xfrm>
            <a:off x="897960" y="5328836"/>
            <a:ext cx="0" cy="509699"/>
          </a:xfrm>
          <a:prstGeom prst="straightConnector1">
            <a:avLst/>
          </a:prstGeom>
          <a:ln w="317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22E9AF1-55DE-4B9D-8B3C-20189590B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29</a:t>
            </a:fld>
            <a:endParaRPr lang="en-US"/>
          </a:p>
        </p:txBody>
      </p:sp>
      <p:cxnSp>
        <p:nvCxnSpPr>
          <p:cNvPr id="50" name="Connector: Curved 49">
            <a:extLst>
              <a:ext uri="{FF2B5EF4-FFF2-40B4-BE49-F238E27FC236}">
                <a16:creationId xmlns:a16="http://schemas.microsoft.com/office/drawing/2014/main" id="{A8291762-C822-47E3-9982-1447EB3738DA}"/>
              </a:ext>
            </a:extLst>
          </p:cNvPr>
          <p:cNvCxnSpPr>
            <a:cxnSpLocks/>
          </p:cNvCxnSpPr>
          <p:nvPr/>
        </p:nvCxnSpPr>
        <p:spPr>
          <a:xfrm flipH="1" flipV="1">
            <a:off x="3338004" y="3892835"/>
            <a:ext cx="15630" cy="2259424"/>
          </a:xfrm>
          <a:prstGeom prst="curvedConnector3">
            <a:avLst>
              <a:gd name="adj1" fmla="val -1462572"/>
            </a:avLst>
          </a:prstGeom>
          <a:ln w="317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6A1AEC9F-2E01-4457-8D9F-F63E2C4B67AA}"/>
              </a:ext>
            </a:extLst>
          </p:cNvPr>
          <p:cNvSpPr txBox="1"/>
          <p:nvPr/>
        </p:nvSpPr>
        <p:spPr>
          <a:xfrm>
            <a:off x="3579758" y="4783186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x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4" name="Title 1">
                <a:extLst>
                  <a:ext uri="{FF2B5EF4-FFF2-40B4-BE49-F238E27FC236}">
                    <a16:creationId xmlns:a16="http://schemas.microsoft.com/office/drawing/2014/main" id="{9BF0086A-0760-4FBC-99E4-73DD54CF1D6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152650" y="7974"/>
                <a:ext cx="7886700" cy="1143657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>
                  <a:lnSpc>
                    <a:spcPct val="70000"/>
                  </a:lnSpc>
                </a:pPr>
                <a:r>
                  <a:rPr lang="en-US" sz="4500" dirty="0">
                    <a:ln w="12700">
                      <a:solidFill>
                        <a:schemeClr val="tx1"/>
                      </a:solidFill>
                    </a:ln>
                    <a:solidFill>
                      <a:schemeClr val="bg1">
                        <a:lumMod val="85000"/>
                      </a:schemeClr>
                    </a:solidFill>
                  </a:rPr>
                  <a:t>Example, Step II</a:t>
                </a:r>
                <a:br>
                  <a:rPr lang="en-US" sz="5000" dirty="0">
                    <a:ln w="12700">
                      <a:solidFill>
                        <a:schemeClr val="tx1"/>
                      </a:solidFill>
                    </a:ln>
                    <a:solidFill>
                      <a:schemeClr val="bg1">
                        <a:lumMod val="85000"/>
                      </a:schemeClr>
                    </a:solidFill>
                  </a:rPr>
                </a:br>
                <a:r>
                  <a:rPr lang="en-US" sz="2000" dirty="0">
                    <a:ln w="12700">
                      <a:noFill/>
                    </a:ln>
                    <a:latin typeface="Garamond" panose="02020404030301010803" pitchFamily="18" charset="0"/>
                  </a:rPr>
                  <a:t>Eliminating </a:t>
                </a:r>
                <a14:m>
                  <m:oMath xmlns:m="http://schemas.openxmlformats.org/officeDocument/2006/math">
                    <m:r>
                      <a:rPr lang="en-US" sz="2000" i="1">
                        <a:ln w="12700">
                          <a:noFill/>
                        </a:ln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000" dirty="0">
                    <a:ln w="12700">
                      <a:noFill/>
                    </a:ln>
                    <a:latin typeface="Garamond" panose="02020404030301010803" pitchFamily="18" charset="0"/>
                  </a:rPr>
                  <a:t>-Transitions</a:t>
                </a:r>
              </a:p>
            </p:txBody>
          </p:sp>
        </mc:Choice>
        <mc:Fallback>
          <p:sp>
            <p:nvSpPr>
              <p:cNvPr id="64" name="Title 1">
                <a:extLst>
                  <a:ext uri="{FF2B5EF4-FFF2-40B4-BE49-F238E27FC236}">
                    <a16:creationId xmlns:a16="http://schemas.microsoft.com/office/drawing/2014/main" id="{9BF0086A-0760-4FBC-99E4-73DD54CF1D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2650" y="7974"/>
                <a:ext cx="7886700" cy="114365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93679B7-9DC2-E700-A422-4CE4A822A4E7}"/>
                  </a:ext>
                </a:extLst>
              </p:cNvPr>
              <p:cNvSpPr txBox="1"/>
              <p:nvPr/>
            </p:nvSpPr>
            <p:spPr>
              <a:xfrm>
                <a:off x="4672068" y="2066564"/>
                <a:ext cx="314560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800" dirty="0"/>
                  <a:t>-close(S) = {S,1,3,6}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93679B7-9DC2-E700-A422-4CE4A822A4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2068" y="2066564"/>
                <a:ext cx="3145605" cy="523220"/>
              </a:xfrm>
              <a:prstGeom prst="rect">
                <a:avLst/>
              </a:prstGeom>
              <a:blipFill>
                <a:blip r:embed="rId7"/>
                <a:stretch>
                  <a:fillRect t="-10465" r="-2326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7358CA0-ADD8-2DAF-2431-4667318DA0C7}"/>
                  </a:ext>
                </a:extLst>
              </p:cNvPr>
              <p:cNvSpPr txBox="1"/>
              <p:nvPr/>
            </p:nvSpPr>
            <p:spPr>
              <a:xfrm>
                <a:off x="4672059" y="2620562"/>
                <a:ext cx="271760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800" dirty="0"/>
                  <a:t>-close(3) = {3, 6}</a:t>
                </a: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7358CA0-ADD8-2DAF-2431-4667318DA0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2059" y="2620562"/>
                <a:ext cx="2717603" cy="523220"/>
              </a:xfrm>
              <a:prstGeom prst="rect">
                <a:avLst/>
              </a:prstGeom>
              <a:blipFill>
                <a:blip r:embed="rId8"/>
                <a:stretch>
                  <a:fillRect t="-11628" r="-3363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365952B-E1A1-0EF9-0E95-EB43CCEF91C9}"/>
                  </a:ext>
                </a:extLst>
              </p:cNvPr>
              <p:cNvSpPr txBox="1"/>
              <p:nvPr/>
            </p:nvSpPr>
            <p:spPr>
              <a:xfrm>
                <a:off x="4672059" y="3218725"/>
                <a:ext cx="23633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800" dirty="0"/>
                  <a:t>-close(1) = {1}</a:t>
                </a: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365952B-E1A1-0EF9-0E95-EB43CCEF91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2059" y="3218725"/>
                <a:ext cx="2363339" cy="523220"/>
              </a:xfrm>
              <a:prstGeom prst="rect">
                <a:avLst/>
              </a:prstGeom>
              <a:blipFill>
                <a:blip r:embed="rId9"/>
                <a:stretch>
                  <a:fillRect t="-10465" r="-3866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DFA09D2-1762-6CE6-A2B2-74C88FED1D30}"/>
                  </a:ext>
                </a:extLst>
              </p:cNvPr>
              <p:cNvSpPr txBox="1"/>
              <p:nvPr/>
            </p:nvSpPr>
            <p:spPr>
              <a:xfrm>
                <a:off x="4672059" y="3761746"/>
                <a:ext cx="23633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800" dirty="0"/>
                  <a:t>-close(2) = {2}</a:t>
                </a: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DFA09D2-1762-6CE6-A2B2-74C88FED1D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2059" y="3761746"/>
                <a:ext cx="2363339" cy="523220"/>
              </a:xfrm>
              <a:prstGeom prst="rect">
                <a:avLst/>
              </a:prstGeom>
              <a:blipFill>
                <a:blip r:embed="rId10"/>
                <a:stretch>
                  <a:fillRect t="-10465" r="-3866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A2EC875-486D-CA22-DF3B-03363849712D}"/>
                  </a:ext>
                </a:extLst>
              </p:cNvPr>
              <p:cNvSpPr txBox="1"/>
              <p:nvPr/>
            </p:nvSpPr>
            <p:spPr>
              <a:xfrm>
                <a:off x="4672059" y="4357362"/>
                <a:ext cx="23633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800" dirty="0"/>
                  <a:t>-close(4) = {4}</a:t>
                </a: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A2EC875-486D-CA22-DF3B-0336384971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2059" y="4357362"/>
                <a:ext cx="2363339" cy="523220"/>
              </a:xfrm>
              <a:prstGeom prst="rect">
                <a:avLst/>
              </a:prstGeom>
              <a:blipFill>
                <a:blip r:embed="rId11"/>
                <a:stretch>
                  <a:fillRect t="-11628" r="-3866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DD8501E-8C74-F163-218F-8ECFA40B76FE}"/>
                  </a:ext>
                </a:extLst>
              </p:cNvPr>
              <p:cNvSpPr txBox="1"/>
              <p:nvPr/>
            </p:nvSpPr>
            <p:spPr>
              <a:xfrm>
                <a:off x="4672059" y="4952978"/>
                <a:ext cx="23633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800" dirty="0"/>
                  <a:t>-close(5) = {5}</a:t>
                </a: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DD8501E-8C74-F163-218F-8ECFA40B76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2059" y="4952978"/>
                <a:ext cx="2363339" cy="523220"/>
              </a:xfrm>
              <a:prstGeom prst="rect">
                <a:avLst/>
              </a:prstGeom>
              <a:blipFill>
                <a:blip r:embed="rId12"/>
                <a:stretch>
                  <a:fillRect t="-10465" r="-3866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E4150FB-FFEF-A89D-D99B-6D6BA1773748}"/>
                  </a:ext>
                </a:extLst>
              </p:cNvPr>
              <p:cNvSpPr txBox="1"/>
              <p:nvPr/>
            </p:nvSpPr>
            <p:spPr>
              <a:xfrm>
                <a:off x="4672059" y="5548594"/>
                <a:ext cx="23633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800" dirty="0"/>
                  <a:t>-close(6) = {6}</a:t>
                </a: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E4150FB-FFEF-A89D-D99B-6D6BA17737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2059" y="5548594"/>
                <a:ext cx="2363339" cy="523220"/>
              </a:xfrm>
              <a:prstGeom prst="rect">
                <a:avLst/>
              </a:prstGeom>
              <a:blipFill>
                <a:blip r:embed="rId13"/>
                <a:stretch>
                  <a:fillRect t="-10465" r="-3866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824DE3A6-E28D-77D5-53C8-F8F0E7E226D4}"/>
              </a:ext>
            </a:extLst>
          </p:cNvPr>
          <p:cNvSpPr/>
          <p:nvPr/>
        </p:nvSpPr>
        <p:spPr>
          <a:xfrm>
            <a:off x="3579758" y="1147432"/>
            <a:ext cx="432939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sz="2600" dirty="0"/>
              <a:t>Copy all states from N to N’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93D396A-A41C-16CB-D7EE-B7ED317A56A3}"/>
              </a:ext>
            </a:extLst>
          </p:cNvPr>
          <p:cNvSpPr/>
          <p:nvPr/>
        </p:nvSpPr>
        <p:spPr>
          <a:xfrm>
            <a:off x="8417629" y="2714365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4CDFB4D-9634-3FEB-904B-5231EA5FE291}"/>
              </a:ext>
            </a:extLst>
          </p:cNvPr>
          <p:cNvSpPr/>
          <p:nvPr/>
        </p:nvSpPr>
        <p:spPr>
          <a:xfrm>
            <a:off x="8404729" y="4170724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7EBAFEC-653C-A4EB-18B1-DF7E0B56E35F}"/>
              </a:ext>
            </a:extLst>
          </p:cNvPr>
          <p:cNvSpPr/>
          <p:nvPr/>
        </p:nvSpPr>
        <p:spPr>
          <a:xfrm>
            <a:off x="8404729" y="5557953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F7B53C8-41D1-0FCE-26E5-2FC1470A2D6B}"/>
              </a:ext>
            </a:extLst>
          </p:cNvPr>
          <p:cNvSpPr/>
          <p:nvPr/>
        </p:nvSpPr>
        <p:spPr>
          <a:xfrm>
            <a:off x="10394947" y="3173489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6363397-C7EE-2BE3-C55F-B74D56A987C1}"/>
              </a:ext>
            </a:extLst>
          </p:cNvPr>
          <p:cNvSpPr/>
          <p:nvPr/>
        </p:nvSpPr>
        <p:spPr>
          <a:xfrm>
            <a:off x="10407646" y="4259012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4B566EC-F9D9-DEE2-3FEA-354DBF1C2894}"/>
              </a:ext>
            </a:extLst>
          </p:cNvPr>
          <p:cNvSpPr/>
          <p:nvPr/>
        </p:nvSpPr>
        <p:spPr>
          <a:xfrm>
            <a:off x="10410577" y="5432913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95007D68-C134-D496-5AB1-91CFE666E2B7}"/>
              </a:ext>
            </a:extLst>
          </p:cNvPr>
          <p:cNvSpPr/>
          <p:nvPr/>
        </p:nvSpPr>
        <p:spPr>
          <a:xfrm>
            <a:off x="10487417" y="3257412"/>
            <a:ext cx="714712" cy="71460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2DC06874-D0B1-6004-B041-E6EF52591DE5}"/>
              </a:ext>
            </a:extLst>
          </p:cNvPr>
          <p:cNvSpPr/>
          <p:nvPr/>
        </p:nvSpPr>
        <p:spPr>
          <a:xfrm>
            <a:off x="10342082" y="1675618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C8E17FFA-1F97-AC91-D128-37FB870178AE}"/>
              </a:ext>
            </a:extLst>
          </p:cNvPr>
          <p:cNvSpPr/>
          <p:nvPr/>
        </p:nvSpPr>
        <p:spPr>
          <a:xfrm>
            <a:off x="8508087" y="4259013"/>
            <a:ext cx="714712" cy="71460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893817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F3E10DA1-42DD-4E34-A345-684B6C6BE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7852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 err="1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Administriva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Housekeeping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CA05275A-132C-4A91-8D3D-353AF362BB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4268" y="1679213"/>
            <a:ext cx="706858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What should we call our language?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D4E8E96-8B07-4A48-823A-78FBB3639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2975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Oval 79">
            <a:extLst>
              <a:ext uri="{FF2B5EF4-FFF2-40B4-BE49-F238E27FC236}">
                <a16:creationId xmlns:a16="http://schemas.microsoft.com/office/drawing/2014/main" id="{EECFF669-7BC1-4A6B-99B4-7174D805CA5B}"/>
              </a:ext>
            </a:extLst>
          </p:cNvPr>
          <p:cNvSpPr/>
          <p:nvPr/>
        </p:nvSpPr>
        <p:spPr>
          <a:xfrm>
            <a:off x="461034" y="2994946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624A3584-B1DC-4D36-AC49-9B9D2674BDF5}"/>
              </a:ext>
            </a:extLst>
          </p:cNvPr>
          <p:cNvSpPr/>
          <p:nvPr/>
        </p:nvSpPr>
        <p:spPr>
          <a:xfrm>
            <a:off x="448134" y="4451305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3C48F69D-6925-4B07-8CEE-16336680C0FE}"/>
              </a:ext>
            </a:extLst>
          </p:cNvPr>
          <p:cNvSpPr/>
          <p:nvPr/>
        </p:nvSpPr>
        <p:spPr>
          <a:xfrm>
            <a:off x="448134" y="5838534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294EEFB1-1DDE-4A7B-816F-40255B08CCC8}"/>
              </a:ext>
            </a:extLst>
          </p:cNvPr>
          <p:cNvSpPr/>
          <p:nvPr/>
        </p:nvSpPr>
        <p:spPr>
          <a:xfrm>
            <a:off x="2438352" y="3454070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42394555-CAD6-4245-81A8-4E1CD9142379}"/>
              </a:ext>
            </a:extLst>
          </p:cNvPr>
          <p:cNvSpPr/>
          <p:nvPr/>
        </p:nvSpPr>
        <p:spPr>
          <a:xfrm>
            <a:off x="2451051" y="4539593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C2604874-4D7C-4CD2-B8C1-DA386306F4C2}"/>
              </a:ext>
            </a:extLst>
          </p:cNvPr>
          <p:cNvSpPr/>
          <p:nvPr/>
        </p:nvSpPr>
        <p:spPr>
          <a:xfrm>
            <a:off x="2453982" y="5713494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BBBB5942-45E8-4EAD-9A57-34918D3ADFFE}"/>
              </a:ext>
            </a:extLst>
          </p:cNvPr>
          <p:cNvSpPr/>
          <p:nvPr/>
        </p:nvSpPr>
        <p:spPr>
          <a:xfrm>
            <a:off x="2530822" y="3537993"/>
            <a:ext cx="714712" cy="71460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10AE5470-3B74-40B2-AE0A-207582CA76B0}"/>
              </a:ext>
            </a:extLst>
          </p:cNvPr>
          <p:cNvSpPr/>
          <p:nvPr/>
        </p:nvSpPr>
        <p:spPr>
          <a:xfrm>
            <a:off x="2385487" y="1956199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</a:t>
            </a:r>
          </a:p>
        </p:txBody>
      </p:sp>
      <p:cxnSp>
        <p:nvCxnSpPr>
          <p:cNvPr id="88" name="Connector: Curved 87">
            <a:extLst>
              <a:ext uri="{FF2B5EF4-FFF2-40B4-BE49-F238E27FC236}">
                <a16:creationId xmlns:a16="http://schemas.microsoft.com/office/drawing/2014/main" id="{00F35409-B5DD-411D-B76D-F647D08BD664}"/>
              </a:ext>
            </a:extLst>
          </p:cNvPr>
          <p:cNvCxnSpPr>
            <a:cxnSpLocks/>
            <a:stCxn id="82" idx="6"/>
            <a:endCxn id="81" idx="6"/>
          </p:cNvCxnSpPr>
          <p:nvPr/>
        </p:nvCxnSpPr>
        <p:spPr>
          <a:xfrm flipV="1">
            <a:off x="1347786" y="4890071"/>
            <a:ext cx="12700" cy="1387229"/>
          </a:xfrm>
          <a:prstGeom prst="curvedConnector3">
            <a:avLst>
              <a:gd name="adj1" fmla="val 1800000"/>
            </a:avLst>
          </a:prstGeom>
          <a:ln w="317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9" name="Oval 88">
            <a:extLst>
              <a:ext uri="{FF2B5EF4-FFF2-40B4-BE49-F238E27FC236}">
                <a16:creationId xmlns:a16="http://schemas.microsoft.com/office/drawing/2014/main" id="{FEAC3E4C-C5B0-4972-A298-F574B6DAB00F}"/>
              </a:ext>
            </a:extLst>
          </p:cNvPr>
          <p:cNvSpPr/>
          <p:nvPr/>
        </p:nvSpPr>
        <p:spPr>
          <a:xfrm>
            <a:off x="551492" y="4539594"/>
            <a:ext cx="714712" cy="71460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320B0879-9E07-4539-A739-B3DBB3F4E8EF}"/>
              </a:ext>
            </a:extLst>
          </p:cNvPr>
          <p:cNvSpPr txBox="1"/>
          <p:nvPr/>
        </p:nvSpPr>
        <p:spPr>
          <a:xfrm>
            <a:off x="462264" y="5370307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x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12090C0C-9411-49C3-AFF4-EFFFDAE2DFAD}"/>
              </a:ext>
            </a:extLst>
          </p:cNvPr>
          <p:cNvSpPr txBox="1"/>
          <p:nvPr/>
        </p:nvSpPr>
        <p:spPr>
          <a:xfrm>
            <a:off x="1599246" y="5713494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x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211F25A5-77A4-445B-930F-091D8FDAB714}"/>
                  </a:ext>
                </a:extLst>
              </p:cNvPr>
              <p:cNvSpPr txBox="1"/>
              <p:nvPr/>
            </p:nvSpPr>
            <p:spPr>
              <a:xfrm>
                <a:off x="1657449" y="3057224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211F25A5-77A4-445B-930F-091D8FDAB7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7449" y="3057224"/>
                <a:ext cx="350672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4E682F50-7370-4A83-B1CA-EB420E0E958F}"/>
                  </a:ext>
                </a:extLst>
              </p:cNvPr>
              <p:cNvSpPr txBox="1"/>
              <p:nvPr/>
            </p:nvSpPr>
            <p:spPr>
              <a:xfrm>
                <a:off x="545367" y="3929854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4E682F50-7370-4A83-B1CA-EB420E0E95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367" y="3929854"/>
                <a:ext cx="350672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5" name="TextBox 94">
            <a:extLst>
              <a:ext uri="{FF2B5EF4-FFF2-40B4-BE49-F238E27FC236}">
                <a16:creationId xmlns:a16="http://schemas.microsoft.com/office/drawing/2014/main" id="{0AAE2C58-F30D-43D1-BF9E-6AE2E8289B3E}"/>
              </a:ext>
            </a:extLst>
          </p:cNvPr>
          <p:cNvSpPr txBox="1"/>
          <p:nvPr/>
        </p:nvSpPr>
        <p:spPr>
          <a:xfrm>
            <a:off x="2999693" y="4243222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x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1C213258-505E-4C90-8322-E01A9906FE3C}"/>
              </a:ext>
            </a:extLst>
          </p:cNvPr>
          <p:cNvSpPr txBox="1"/>
          <p:nvPr/>
        </p:nvSpPr>
        <p:spPr>
          <a:xfrm>
            <a:off x="2967575" y="5370307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x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1EC49D81-8F1A-410C-9146-ADE7BD925B29}"/>
                  </a:ext>
                </a:extLst>
              </p:cNvPr>
              <p:cNvSpPr txBox="1"/>
              <p:nvPr/>
            </p:nvSpPr>
            <p:spPr>
              <a:xfrm>
                <a:off x="2934467" y="3059550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1EC49D81-8F1A-410C-9146-ADE7BD925B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4467" y="3059550"/>
                <a:ext cx="350672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48FB1B16-FCDF-4C48-963D-CE6D3BE9A37D}"/>
              </a:ext>
            </a:extLst>
          </p:cNvPr>
          <p:cNvCxnSpPr>
            <a:stCxn id="80" idx="4"/>
            <a:endCxn id="81" idx="0"/>
          </p:cNvCxnSpPr>
          <p:nvPr/>
        </p:nvCxnSpPr>
        <p:spPr>
          <a:xfrm flipH="1">
            <a:off x="897960" y="3872477"/>
            <a:ext cx="12900" cy="578829"/>
          </a:xfrm>
          <a:prstGeom prst="straightConnector1">
            <a:avLst/>
          </a:prstGeom>
          <a:ln w="317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99524804-6181-4142-B758-35CCC39613FC}"/>
              </a:ext>
            </a:extLst>
          </p:cNvPr>
          <p:cNvCxnSpPr>
            <a:cxnSpLocks/>
            <a:stCxn id="80" idx="6"/>
            <a:endCxn id="83" idx="1"/>
          </p:cNvCxnSpPr>
          <p:nvPr/>
        </p:nvCxnSpPr>
        <p:spPr>
          <a:xfrm>
            <a:off x="1360687" y="3433711"/>
            <a:ext cx="1209417" cy="148870"/>
          </a:xfrm>
          <a:prstGeom prst="straightConnector1">
            <a:avLst/>
          </a:prstGeom>
          <a:ln w="317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CD20A9BE-60A9-4D61-A1BA-3F7F5E9A1C1F}"/>
              </a:ext>
            </a:extLst>
          </p:cNvPr>
          <p:cNvCxnSpPr>
            <a:cxnSpLocks/>
            <a:stCxn id="83" idx="0"/>
          </p:cNvCxnSpPr>
          <p:nvPr/>
        </p:nvCxnSpPr>
        <p:spPr>
          <a:xfrm flipV="1">
            <a:off x="2888178" y="2882172"/>
            <a:ext cx="0" cy="571898"/>
          </a:xfrm>
          <a:prstGeom prst="straightConnector1">
            <a:avLst/>
          </a:prstGeom>
          <a:ln w="317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CA81680E-487F-4AFB-AAD9-A064DDAD826A}"/>
              </a:ext>
            </a:extLst>
          </p:cNvPr>
          <p:cNvCxnSpPr>
            <a:cxnSpLocks/>
            <a:stCxn id="83" idx="4"/>
            <a:endCxn id="84" idx="0"/>
          </p:cNvCxnSpPr>
          <p:nvPr/>
        </p:nvCxnSpPr>
        <p:spPr>
          <a:xfrm>
            <a:off x="2888179" y="4331601"/>
            <a:ext cx="12699" cy="207993"/>
          </a:xfrm>
          <a:prstGeom prst="straightConnector1">
            <a:avLst/>
          </a:prstGeom>
          <a:ln w="317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9220C06C-9C1B-4A3A-B47E-BFCA36BF833C}"/>
              </a:ext>
            </a:extLst>
          </p:cNvPr>
          <p:cNvCxnSpPr>
            <a:cxnSpLocks/>
            <a:stCxn id="84" idx="4"/>
            <a:endCxn id="85" idx="0"/>
          </p:cNvCxnSpPr>
          <p:nvPr/>
        </p:nvCxnSpPr>
        <p:spPr>
          <a:xfrm>
            <a:off x="2900878" y="5417124"/>
            <a:ext cx="2931" cy="296371"/>
          </a:xfrm>
          <a:prstGeom prst="straightConnector1">
            <a:avLst/>
          </a:prstGeom>
          <a:ln w="317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048850CC-F11F-4A5D-AED9-091AF6E6B8B9}"/>
              </a:ext>
            </a:extLst>
          </p:cNvPr>
          <p:cNvCxnSpPr>
            <a:cxnSpLocks/>
            <a:stCxn id="81" idx="4"/>
            <a:endCxn id="82" idx="0"/>
          </p:cNvCxnSpPr>
          <p:nvPr/>
        </p:nvCxnSpPr>
        <p:spPr>
          <a:xfrm>
            <a:off x="897960" y="5328836"/>
            <a:ext cx="0" cy="509699"/>
          </a:xfrm>
          <a:prstGeom prst="straightConnector1">
            <a:avLst/>
          </a:prstGeom>
          <a:ln w="317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22E9AF1-55DE-4B9D-8B3C-20189590B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30</a:t>
            </a:fld>
            <a:endParaRPr lang="en-US"/>
          </a:p>
        </p:txBody>
      </p:sp>
      <p:cxnSp>
        <p:nvCxnSpPr>
          <p:cNvPr id="50" name="Connector: Curved 49">
            <a:extLst>
              <a:ext uri="{FF2B5EF4-FFF2-40B4-BE49-F238E27FC236}">
                <a16:creationId xmlns:a16="http://schemas.microsoft.com/office/drawing/2014/main" id="{A8291762-C822-47E3-9982-1447EB3738DA}"/>
              </a:ext>
            </a:extLst>
          </p:cNvPr>
          <p:cNvCxnSpPr>
            <a:cxnSpLocks/>
          </p:cNvCxnSpPr>
          <p:nvPr/>
        </p:nvCxnSpPr>
        <p:spPr>
          <a:xfrm flipH="1" flipV="1">
            <a:off x="3338004" y="3892835"/>
            <a:ext cx="15630" cy="2259424"/>
          </a:xfrm>
          <a:prstGeom prst="curvedConnector3">
            <a:avLst>
              <a:gd name="adj1" fmla="val -1462572"/>
            </a:avLst>
          </a:prstGeom>
          <a:ln w="317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6A1AEC9F-2E01-4457-8D9F-F63E2C4B67AA}"/>
              </a:ext>
            </a:extLst>
          </p:cNvPr>
          <p:cNvSpPr txBox="1"/>
          <p:nvPr/>
        </p:nvSpPr>
        <p:spPr>
          <a:xfrm>
            <a:off x="3579758" y="4783186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x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4" name="Title 1">
                <a:extLst>
                  <a:ext uri="{FF2B5EF4-FFF2-40B4-BE49-F238E27FC236}">
                    <a16:creationId xmlns:a16="http://schemas.microsoft.com/office/drawing/2014/main" id="{9BF0086A-0760-4FBC-99E4-73DD54CF1D6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152650" y="7974"/>
                <a:ext cx="7886700" cy="1143657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>
                  <a:lnSpc>
                    <a:spcPct val="70000"/>
                  </a:lnSpc>
                </a:pPr>
                <a:r>
                  <a:rPr lang="en-US" sz="4500" dirty="0">
                    <a:ln w="12700">
                      <a:solidFill>
                        <a:schemeClr val="tx1"/>
                      </a:solidFill>
                    </a:ln>
                    <a:solidFill>
                      <a:schemeClr val="bg1">
                        <a:lumMod val="85000"/>
                      </a:schemeClr>
                    </a:solidFill>
                  </a:rPr>
                  <a:t>Example, Step III</a:t>
                </a:r>
                <a:br>
                  <a:rPr lang="en-US" sz="5000" dirty="0">
                    <a:ln w="12700">
                      <a:solidFill>
                        <a:schemeClr val="tx1"/>
                      </a:solidFill>
                    </a:ln>
                    <a:solidFill>
                      <a:schemeClr val="bg1">
                        <a:lumMod val="85000"/>
                      </a:schemeClr>
                    </a:solidFill>
                  </a:rPr>
                </a:br>
                <a:r>
                  <a:rPr lang="en-US" sz="2000" dirty="0">
                    <a:ln w="12700">
                      <a:noFill/>
                    </a:ln>
                    <a:latin typeface="Garamond" panose="02020404030301010803" pitchFamily="18" charset="0"/>
                  </a:rPr>
                  <a:t>Eliminating </a:t>
                </a:r>
                <a14:m>
                  <m:oMath xmlns:m="http://schemas.openxmlformats.org/officeDocument/2006/math">
                    <m:r>
                      <a:rPr lang="en-US" sz="2000" i="1">
                        <a:ln w="12700">
                          <a:noFill/>
                        </a:ln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000" dirty="0">
                    <a:ln w="12700">
                      <a:noFill/>
                    </a:ln>
                    <a:latin typeface="Garamond" panose="02020404030301010803" pitchFamily="18" charset="0"/>
                  </a:rPr>
                  <a:t>-Transitions</a:t>
                </a:r>
              </a:p>
            </p:txBody>
          </p:sp>
        </mc:Choice>
        <mc:Fallback>
          <p:sp>
            <p:nvSpPr>
              <p:cNvPr id="64" name="Title 1">
                <a:extLst>
                  <a:ext uri="{FF2B5EF4-FFF2-40B4-BE49-F238E27FC236}">
                    <a16:creationId xmlns:a16="http://schemas.microsoft.com/office/drawing/2014/main" id="{9BF0086A-0760-4FBC-99E4-73DD54CF1D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2650" y="7974"/>
                <a:ext cx="7886700" cy="114365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93679B7-9DC2-E700-A422-4CE4A822A4E7}"/>
                  </a:ext>
                </a:extLst>
              </p:cNvPr>
              <p:cNvSpPr txBox="1"/>
              <p:nvPr/>
            </p:nvSpPr>
            <p:spPr>
              <a:xfrm>
                <a:off x="4672068" y="2066564"/>
                <a:ext cx="314560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800" dirty="0"/>
                  <a:t>-close(S) = {S,1,3,6}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93679B7-9DC2-E700-A422-4CE4A822A4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2068" y="2066564"/>
                <a:ext cx="3145605" cy="523220"/>
              </a:xfrm>
              <a:prstGeom prst="rect">
                <a:avLst/>
              </a:prstGeom>
              <a:blipFill>
                <a:blip r:embed="rId7"/>
                <a:stretch>
                  <a:fillRect t="-10465" r="-2326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7358CA0-ADD8-2DAF-2431-4667318DA0C7}"/>
                  </a:ext>
                </a:extLst>
              </p:cNvPr>
              <p:cNvSpPr txBox="1"/>
              <p:nvPr/>
            </p:nvSpPr>
            <p:spPr>
              <a:xfrm>
                <a:off x="4672059" y="2620562"/>
                <a:ext cx="271760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800" dirty="0"/>
                  <a:t>-close(3) = {3, 6}</a:t>
                </a: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7358CA0-ADD8-2DAF-2431-4667318DA0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2059" y="2620562"/>
                <a:ext cx="2717603" cy="523220"/>
              </a:xfrm>
              <a:prstGeom prst="rect">
                <a:avLst/>
              </a:prstGeom>
              <a:blipFill>
                <a:blip r:embed="rId8"/>
                <a:stretch>
                  <a:fillRect t="-11628" r="-3363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365952B-E1A1-0EF9-0E95-EB43CCEF91C9}"/>
                  </a:ext>
                </a:extLst>
              </p:cNvPr>
              <p:cNvSpPr txBox="1"/>
              <p:nvPr/>
            </p:nvSpPr>
            <p:spPr>
              <a:xfrm>
                <a:off x="4672059" y="3218725"/>
                <a:ext cx="23633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800" dirty="0"/>
                  <a:t>-close(1) = {1}</a:t>
                </a: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365952B-E1A1-0EF9-0E95-EB43CCEF91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2059" y="3218725"/>
                <a:ext cx="2363339" cy="523220"/>
              </a:xfrm>
              <a:prstGeom prst="rect">
                <a:avLst/>
              </a:prstGeom>
              <a:blipFill>
                <a:blip r:embed="rId9"/>
                <a:stretch>
                  <a:fillRect t="-10465" r="-3866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DFA09D2-1762-6CE6-A2B2-74C88FED1D30}"/>
                  </a:ext>
                </a:extLst>
              </p:cNvPr>
              <p:cNvSpPr txBox="1"/>
              <p:nvPr/>
            </p:nvSpPr>
            <p:spPr>
              <a:xfrm>
                <a:off x="4672059" y="3761746"/>
                <a:ext cx="23633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800" dirty="0"/>
                  <a:t>-close(2) = {2}</a:t>
                </a: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DFA09D2-1762-6CE6-A2B2-74C88FED1D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2059" y="3761746"/>
                <a:ext cx="2363339" cy="523220"/>
              </a:xfrm>
              <a:prstGeom prst="rect">
                <a:avLst/>
              </a:prstGeom>
              <a:blipFill>
                <a:blip r:embed="rId10"/>
                <a:stretch>
                  <a:fillRect t="-10465" r="-3866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A2EC875-486D-CA22-DF3B-03363849712D}"/>
                  </a:ext>
                </a:extLst>
              </p:cNvPr>
              <p:cNvSpPr txBox="1"/>
              <p:nvPr/>
            </p:nvSpPr>
            <p:spPr>
              <a:xfrm>
                <a:off x="4672059" y="4357362"/>
                <a:ext cx="23633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800" dirty="0"/>
                  <a:t>-close(4) = {4}</a:t>
                </a: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A2EC875-486D-CA22-DF3B-0336384971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2059" y="4357362"/>
                <a:ext cx="2363339" cy="523220"/>
              </a:xfrm>
              <a:prstGeom prst="rect">
                <a:avLst/>
              </a:prstGeom>
              <a:blipFill>
                <a:blip r:embed="rId11"/>
                <a:stretch>
                  <a:fillRect t="-11628" r="-3866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DD8501E-8C74-F163-218F-8ECFA40B76FE}"/>
                  </a:ext>
                </a:extLst>
              </p:cNvPr>
              <p:cNvSpPr txBox="1"/>
              <p:nvPr/>
            </p:nvSpPr>
            <p:spPr>
              <a:xfrm>
                <a:off x="4672059" y="4952978"/>
                <a:ext cx="23633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800" dirty="0"/>
                  <a:t>-close(5) = {5}</a:t>
                </a: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DD8501E-8C74-F163-218F-8ECFA40B76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2059" y="4952978"/>
                <a:ext cx="2363339" cy="523220"/>
              </a:xfrm>
              <a:prstGeom prst="rect">
                <a:avLst/>
              </a:prstGeom>
              <a:blipFill>
                <a:blip r:embed="rId12"/>
                <a:stretch>
                  <a:fillRect t="-10465" r="-3866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E4150FB-FFEF-A89D-D99B-6D6BA1773748}"/>
                  </a:ext>
                </a:extLst>
              </p:cNvPr>
              <p:cNvSpPr txBox="1"/>
              <p:nvPr/>
            </p:nvSpPr>
            <p:spPr>
              <a:xfrm>
                <a:off x="4672059" y="5548594"/>
                <a:ext cx="23633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800" dirty="0"/>
                  <a:t>-close(6) = {6}</a:t>
                </a: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E4150FB-FFEF-A89D-D99B-6D6BA17737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2059" y="5548594"/>
                <a:ext cx="2363339" cy="523220"/>
              </a:xfrm>
              <a:prstGeom prst="rect">
                <a:avLst/>
              </a:prstGeom>
              <a:blipFill>
                <a:blip r:embed="rId13"/>
                <a:stretch>
                  <a:fillRect t="-10465" r="-3866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val 13">
            <a:extLst>
              <a:ext uri="{FF2B5EF4-FFF2-40B4-BE49-F238E27FC236}">
                <a16:creationId xmlns:a16="http://schemas.microsoft.com/office/drawing/2014/main" id="{E93D396A-A41C-16CB-D7EE-B7ED317A56A3}"/>
              </a:ext>
            </a:extLst>
          </p:cNvPr>
          <p:cNvSpPr/>
          <p:nvPr/>
        </p:nvSpPr>
        <p:spPr>
          <a:xfrm>
            <a:off x="8417629" y="2714365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4CDFB4D-9634-3FEB-904B-5231EA5FE291}"/>
              </a:ext>
            </a:extLst>
          </p:cNvPr>
          <p:cNvSpPr/>
          <p:nvPr/>
        </p:nvSpPr>
        <p:spPr>
          <a:xfrm>
            <a:off x="8404729" y="4170724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7EBAFEC-653C-A4EB-18B1-DF7E0B56E35F}"/>
              </a:ext>
            </a:extLst>
          </p:cNvPr>
          <p:cNvSpPr/>
          <p:nvPr/>
        </p:nvSpPr>
        <p:spPr>
          <a:xfrm>
            <a:off x="8404729" y="5557953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F7B53C8-41D1-0FCE-26E5-2FC1470A2D6B}"/>
              </a:ext>
            </a:extLst>
          </p:cNvPr>
          <p:cNvSpPr/>
          <p:nvPr/>
        </p:nvSpPr>
        <p:spPr>
          <a:xfrm>
            <a:off x="10394947" y="3173489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6363397-C7EE-2BE3-C55F-B74D56A987C1}"/>
              </a:ext>
            </a:extLst>
          </p:cNvPr>
          <p:cNvSpPr/>
          <p:nvPr/>
        </p:nvSpPr>
        <p:spPr>
          <a:xfrm>
            <a:off x="10407646" y="4259012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4B566EC-F9D9-DEE2-3FEA-354DBF1C2894}"/>
              </a:ext>
            </a:extLst>
          </p:cNvPr>
          <p:cNvSpPr/>
          <p:nvPr/>
        </p:nvSpPr>
        <p:spPr>
          <a:xfrm>
            <a:off x="10410577" y="5432913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95007D68-C134-D496-5AB1-91CFE666E2B7}"/>
              </a:ext>
            </a:extLst>
          </p:cNvPr>
          <p:cNvSpPr/>
          <p:nvPr/>
        </p:nvSpPr>
        <p:spPr>
          <a:xfrm>
            <a:off x="10487417" y="3257412"/>
            <a:ext cx="714712" cy="71460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2DC06874-D0B1-6004-B041-E6EF52591DE5}"/>
              </a:ext>
            </a:extLst>
          </p:cNvPr>
          <p:cNvSpPr/>
          <p:nvPr/>
        </p:nvSpPr>
        <p:spPr>
          <a:xfrm>
            <a:off x="10342082" y="1675618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C8E17FFA-1F97-AC91-D128-37FB870178AE}"/>
              </a:ext>
            </a:extLst>
          </p:cNvPr>
          <p:cNvSpPr/>
          <p:nvPr/>
        </p:nvSpPr>
        <p:spPr>
          <a:xfrm>
            <a:off x="8508087" y="4259013"/>
            <a:ext cx="714712" cy="71460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603D3D9D-19D2-B199-59A1-21579157D445}"/>
                  </a:ext>
                </a:extLst>
              </p:cNvPr>
              <p:cNvSpPr/>
              <p:nvPr/>
            </p:nvSpPr>
            <p:spPr>
              <a:xfrm>
                <a:off x="2337840" y="1087812"/>
                <a:ext cx="7205671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1" algn="ctr"/>
                <a:r>
                  <a:rPr lang="en-US" sz="2800" dirty="0"/>
                  <a:t>Put s in F’ if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800" dirty="0"/>
                  <a:t>-close(s) contains a state in F</a:t>
                </a:r>
              </a:p>
            </p:txBody>
          </p:sp>
        </mc:Choice>
        <mc:Fallback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603D3D9D-19D2-B199-59A1-21579157D4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7840" y="1087812"/>
                <a:ext cx="7205671" cy="523220"/>
              </a:xfrm>
              <a:prstGeom prst="rect">
                <a:avLst/>
              </a:prstGeom>
              <a:blipFill>
                <a:blip r:embed="rId14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0EA1EA93-D769-B975-E0B9-6637AA05002F}"/>
              </a:ext>
            </a:extLst>
          </p:cNvPr>
          <p:cNvSpPr/>
          <p:nvPr/>
        </p:nvSpPr>
        <p:spPr>
          <a:xfrm>
            <a:off x="7007118" y="2099485"/>
            <a:ext cx="433633" cy="463089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7970209-25A9-4ED1-BBE4-08C4E75AA1DF}"/>
              </a:ext>
            </a:extLst>
          </p:cNvPr>
          <p:cNvSpPr/>
          <p:nvPr/>
        </p:nvSpPr>
        <p:spPr>
          <a:xfrm>
            <a:off x="8508087" y="2795827"/>
            <a:ext cx="714712" cy="71460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F8B5A254-4B17-3928-5006-8EA4546C3DCE}"/>
              </a:ext>
            </a:extLst>
          </p:cNvPr>
          <p:cNvSpPr/>
          <p:nvPr/>
        </p:nvSpPr>
        <p:spPr>
          <a:xfrm>
            <a:off x="8333295" y="2677433"/>
            <a:ext cx="1088796" cy="942852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029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  <p:bldP spid="2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Oval 79">
            <a:extLst>
              <a:ext uri="{FF2B5EF4-FFF2-40B4-BE49-F238E27FC236}">
                <a16:creationId xmlns:a16="http://schemas.microsoft.com/office/drawing/2014/main" id="{EECFF669-7BC1-4A6B-99B4-7174D805CA5B}"/>
              </a:ext>
            </a:extLst>
          </p:cNvPr>
          <p:cNvSpPr/>
          <p:nvPr/>
        </p:nvSpPr>
        <p:spPr>
          <a:xfrm>
            <a:off x="461034" y="2994946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624A3584-B1DC-4D36-AC49-9B9D2674BDF5}"/>
              </a:ext>
            </a:extLst>
          </p:cNvPr>
          <p:cNvSpPr/>
          <p:nvPr/>
        </p:nvSpPr>
        <p:spPr>
          <a:xfrm>
            <a:off x="448134" y="4451305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3C48F69D-6925-4B07-8CEE-16336680C0FE}"/>
              </a:ext>
            </a:extLst>
          </p:cNvPr>
          <p:cNvSpPr/>
          <p:nvPr/>
        </p:nvSpPr>
        <p:spPr>
          <a:xfrm>
            <a:off x="448134" y="5838534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294EEFB1-1DDE-4A7B-816F-40255B08CCC8}"/>
              </a:ext>
            </a:extLst>
          </p:cNvPr>
          <p:cNvSpPr/>
          <p:nvPr/>
        </p:nvSpPr>
        <p:spPr>
          <a:xfrm>
            <a:off x="2438352" y="3454070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42394555-CAD6-4245-81A8-4E1CD9142379}"/>
              </a:ext>
            </a:extLst>
          </p:cNvPr>
          <p:cNvSpPr/>
          <p:nvPr/>
        </p:nvSpPr>
        <p:spPr>
          <a:xfrm>
            <a:off x="2451051" y="4539593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C2604874-4D7C-4CD2-B8C1-DA386306F4C2}"/>
              </a:ext>
            </a:extLst>
          </p:cNvPr>
          <p:cNvSpPr/>
          <p:nvPr/>
        </p:nvSpPr>
        <p:spPr>
          <a:xfrm>
            <a:off x="2453982" y="5713494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BBBB5942-45E8-4EAD-9A57-34918D3ADFFE}"/>
              </a:ext>
            </a:extLst>
          </p:cNvPr>
          <p:cNvSpPr/>
          <p:nvPr/>
        </p:nvSpPr>
        <p:spPr>
          <a:xfrm>
            <a:off x="2530822" y="3537993"/>
            <a:ext cx="714712" cy="71460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10AE5470-3B74-40B2-AE0A-207582CA76B0}"/>
              </a:ext>
            </a:extLst>
          </p:cNvPr>
          <p:cNvSpPr/>
          <p:nvPr/>
        </p:nvSpPr>
        <p:spPr>
          <a:xfrm>
            <a:off x="2385487" y="1956199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</a:t>
            </a:r>
          </a:p>
        </p:txBody>
      </p:sp>
      <p:cxnSp>
        <p:nvCxnSpPr>
          <p:cNvPr id="88" name="Connector: Curved 87">
            <a:extLst>
              <a:ext uri="{FF2B5EF4-FFF2-40B4-BE49-F238E27FC236}">
                <a16:creationId xmlns:a16="http://schemas.microsoft.com/office/drawing/2014/main" id="{00F35409-B5DD-411D-B76D-F647D08BD664}"/>
              </a:ext>
            </a:extLst>
          </p:cNvPr>
          <p:cNvCxnSpPr>
            <a:cxnSpLocks/>
            <a:stCxn id="82" idx="6"/>
            <a:endCxn id="81" idx="6"/>
          </p:cNvCxnSpPr>
          <p:nvPr/>
        </p:nvCxnSpPr>
        <p:spPr>
          <a:xfrm flipV="1">
            <a:off x="1347786" y="4890071"/>
            <a:ext cx="12700" cy="1387229"/>
          </a:xfrm>
          <a:prstGeom prst="curvedConnector3">
            <a:avLst>
              <a:gd name="adj1" fmla="val 1800000"/>
            </a:avLst>
          </a:prstGeom>
          <a:ln w="317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9" name="Oval 88">
            <a:extLst>
              <a:ext uri="{FF2B5EF4-FFF2-40B4-BE49-F238E27FC236}">
                <a16:creationId xmlns:a16="http://schemas.microsoft.com/office/drawing/2014/main" id="{FEAC3E4C-C5B0-4972-A298-F574B6DAB00F}"/>
              </a:ext>
            </a:extLst>
          </p:cNvPr>
          <p:cNvSpPr/>
          <p:nvPr/>
        </p:nvSpPr>
        <p:spPr>
          <a:xfrm>
            <a:off x="551492" y="4539594"/>
            <a:ext cx="714712" cy="71460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320B0879-9E07-4539-A739-B3DBB3F4E8EF}"/>
              </a:ext>
            </a:extLst>
          </p:cNvPr>
          <p:cNvSpPr txBox="1"/>
          <p:nvPr/>
        </p:nvSpPr>
        <p:spPr>
          <a:xfrm>
            <a:off x="462264" y="5370307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x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12090C0C-9411-49C3-AFF4-EFFFDAE2DFAD}"/>
              </a:ext>
            </a:extLst>
          </p:cNvPr>
          <p:cNvSpPr txBox="1"/>
          <p:nvPr/>
        </p:nvSpPr>
        <p:spPr>
          <a:xfrm>
            <a:off x="1599246" y="5713494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x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211F25A5-77A4-445B-930F-091D8FDAB714}"/>
                  </a:ext>
                </a:extLst>
              </p:cNvPr>
              <p:cNvSpPr txBox="1"/>
              <p:nvPr/>
            </p:nvSpPr>
            <p:spPr>
              <a:xfrm>
                <a:off x="1657449" y="3057224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211F25A5-77A4-445B-930F-091D8FDAB7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7449" y="3057224"/>
                <a:ext cx="350672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4E682F50-7370-4A83-B1CA-EB420E0E958F}"/>
                  </a:ext>
                </a:extLst>
              </p:cNvPr>
              <p:cNvSpPr txBox="1"/>
              <p:nvPr/>
            </p:nvSpPr>
            <p:spPr>
              <a:xfrm>
                <a:off x="545367" y="3929854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4E682F50-7370-4A83-B1CA-EB420E0E95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367" y="3929854"/>
                <a:ext cx="350672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5" name="TextBox 94">
            <a:extLst>
              <a:ext uri="{FF2B5EF4-FFF2-40B4-BE49-F238E27FC236}">
                <a16:creationId xmlns:a16="http://schemas.microsoft.com/office/drawing/2014/main" id="{0AAE2C58-F30D-43D1-BF9E-6AE2E8289B3E}"/>
              </a:ext>
            </a:extLst>
          </p:cNvPr>
          <p:cNvSpPr txBox="1"/>
          <p:nvPr/>
        </p:nvSpPr>
        <p:spPr>
          <a:xfrm>
            <a:off x="2999693" y="4243222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x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1C213258-505E-4C90-8322-E01A9906FE3C}"/>
              </a:ext>
            </a:extLst>
          </p:cNvPr>
          <p:cNvSpPr txBox="1"/>
          <p:nvPr/>
        </p:nvSpPr>
        <p:spPr>
          <a:xfrm>
            <a:off x="2967575" y="5370307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x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1EC49D81-8F1A-410C-9146-ADE7BD925B29}"/>
                  </a:ext>
                </a:extLst>
              </p:cNvPr>
              <p:cNvSpPr txBox="1"/>
              <p:nvPr/>
            </p:nvSpPr>
            <p:spPr>
              <a:xfrm>
                <a:off x="2934467" y="3059550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1EC49D81-8F1A-410C-9146-ADE7BD925B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4467" y="3059550"/>
                <a:ext cx="350672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48FB1B16-FCDF-4C48-963D-CE6D3BE9A37D}"/>
              </a:ext>
            </a:extLst>
          </p:cNvPr>
          <p:cNvCxnSpPr>
            <a:stCxn id="80" idx="4"/>
            <a:endCxn id="81" idx="0"/>
          </p:cNvCxnSpPr>
          <p:nvPr/>
        </p:nvCxnSpPr>
        <p:spPr>
          <a:xfrm flipH="1">
            <a:off x="897960" y="3872477"/>
            <a:ext cx="12900" cy="578829"/>
          </a:xfrm>
          <a:prstGeom prst="straightConnector1">
            <a:avLst/>
          </a:prstGeom>
          <a:ln w="317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99524804-6181-4142-B758-35CCC39613FC}"/>
              </a:ext>
            </a:extLst>
          </p:cNvPr>
          <p:cNvCxnSpPr>
            <a:cxnSpLocks/>
            <a:stCxn id="80" idx="6"/>
            <a:endCxn id="83" idx="1"/>
          </p:cNvCxnSpPr>
          <p:nvPr/>
        </p:nvCxnSpPr>
        <p:spPr>
          <a:xfrm>
            <a:off x="1360687" y="3433711"/>
            <a:ext cx="1209417" cy="148870"/>
          </a:xfrm>
          <a:prstGeom prst="straightConnector1">
            <a:avLst/>
          </a:prstGeom>
          <a:ln w="317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CD20A9BE-60A9-4D61-A1BA-3F7F5E9A1C1F}"/>
              </a:ext>
            </a:extLst>
          </p:cNvPr>
          <p:cNvCxnSpPr>
            <a:cxnSpLocks/>
            <a:stCxn id="83" idx="0"/>
          </p:cNvCxnSpPr>
          <p:nvPr/>
        </p:nvCxnSpPr>
        <p:spPr>
          <a:xfrm flipV="1">
            <a:off x="2888178" y="2882172"/>
            <a:ext cx="0" cy="571898"/>
          </a:xfrm>
          <a:prstGeom prst="straightConnector1">
            <a:avLst/>
          </a:prstGeom>
          <a:ln w="317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CA81680E-487F-4AFB-AAD9-A064DDAD826A}"/>
              </a:ext>
            </a:extLst>
          </p:cNvPr>
          <p:cNvCxnSpPr>
            <a:cxnSpLocks/>
            <a:stCxn id="83" idx="4"/>
            <a:endCxn id="84" idx="0"/>
          </p:cNvCxnSpPr>
          <p:nvPr/>
        </p:nvCxnSpPr>
        <p:spPr>
          <a:xfrm>
            <a:off x="2888179" y="4331601"/>
            <a:ext cx="12699" cy="207993"/>
          </a:xfrm>
          <a:prstGeom prst="straightConnector1">
            <a:avLst/>
          </a:prstGeom>
          <a:ln w="317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9220C06C-9C1B-4A3A-B47E-BFCA36BF833C}"/>
              </a:ext>
            </a:extLst>
          </p:cNvPr>
          <p:cNvCxnSpPr>
            <a:cxnSpLocks/>
            <a:stCxn id="84" idx="4"/>
            <a:endCxn id="85" idx="0"/>
          </p:cNvCxnSpPr>
          <p:nvPr/>
        </p:nvCxnSpPr>
        <p:spPr>
          <a:xfrm>
            <a:off x="2900878" y="5417124"/>
            <a:ext cx="2931" cy="296371"/>
          </a:xfrm>
          <a:prstGeom prst="straightConnector1">
            <a:avLst/>
          </a:prstGeom>
          <a:ln w="317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048850CC-F11F-4A5D-AED9-091AF6E6B8B9}"/>
              </a:ext>
            </a:extLst>
          </p:cNvPr>
          <p:cNvCxnSpPr>
            <a:cxnSpLocks/>
            <a:stCxn id="81" idx="4"/>
            <a:endCxn id="82" idx="0"/>
          </p:cNvCxnSpPr>
          <p:nvPr/>
        </p:nvCxnSpPr>
        <p:spPr>
          <a:xfrm>
            <a:off x="897960" y="5328836"/>
            <a:ext cx="0" cy="509699"/>
          </a:xfrm>
          <a:prstGeom prst="straightConnector1">
            <a:avLst/>
          </a:prstGeom>
          <a:ln w="317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22E9AF1-55DE-4B9D-8B3C-20189590B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31</a:t>
            </a:fld>
            <a:endParaRPr lang="en-US"/>
          </a:p>
        </p:txBody>
      </p:sp>
      <p:cxnSp>
        <p:nvCxnSpPr>
          <p:cNvPr id="50" name="Connector: Curved 49">
            <a:extLst>
              <a:ext uri="{FF2B5EF4-FFF2-40B4-BE49-F238E27FC236}">
                <a16:creationId xmlns:a16="http://schemas.microsoft.com/office/drawing/2014/main" id="{A8291762-C822-47E3-9982-1447EB3738DA}"/>
              </a:ext>
            </a:extLst>
          </p:cNvPr>
          <p:cNvCxnSpPr>
            <a:cxnSpLocks/>
          </p:cNvCxnSpPr>
          <p:nvPr/>
        </p:nvCxnSpPr>
        <p:spPr>
          <a:xfrm flipH="1" flipV="1">
            <a:off x="3338004" y="3892835"/>
            <a:ext cx="15630" cy="2259424"/>
          </a:xfrm>
          <a:prstGeom prst="curvedConnector3">
            <a:avLst>
              <a:gd name="adj1" fmla="val -1462572"/>
            </a:avLst>
          </a:prstGeom>
          <a:ln w="317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6A1AEC9F-2E01-4457-8D9F-F63E2C4B67AA}"/>
              </a:ext>
            </a:extLst>
          </p:cNvPr>
          <p:cNvSpPr txBox="1"/>
          <p:nvPr/>
        </p:nvSpPr>
        <p:spPr>
          <a:xfrm>
            <a:off x="3579758" y="4783186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x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4" name="Title 1">
                <a:extLst>
                  <a:ext uri="{FF2B5EF4-FFF2-40B4-BE49-F238E27FC236}">
                    <a16:creationId xmlns:a16="http://schemas.microsoft.com/office/drawing/2014/main" id="{9BF0086A-0760-4FBC-99E4-73DD54CF1D6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152650" y="7974"/>
                <a:ext cx="7886700" cy="1143657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>
                  <a:lnSpc>
                    <a:spcPct val="70000"/>
                  </a:lnSpc>
                </a:pPr>
                <a:r>
                  <a:rPr lang="en-US" sz="4500" dirty="0">
                    <a:ln w="12700">
                      <a:solidFill>
                        <a:schemeClr val="tx1"/>
                      </a:solidFill>
                    </a:ln>
                    <a:solidFill>
                      <a:schemeClr val="bg1">
                        <a:lumMod val="85000"/>
                      </a:schemeClr>
                    </a:solidFill>
                  </a:rPr>
                  <a:t>Example, Step IV</a:t>
                </a:r>
                <a:br>
                  <a:rPr lang="en-US" sz="5000" dirty="0">
                    <a:ln w="12700">
                      <a:solidFill>
                        <a:schemeClr val="tx1"/>
                      </a:solidFill>
                    </a:ln>
                    <a:solidFill>
                      <a:schemeClr val="bg1">
                        <a:lumMod val="85000"/>
                      </a:schemeClr>
                    </a:solidFill>
                  </a:rPr>
                </a:br>
                <a:r>
                  <a:rPr lang="en-US" sz="2000" dirty="0">
                    <a:ln w="12700">
                      <a:noFill/>
                    </a:ln>
                    <a:latin typeface="Garamond" panose="02020404030301010803" pitchFamily="18" charset="0"/>
                  </a:rPr>
                  <a:t>Eliminating </a:t>
                </a:r>
                <a14:m>
                  <m:oMath xmlns:m="http://schemas.openxmlformats.org/officeDocument/2006/math">
                    <m:r>
                      <a:rPr lang="en-US" sz="2000" i="1">
                        <a:ln w="12700">
                          <a:noFill/>
                        </a:ln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000" dirty="0">
                    <a:ln w="12700">
                      <a:noFill/>
                    </a:ln>
                    <a:latin typeface="Garamond" panose="02020404030301010803" pitchFamily="18" charset="0"/>
                  </a:rPr>
                  <a:t>-Transitions</a:t>
                </a:r>
              </a:p>
            </p:txBody>
          </p:sp>
        </mc:Choice>
        <mc:Fallback>
          <p:sp>
            <p:nvSpPr>
              <p:cNvPr id="64" name="Title 1">
                <a:extLst>
                  <a:ext uri="{FF2B5EF4-FFF2-40B4-BE49-F238E27FC236}">
                    <a16:creationId xmlns:a16="http://schemas.microsoft.com/office/drawing/2014/main" id="{9BF0086A-0760-4FBC-99E4-73DD54CF1D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2650" y="7974"/>
                <a:ext cx="7886700" cy="114365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93679B7-9DC2-E700-A422-4CE4A822A4E7}"/>
                  </a:ext>
                </a:extLst>
              </p:cNvPr>
              <p:cNvSpPr txBox="1"/>
              <p:nvPr/>
            </p:nvSpPr>
            <p:spPr>
              <a:xfrm>
                <a:off x="4672068" y="2066564"/>
                <a:ext cx="314560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800" dirty="0"/>
                  <a:t>-close(S) = {S,1,3,6}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93679B7-9DC2-E700-A422-4CE4A822A4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2068" y="2066564"/>
                <a:ext cx="3145605" cy="523220"/>
              </a:xfrm>
              <a:prstGeom prst="rect">
                <a:avLst/>
              </a:prstGeom>
              <a:blipFill>
                <a:blip r:embed="rId7"/>
                <a:stretch>
                  <a:fillRect t="-10465" r="-2326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7358CA0-ADD8-2DAF-2431-4667318DA0C7}"/>
                  </a:ext>
                </a:extLst>
              </p:cNvPr>
              <p:cNvSpPr txBox="1"/>
              <p:nvPr/>
            </p:nvSpPr>
            <p:spPr>
              <a:xfrm>
                <a:off x="4672059" y="2620562"/>
                <a:ext cx="271760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800" dirty="0"/>
                  <a:t>-close(3) = {3, 6}</a:t>
                </a: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7358CA0-ADD8-2DAF-2431-4667318DA0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2059" y="2620562"/>
                <a:ext cx="2717603" cy="523220"/>
              </a:xfrm>
              <a:prstGeom prst="rect">
                <a:avLst/>
              </a:prstGeom>
              <a:blipFill>
                <a:blip r:embed="rId8"/>
                <a:stretch>
                  <a:fillRect t="-11628" r="-3363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365952B-E1A1-0EF9-0E95-EB43CCEF91C9}"/>
                  </a:ext>
                </a:extLst>
              </p:cNvPr>
              <p:cNvSpPr txBox="1"/>
              <p:nvPr/>
            </p:nvSpPr>
            <p:spPr>
              <a:xfrm>
                <a:off x="4672059" y="3218725"/>
                <a:ext cx="23633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800" dirty="0"/>
                  <a:t>-close(1) = {1}</a:t>
                </a: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365952B-E1A1-0EF9-0E95-EB43CCEF91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2059" y="3218725"/>
                <a:ext cx="2363339" cy="523220"/>
              </a:xfrm>
              <a:prstGeom prst="rect">
                <a:avLst/>
              </a:prstGeom>
              <a:blipFill>
                <a:blip r:embed="rId9"/>
                <a:stretch>
                  <a:fillRect t="-10465" r="-3866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DFA09D2-1762-6CE6-A2B2-74C88FED1D30}"/>
                  </a:ext>
                </a:extLst>
              </p:cNvPr>
              <p:cNvSpPr txBox="1"/>
              <p:nvPr/>
            </p:nvSpPr>
            <p:spPr>
              <a:xfrm>
                <a:off x="4672059" y="3761746"/>
                <a:ext cx="23633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800" dirty="0"/>
                  <a:t>-close(2) = {2}</a:t>
                </a: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DFA09D2-1762-6CE6-A2B2-74C88FED1D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2059" y="3761746"/>
                <a:ext cx="2363339" cy="523220"/>
              </a:xfrm>
              <a:prstGeom prst="rect">
                <a:avLst/>
              </a:prstGeom>
              <a:blipFill>
                <a:blip r:embed="rId10"/>
                <a:stretch>
                  <a:fillRect t="-10465" r="-3866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A2EC875-486D-CA22-DF3B-03363849712D}"/>
                  </a:ext>
                </a:extLst>
              </p:cNvPr>
              <p:cNvSpPr txBox="1"/>
              <p:nvPr/>
            </p:nvSpPr>
            <p:spPr>
              <a:xfrm>
                <a:off x="4672059" y="4357362"/>
                <a:ext cx="23633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800" dirty="0"/>
                  <a:t>-close(4) = {4}</a:t>
                </a: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A2EC875-486D-CA22-DF3B-0336384971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2059" y="4357362"/>
                <a:ext cx="2363339" cy="523220"/>
              </a:xfrm>
              <a:prstGeom prst="rect">
                <a:avLst/>
              </a:prstGeom>
              <a:blipFill>
                <a:blip r:embed="rId11"/>
                <a:stretch>
                  <a:fillRect t="-11628" r="-3866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DD8501E-8C74-F163-218F-8ECFA40B76FE}"/>
                  </a:ext>
                </a:extLst>
              </p:cNvPr>
              <p:cNvSpPr txBox="1"/>
              <p:nvPr/>
            </p:nvSpPr>
            <p:spPr>
              <a:xfrm>
                <a:off x="4672059" y="4952978"/>
                <a:ext cx="23633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800" dirty="0"/>
                  <a:t>-close(5) = {5}</a:t>
                </a: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DD8501E-8C74-F163-218F-8ECFA40B76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2059" y="4952978"/>
                <a:ext cx="2363339" cy="523220"/>
              </a:xfrm>
              <a:prstGeom prst="rect">
                <a:avLst/>
              </a:prstGeom>
              <a:blipFill>
                <a:blip r:embed="rId12"/>
                <a:stretch>
                  <a:fillRect t="-10465" r="-3866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E4150FB-FFEF-A89D-D99B-6D6BA1773748}"/>
                  </a:ext>
                </a:extLst>
              </p:cNvPr>
              <p:cNvSpPr txBox="1"/>
              <p:nvPr/>
            </p:nvSpPr>
            <p:spPr>
              <a:xfrm>
                <a:off x="4672059" y="5548594"/>
                <a:ext cx="23633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800" dirty="0"/>
                  <a:t>-close(6) = {6}</a:t>
                </a: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E4150FB-FFEF-A89D-D99B-6D6BA17737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2059" y="5548594"/>
                <a:ext cx="2363339" cy="523220"/>
              </a:xfrm>
              <a:prstGeom prst="rect">
                <a:avLst/>
              </a:prstGeom>
              <a:blipFill>
                <a:blip r:embed="rId13"/>
                <a:stretch>
                  <a:fillRect t="-10465" r="-3866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val 13">
            <a:extLst>
              <a:ext uri="{FF2B5EF4-FFF2-40B4-BE49-F238E27FC236}">
                <a16:creationId xmlns:a16="http://schemas.microsoft.com/office/drawing/2014/main" id="{E93D396A-A41C-16CB-D7EE-B7ED317A56A3}"/>
              </a:ext>
            </a:extLst>
          </p:cNvPr>
          <p:cNvSpPr/>
          <p:nvPr/>
        </p:nvSpPr>
        <p:spPr>
          <a:xfrm>
            <a:off x="8417629" y="2714365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4CDFB4D-9634-3FEB-904B-5231EA5FE291}"/>
              </a:ext>
            </a:extLst>
          </p:cNvPr>
          <p:cNvSpPr/>
          <p:nvPr/>
        </p:nvSpPr>
        <p:spPr>
          <a:xfrm>
            <a:off x="8404729" y="4170724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7EBAFEC-653C-A4EB-18B1-DF7E0B56E35F}"/>
              </a:ext>
            </a:extLst>
          </p:cNvPr>
          <p:cNvSpPr/>
          <p:nvPr/>
        </p:nvSpPr>
        <p:spPr>
          <a:xfrm>
            <a:off x="8404729" y="5557953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F7B53C8-41D1-0FCE-26E5-2FC1470A2D6B}"/>
              </a:ext>
            </a:extLst>
          </p:cNvPr>
          <p:cNvSpPr/>
          <p:nvPr/>
        </p:nvSpPr>
        <p:spPr>
          <a:xfrm>
            <a:off x="10394947" y="3173489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6363397-C7EE-2BE3-C55F-B74D56A987C1}"/>
              </a:ext>
            </a:extLst>
          </p:cNvPr>
          <p:cNvSpPr/>
          <p:nvPr/>
        </p:nvSpPr>
        <p:spPr>
          <a:xfrm>
            <a:off x="10407646" y="4259012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4B566EC-F9D9-DEE2-3FEA-354DBF1C2894}"/>
              </a:ext>
            </a:extLst>
          </p:cNvPr>
          <p:cNvSpPr/>
          <p:nvPr/>
        </p:nvSpPr>
        <p:spPr>
          <a:xfrm>
            <a:off x="10410577" y="5432913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95007D68-C134-D496-5AB1-91CFE666E2B7}"/>
              </a:ext>
            </a:extLst>
          </p:cNvPr>
          <p:cNvSpPr/>
          <p:nvPr/>
        </p:nvSpPr>
        <p:spPr>
          <a:xfrm>
            <a:off x="10487417" y="3257412"/>
            <a:ext cx="714712" cy="71460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2DC06874-D0B1-6004-B041-E6EF52591DE5}"/>
              </a:ext>
            </a:extLst>
          </p:cNvPr>
          <p:cNvSpPr/>
          <p:nvPr/>
        </p:nvSpPr>
        <p:spPr>
          <a:xfrm>
            <a:off x="10342082" y="1675618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C8E17FFA-1F97-AC91-D128-37FB870178AE}"/>
              </a:ext>
            </a:extLst>
          </p:cNvPr>
          <p:cNvSpPr/>
          <p:nvPr/>
        </p:nvSpPr>
        <p:spPr>
          <a:xfrm>
            <a:off x="8508087" y="4259013"/>
            <a:ext cx="714712" cy="71460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7970209-25A9-4ED1-BBE4-08C4E75AA1DF}"/>
              </a:ext>
            </a:extLst>
          </p:cNvPr>
          <p:cNvSpPr/>
          <p:nvPr/>
        </p:nvSpPr>
        <p:spPr>
          <a:xfrm>
            <a:off x="8508087" y="2795827"/>
            <a:ext cx="714712" cy="71460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E62AA63-F64E-81C8-9738-C0FB5E0E12EB}"/>
                  </a:ext>
                </a:extLst>
              </p:cNvPr>
              <p:cNvSpPr txBox="1"/>
              <p:nvPr/>
            </p:nvSpPr>
            <p:spPr>
              <a:xfrm>
                <a:off x="2325293" y="1033422"/>
                <a:ext cx="8048905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1"/>
                <a:r>
                  <a:rPr lang="en-US" sz="2800" dirty="0"/>
                  <a:t>Put </a:t>
                </a:r>
                <a:r>
                  <a:rPr lang="en-US" sz="2800" dirty="0" err="1"/>
                  <a:t>s,c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800" dirty="0"/>
                  <a:t> t in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2800" dirty="0"/>
                  <a:t>’ if there is a c-edge to t in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800" dirty="0"/>
                  <a:t>-close(s)</a:t>
                </a:r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E62AA63-F64E-81C8-9738-C0FB5E0E12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5293" y="1033422"/>
                <a:ext cx="8048905" cy="523220"/>
              </a:xfrm>
              <a:prstGeom prst="rect">
                <a:avLst/>
              </a:prstGeom>
              <a:blipFill>
                <a:blip r:embed="rId14"/>
                <a:stretch>
                  <a:fillRect t="-11765" r="-1136" b="-3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Connector: Curved 24">
            <a:extLst>
              <a:ext uri="{FF2B5EF4-FFF2-40B4-BE49-F238E27FC236}">
                <a16:creationId xmlns:a16="http://schemas.microsoft.com/office/drawing/2014/main" id="{C723758C-84C2-22D2-072D-B3F3359D366F}"/>
              </a:ext>
            </a:extLst>
          </p:cNvPr>
          <p:cNvCxnSpPr>
            <a:cxnSpLocks/>
            <a:stCxn id="14" idx="2"/>
            <a:endCxn id="16" idx="2"/>
          </p:cNvCxnSpPr>
          <p:nvPr/>
        </p:nvCxnSpPr>
        <p:spPr>
          <a:xfrm rot="10800000" flipV="1">
            <a:off x="8404729" y="3153130"/>
            <a:ext cx="12900" cy="2843588"/>
          </a:xfrm>
          <a:prstGeom prst="curvedConnector3">
            <a:avLst>
              <a:gd name="adj1" fmla="val 1872093"/>
            </a:avLst>
          </a:prstGeom>
          <a:ln w="31750">
            <a:solidFill>
              <a:schemeClr val="accent2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3153441B-42AE-1C05-898B-0F59178FF63E}"/>
              </a:ext>
            </a:extLst>
          </p:cNvPr>
          <p:cNvSpPr txBox="1"/>
          <p:nvPr/>
        </p:nvSpPr>
        <p:spPr>
          <a:xfrm>
            <a:off x="7885216" y="4353467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x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8C8BF327-45F7-2BF2-1D84-C90212E7D240}"/>
              </a:ext>
            </a:extLst>
          </p:cNvPr>
          <p:cNvSpPr/>
          <p:nvPr/>
        </p:nvSpPr>
        <p:spPr>
          <a:xfrm>
            <a:off x="6782587" y="2135171"/>
            <a:ext cx="325225" cy="410448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A807FC39-2B03-1CD0-ECE8-02437A40E7C8}"/>
              </a:ext>
            </a:extLst>
          </p:cNvPr>
          <p:cNvGrpSpPr/>
          <p:nvPr/>
        </p:nvGrpSpPr>
        <p:grpSpPr>
          <a:xfrm>
            <a:off x="462264" y="3872476"/>
            <a:ext cx="448596" cy="1966058"/>
            <a:chOff x="462264" y="3872476"/>
            <a:chExt cx="448596" cy="1966058"/>
          </a:xfrm>
        </p:grpSpPr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D71FC5F7-740B-050F-6E80-4FA973FEE0B0}"/>
                </a:ext>
              </a:extLst>
            </p:cNvPr>
            <p:cNvCxnSpPr>
              <a:cxnSpLocks/>
              <a:stCxn id="80" idx="4"/>
              <a:endCxn id="81" idx="0"/>
            </p:cNvCxnSpPr>
            <p:nvPr/>
          </p:nvCxnSpPr>
          <p:spPr>
            <a:xfrm flipH="1">
              <a:off x="897960" y="3872476"/>
              <a:ext cx="12900" cy="578829"/>
            </a:xfrm>
            <a:prstGeom prst="straightConnector1">
              <a:avLst/>
            </a:prstGeom>
            <a:ln w="31750">
              <a:solidFill>
                <a:schemeClr val="accent2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38DD42D3-C723-10E6-D5C4-A8DF2C27520A}"/>
                </a:ext>
              </a:extLst>
            </p:cNvPr>
            <p:cNvCxnSpPr>
              <a:cxnSpLocks/>
              <a:stCxn id="81" idx="4"/>
              <a:endCxn id="82" idx="0"/>
            </p:cNvCxnSpPr>
            <p:nvPr/>
          </p:nvCxnSpPr>
          <p:spPr>
            <a:xfrm>
              <a:off x="897960" y="5328835"/>
              <a:ext cx="0" cy="509699"/>
            </a:xfrm>
            <a:prstGeom prst="straightConnector1">
              <a:avLst/>
            </a:prstGeom>
            <a:ln w="31750">
              <a:solidFill>
                <a:schemeClr val="accent2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7ECA6154-17F4-786D-11EA-C0837A13DDDC}"/>
                    </a:ext>
                  </a:extLst>
                </p:cNvPr>
                <p:cNvSpPr txBox="1"/>
                <p:nvPr/>
              </p:nvSpPr>
              <p:spPr>
                <a:xfrm>
                  <a:off x="545367" y="3929854"/>
                  <a:ext cx="35067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oMath>
                    </m:oMathPara>
                  </a14:m>
                  <a:endParaRPr lang="en-US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7ECA6154-17F4-786D-11EA-C0837A13DDD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5367" y="3929854"/>
                  <a:ext cx="350672" cy="369332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57C0EE6B-4C70-3059-023C-CEC05E720EFF}"/>
                </a:ext>
              </a:extLst>
            </p:cNvPr>
            <p:cNvSpPr txBox="1"/>
            <p:nvPr/>
          </p:nvSpPr>
          <p:spPr>
            <a:xfrm>
              <a:off x="462264" y="5370307"/>
              <a:ext cx="290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2"/>
                  </a:solidFill>
                </a:rPr>
                <a:t>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29661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Oval 79">
            <a:extLst>
              <a:ext uri="{FF2B5EF4-FFF2-40B4-BE49-F238E27FC236}">
                <a16:creationId xmlns:a16="http://schemas.microsoft.com/office/drawing/2014/main" id="{EECFF669-7BC1-4A6B-99B4-7174D805CA5B}"/>
              </a:ext>
            </a:extLst>
          </p:cNvPr>
          <p:cNvSpPr/>
          <p:nvPr/>
        </p:nvSpPr>
        <p:spPr>
          <a:xfrm>
            <a:off x="461034" y="2994946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624A3584-B1DC-4D36-AC49-9B9D2674BDF5}"/>
              </a:ext>
            </a:extLst>
          </p:cNvPr>
          <p:cNvSpPr/>
          <p:nvPr/>
        </p:nvSpPr>
        <p:spPr>
          <a:xfrm>
            <a:off x="448134" y="4451305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3C48F69D-6925-4B07-8CEE-16336680C0FE}"/>
              </a:ext>
            </a:extLst>
          </p:cNvPr>
          <p:cNvSpPr/>
          <p:nvPr/>
        </p:nvSpPr>
        <p:spPr>
          <a:xfrm>
            <a:off x="448134" y="5838534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294EEFB1-1DDE-4A7B-816F-40255B08CCC8}"/>
              </a:ext>
            </a:extLst>
          </p:cNvPr>
          <p:cNvSpPr/>
          <p:nvPr/>
        </p:nvSpPr>
        <p:spPr>
          <a:xfrm>
            <a:off x="2438352" y="3454070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42394555-CAD6-4245-81A8-4E1CD9142379}"/>
              </a:ext>
            </a:extLst>
          </p:cNvPr>
          <p:cNvSpPr/>
          <p:nvPr/>
        </p:nvSpPr>
        <p:spPr>
          <a:xfrm>
            <a:off x="2451051" y="4539593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C2604874-4D7C-4CD2-B8C1-DA386306F4C2}"/>
              </a:ext>
            </a:extLst>
          </p:cNvPr>
          <p:cNvSpPr/>
          <p:nvPr/>
        </p:nvSpPr>
        <p:spPr>
          <a:xfrm>
            <a:off x="2453982" y="5713494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BBBB5942-45E8-4EAD-9A57-34918D3ADFFE}"/>
              </a:ext>
            </a:extLst>
          </p:cNvPr>
          <p:cNvSpPr/>
          <p:nvPr/>
        </p:nvSpPr>
        <p:spPr>
          <a:xfrm>
            <a:off x="2530822" y="3537993"/>
            <a:ext cx="714712" cy="71460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10AE5470-3B74-40B2-AE0A-207582CA76B0}"/>
              </a:ext>
            </a:extLst>
          </p:cNvPr>
          <p:cNvSpPr/>
          <p:nvPr/>
        </p:nvSpPr>
        <p:spPr>
          <a:xfrm>
            <a:off x="2385487" y="1956199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</a:t>
            </a:r>
          </a:p>
        </p:txBody>
      </p:sp>
      <p:cxnSp>
        <p:nvCxnSpPr>
          <p:cNvPr id="88" name="Connector: Curved 87">
            <a:extLst>
              <a:ext uri="{FF2B5EF4-FFF2-40B4-BE49-F238E27FC236}">
                <a16:creationId xmlns:a16="http://schemas.microsoft.com/office/drawing/2014/main" id="{00F35409-B5DD-411D-B76D-F647D08BD664}"/>
              </a:ext>
            </a:extLst>
          </p:cNvPr>
          <p:cNvCxnSpPr>
            <a:cxnSpLocks/>
            <a:stCxn id="82" idx="6"/>
            <a:endCxn id="81" idx="6"/>
          </p:cNvCxnSpPr>
          <p:nvPr/>
        </p:nvCxnSpPr>
        <p:spPr>
          <a:xfrm flipV="1">
            <a:off x="1347786" y="4890071"/>
            <a:ext cx="12700" cy="1387229"/>
          </a:xfrm>
          <a:prstGeom prst="curvedConnector3">
            <a:avLst>
              <a:gd name="adj1" fmla="val 1800000"/>
            </a:avLst>
          </a:prstGeom>
          <a:ln w="317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9" name="Oval 88">
            <a:extLst>
              <a:ext uri="{FF2B5EF4-FFF2-40B4-BE49-F238E27FC236}">
                <a16:creationId xmlns:a16="http://schemas.microsoft.com/office/drawing/2014/main" id="{FEAC3E4C-C5B0-4972-A298-F574B6DAB00F}"/>
              </a:ext>
            </a:extLst>
          </p:cNvPr>
          <p:cNvSpPr/>
          <p:nvPr/>
        </p:nvSpPr>
        <p:spPr>
          <a:xfrm>
            <a:off x="551492" y="4539594"/>
            <a:ext cx="714712" cy="71460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320B0879-9E07-4539-A739-B3DBB3F4E8EF}"/>
              </a:ext>
            </a:extLst>
          </p:cNvPr>
          <p:cNvSpPr txBox="1"/>
          <p:nvPr/>
        </p:nvSpPr>
        <p:spPr>
          <a:xfrm>
            <a:off x="462264" y="5370307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x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12090C0C-9411-49C3-AFF4-EFFFDAE2DFAD}"/>
              </a:ext>
            </a:extLst>
          </p:cNvPr>
          <p:cNvSpPr txBox="1"/>
          <p:nvPr/>
        </p:nvSpPr>
        <p:spPr>
          <a:xfrm>
            <a:off x="1599246" y="5713494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x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211F25A5-77A4-445B-930F-091D8FDAB714}"/>
                  </a:ext>
                </a:extLst>
              </p:cNvPr>
              <p:cNvSpPr txBox="1"/>
              <p:nvPr/>
            </p:nvSpPr>
            <p:spPr>
              <a:xfrm>
                <a:off x="1657449" y="3057224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211F25A5-77A4-445B-930F-091D8FDAB7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7449" y="3057224"/>
                <a:ext cx="350672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4E682F50-7370-4A83-B1CA-EB420E0E958F}"/>
                  </a:ext>
                </a:extLst>
              </p:cNvPr>
              <p:cNvSpPr txBox="1"/>
              <p:nvPr/>
            </p:nvSpPr>
            <p:spPr>
              <a:xfrm>
                <a:off x="545367" y="3929854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4E682F50-7370-4A83-B1CA-EB420E0E95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367" y="3929854"/>
                <a:ext cx="350672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5" name="TextBox 94">
            <a:extLst>
              <a:ext uri="{FF2B5EF4-FFF2-40B4-BE49-F238E27FC236}">
                <a16:creationId xmlns:a16="http://schemas.microsoft.com/office/drawing/2014/main" id="{0AAE2C58-F30D-43D1-BF9E-6AE2E8289B3E}"/>
              </a:ext>
            </a:extLst>
          </p:cNvPr>
          <p:cNvSpPr txBox="1"/>
          <p:nvPr/>
        </p:nvSpPr>
        <p:spPr>
          <a:xfrm>
            <a:off x="2999693" y="4243222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x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1C213258-505E-4C90-8322-E01A9906FE3C}"/>
              </a:ext>
            </a:extLst>
          </p:cNvPr>
          <p:cNvSpPr txBox="1"/>
          <p:nvPr/>
        </p:nvSpPr>
        <p:spPr>
          <a:xfrm>
            <a:off x="2967575" y="5370307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x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1EC49D81-8F1A-410C-9146-ADE7BD925B29}"/>
                  </a:ext>
                </a:extLst>
              </p:cNvPr>
              <p:cNvSpPr txBox="1"/>
              <p:nvPr/>
            </p:nvSpPr>
            <p:spPr>
              <a:xfrm>
                <a:off x="2934467" y="3059550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1EC49D81-8F1A-410C-9146-ADE7BD925B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4467" y="3059550"/>
                <a:ext cx="350672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48FB1B16-FCDF-4C48-963D-CE6D3BE9A37D}"/>
              </a:ext>
            </a:extLst>
          </p:cNvPr>
          <p:cNvCxnSpPr>
            <a:stCxn id="80" idx="4"/>
            <a:endCxn id="81" idx="0"/>
          </p:cNvCxnSpPr>
          <p:nvPr/>
        </p:nvCxnSpPr>
        <p:spPr>
          <a:xfrm flipH="1">
            <a:off x="897960" y="3872477"/>
            <a:ext cx="12900" cy="578829"/>
          </a:xfrm>
          <a:prstGeom prst="straightConnector1">
            <a:avLst/>
          </a:prstGeom>
          <a:ln w="317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99524804-6181-4142-B758-35CCC39613FC}"/>
              </a:ext>
            </a:extLst>
          </p:cNvPr>
          <p:cNvCxnSpPr>
            <a:cxnSpLocks/>
            <a:stCxn id="80" idx="6"/>
            <a:endCxn id="83" idx="1"/>
          </p:cNvCxnSpPr>
          <p:nvPr/>
        </p:nvCxnSpPr>
        <p:spPr>
          <a:xfrm>
            <a:off x="1360687" y="3433711"/>
            <a:ext cx="1209417" cy="148870"/>
          </a:xfrm>
          <a:prstGeom prst="straightConnector1">
            <a:avLst/>
          </a:prstGeom>
          <a:ln w="317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CD20A9BE-60A9-4D61-A1BA-3F7F5E9A1C1F}"/>
              </a:ext>
            </a:extLst>
          </p:cNvPr>
          <p:cNvCxnSpPr>
            <a:cxnSpLocks/>
            <a:stCxn id="83" idx="0"/>
          </p:cNvCxnSpPr>
          <p:nvPr/>
        </p:nvCxnSpPr>
        <p:spPr>
          <a:xfrm flipV="1">
            <a:off x="2888178" y="2882172"/>
            <a:ext cx="0" cy="571898"/>
          </a:xfrm>
          <a:prstGeom prst="straightConnector1">
            <a:avLst/>
          </a:prstGeom>
          <a:ln w="317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CA81680E-487F-4AFB-AAD9-A064DDAD826A}"/>
              </a:ext>
            </a:extLst>
          </p:cNvPr>
          <p:cNvCxnSpPr>
            <a:cxnSpLocks/>
            <a:stCxn id="83" idx="4"/>
            <a:endCxn id="84" idx="0"/>
          </p:cNvCxnSpPr>
          <p:nvPr/>
        </p:nvCxnSpPr>
        <p:spPr>
          <a:xfrm>
            <a:off x="2888179" y="4331601"/>
            <a:ext cx="12699" cy="207993"/>
          </a:xfrm>
          <a:prstGeom prst="straightConnector1">
            <a:avLst/>
          </a:prstGeom>
          <a:ln w="317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9220C06C-9C1B-4A3A-B47E-BFCA36BF833C}"/>
              </a:ext>
            </a:extLst>
          </p:cNvPr>
          <p:cNvCxnSpPr>
            <a:cxnSpLocks/>
            <a:stCxn id="84" idx="4"/>
            <a:endCxn id="85" idx="0"/>
          </p:cNvCxnSpPr>
          <p:nvPr/>
        </p:nvCxnSpPr>
        <p:spPr>
          <a:xfrm>
            <a:off x="2900878" y="5417124"/>
            <a:ext cx="2931" cy="296371"/>
          </a:xfrm>
          <a:prstGeom prst="straightConnector1">
            <a:avLst/>
          </a:prstGeom>
          <a:ln w="317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048850CC-F11F-4A5D-AED9-091AF6E6B8B9}"/>
              </a:ext>
            </a:extLst>
          </p:cNvPr>
          <p:cNvCxnSpPr>
            <a:cxnSpLocks/>
            <a:stCxn id="81" idx="4"/>
            <a:endCxn id="82" idx="0"/>
          </p:cNvCxnSpPr>
          <p:nvPr/>
        </p:nvCxnSpPr>
        <p:spPr>
          <a:xfrm>
            <a:off x="897960" y="5328836"/>
            <a:ext cx="0" cy="509699"/>
          </a:xfrm>
          <a:prstGeom prst="straightConnector1">
            <a:avLst/>
          </a:prstGeom>
          <a:ln w="317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22E9AF1-55DE-4B9D-8B3C-20189590B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32</a:t>
            </a:fld>
            <a:endParaRPr lang="en-US"/>
          </a:p>
        </p:txBody>
      </p:sp>
      <p:cxnSp>
        <p:nvCxnSpPr>
          <p:cNvPr id="50" name="Connector: Curved 49">
            <a:extLst>
              <a:ext uri="{FF2B5EF4-FFF2-40B4-BE49-F238E27FC236}">
                <a16:creationId xmlns:a16="http://schemas.microsoft.com/office/drawing/2014/main" id="{A8291762-C822-47E3-9982-1447EB3738DA}"/>
              </a:ext>
            </a:extLst>
          </p:cNvPr>
          <p:cNvCxnSpPr>
            <a:cxnSpLocks/>
          </p:cNvCxnSpPr>
          <p:nvPr/>
        </p:nvCxnSpPr>
        <p:spPr>
          <a:xfrm flipH="1" flipV="1">
            <a:off x="3338004" y="3892835"/>
            <a:ext cx="15630" cy="2259424"/>
          </a:xfrm>
          <a:prstGeom prst="curvedConnector3">
            <a:avLst>
              <a:gd name="adj1" fmla="val -1462572"/>
            </a:avLst>
          </a:prstGeom>
          <a:ln w="317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6A1AEC9F-2E01-4457-8D9F-F63E2C4B67AA}"/>
              </a:ext>
            </a:extLst>
          </p:cNvPr>
          <p:cNvSpPr txBox="1"/>
          <p:nvPr/>
        </p:nvSpPr>
        <p:spPr>
          <a:xfrm>
            <a:off x="3579758" y="4783186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x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4" name="Title 1">
                <a:extLst>
                  <a:ext uri="{FF2B5EF4-FFF2-40B4-BE49-F238E27FC236}">
                    <a16:creationId xmlns:a16="http://schemas.microsoft.com/office/drawing/2014/main" id="{9BF0086A-0760-4FBC-99E4-73DD54CF1D6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152650" y="7974"/>
                <a:ext cx="7886700" cy="1143657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>
                  <a:lnSpc>
                    <a:spcPct val="70000"/>
                  </a:lnSpc>
                </a:pPr>
                <a:r>
                  <a:rPr lang="en-US" sz="4500" dirty="0">
                    <a:ln w="12700">
                      <a:solidFill>
                        <a:schemeClr val="tx1"/>
                      </a:solidFill>
                    </a:ln>
                    <a:solidFill>
                      <a:schemeClr val="bg1">
                        <a:lumMod val="85000"/>
                      </a:schemeClr>
                    </a:solidFill>
                  </a:rPr>
                  <a:t>Example, Step IV</a:t>
                </a:r>
                <a:br>
                  <a:rPr lang="en-US" sz="5000" dirty="0">
                    <a:ln w="12700">
                      <a:solidFill>
                        <a:schemeClr val="tx1"/>
                      </a:solidFill>
                    </a:ln>
                    <a:solidFill>
                      <a:schemeClr val="bg1">
                        <a:lumMod val="85000"/>
                      </a:schemeClr>
                    </a:solidFill>
                  </a:rPr>
                </a:br>
                <a:r>
                  <a:rPr lang="en-US" sz="2000" dirty="0">
                    <a:ln w="12700">
                      <a:noFill/>
                    </a:ln>
                    <a:latin typeface="Garamond" panose="02020404030301010803" pitchFamily="18" charset="0"/>
                  </a:rPr>
                  <a:t>Eliminating </a:t>
                </a:r>
                <a14:m>
                  <m:oMath xmlns:m="http://schemas.openxmlformats.org/officeDocument/2006/math">
                    <m:r>
                      <a:rPr lang="en-US" sz="2000" i="1">
                        <a:ln w="12700">
                          <a:noFill/>
                        </a:ln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000" dirty="0">
                    <a:ln w="12700">
                      <a:noFill/>
                    </a:ln>
                    <a:latin typeface="Garamond" panose="02020404030301010803" pitchFamily="18" charset="0"/>
                  </a:rPr>
                  <a:t>-Transitions</a:t>
                </a:r>
              </a:p>
            </p:txBody>
          </p:sp>
        </mc:Choice>
        <mc:Fallback>
          <p:sp>
            <p:nvSpPr>
              <p:cNvPr id="64" name="Title 1">
                <a:extLst>
                  <a:ext uri="{FF2B5EF4-FFF2-40B4-BE49-F238E27FC236}">
                    <a16:creationId xmlns:a16="http://schemas.microsoft.com/office/drawing/2014/main" id="{9BF0086A-0760-4FBC-99E4-73DD54CF1D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2650" y="7974"/>
                <a:ext cx="7886700" cy="114365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93679B7-9DC2-E700-A422-4CE4A822A4E7}"/>
                  </a:ext>
                </a:extLst>
              </p:cNvPr>
              <p:cNvSpPr txBox="1"/>
              <p:nvPr/>
            </p:nvSpPr>
            <p:spPr>
              <a:xfrm>
                <a:off x="4672068" y="2066564"/>
                <a:ext cx="314560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800" dirty="0"/>
                  <a:t>-close(S) = {S,1,3,6}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93679B7-9DC2-E700-A422-4CE4A822A4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2068" y="2066564"/>
                <a:ext cx="3145605" cy="523220"/>
              </a:xfrm>
              <a:prstGeom prst="rect">
                <a:avLst/>
              </a:prstGeom>
              <a:blipFill>
                <a:blip r:embed="rId7"/>
                <a:stretch>
                  <a:fillRect t="-10465" r="-2326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7358CA0-ADD8-2DAF-2431-4667318DA0C7}"/>
                  </a:ext>
                </a:extLst>
              </p:cNvPr>
              <p:cNvSpPr txBox="1"/>
              <p:nvPr/>
            </p:nvSpPr>
            <p:spPr>
              <a:xfrm>
                <a:off x="4672059" y="2620562"/>
                <a:ext cx="271760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800" dirty="0"/>
                  <a:t>-close(3) = {3, 6}</a:t>
                </a: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7358CA0-ADD8-2DAF-2431-4667318DA0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2059" y="2620562"/>
                <a:ext cx="2717603" cy="523220"/>
              </a:xfrm>
              <a:prstGeom prst="rect">
                <a:avLst/>
              </a:prstGeom>
              <a:blipFill>
                <a:blip r:embed="rId8"/>
                <a:stretch>
                  <a:fillRect t="-11628" r="-3363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365952B-E1A1-0EF9-0E95-EB43CCEF91C9}"/>
                  </a:ext>
                </a:extLst>
              </p:cNvPr>
              <p:cNvSpPr txBox="1"/>
              <p:nvPr/>
            </p:nvSpPr>
            <p:spPr>
              <a:xfrm>
                <a:off x="4672059" y="3218725"/>
                <a:ext cx="23633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800" dirty="0"/>
                  <a:t>-close(1) = {1}</a:t>
                </a: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365952B-E1A1-0EF9-0E95-EB43CCEF91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2059" y="3218725"/>
                <a:ext cx="2363339" cy="523220"/>
              </a:xfrm>
              <a:prstGeom prst="rect">
                <a:avLst/>
              </a:prstGeom>
              <a:blipFill>
                <a:blip r:embed="rId9"/>
                <a:stretch>
                  <a:fillRect t="-10465" r="-3866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DFA09D2-1762-6CE6-A2B2-74C88FED1D30}"/>
                  </a:ext>
                </a:extLst>
              </p:cNvPr>
              <p:cNvSpPr txBox="1"/>
              <p:nvPr/>
            </p:nvSpPr>
            <p:spPr>
              <a:xfrm>
                <a:off x="4672059" y="3761746"/>
                <a:ext cx="23633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800" dirty="0"/>
                  <a:t>-close(2) = {2}</a:t>
                </a: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DFA09D2-1762-6CE6-A2B2-74C88FED1D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2059" y="3761746"/>
                <a:ext cx="2363339" cy="523220"/>
              </a:xfrm>
              <a:prstGeom prst="rect">
                <a:avLst/>
              </a:prstGeom>
              <a:blipFill>
                <a:blip r:embed="rId10"/>
                <a:stretch>
                  <a:fillRect t="-10465" r="-3866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A2EC875-486D-CA22-DF3B-03363849712D}"/>
                  </a:ext>
                </a:extLst>
              </p:cNvPr>
              <p:cNvSpPr txBox="1"/>
              <p:nvPr/>
            </p:nvSpPr>
            <p:spPr>
              <a:xfrm>
                <a:off x="4672059" y="4357362"/>
                <a:ext cx="23633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800" dirty="0"/>
                  <a:t>-close(4) = {4}</a:t>
                </a: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A2EC875-486D-CA22-DF3B-0336384971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2059" y="4357362"/>
                <a:ext cx="2363339" cy="523220"/>
              </a:xfrm>
              <a:prstGeom prst="rect">
                <a:avLst/>
              </a:prstGeom>
              <a:blipFill>
                <a:blip r:embed="rId11"/>
                <a:stretch>
                  <a:fillRect t="-11628" r="-3866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DD8501E-8C74-F163-218F-8ECFA40B76FE}"/>
                  </a:ext>
                </a:extLst>
              </p:cNvPr>
              <p:cNvSpPr txBox="1"/>
              <p:nvPr/>
            </p:nvSpPr>
            <p:spPr>
              <a:xfrm>
                <a:off x="4672059" y="4952978"/>
                <a:ext cx="23633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800" dirty="0"/>
                  <a:t>-close(5) = {5}</a:t>
                </a: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DD8501E-8C74-F163-218F-8ECFA40B76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2059" y="4952978"/>
                <a:ext cx="2363339" cy="523220"/>
              </a:xfrm>
              <a:prstGeom prst="rect">
                <a:avLst/>
              </a:prstGeom>
              <a:blipFill>
                <a:blip r:embed="rId12"/>
                <a:stretch>
                  <a:fillRect t="-10465" r="-3866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E4150FB-FFEF-A89D-D99B-6D6BA1773748}"/>
                  </a:ext>
                </a:extLst>
              </p:cNvPr>
              <p:cNvSpPr txBox="1"/>
              <p:nvPr/>
            </p:nvSpPr>
            <p:spPr>
              <a:xfrm>
                <a:off x="4672059" y="5548594"/>
                <a:ext cx="23633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800" dirty="0"/>
                  <a:t>-close(6) = {6}</a:t>
                </a: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E4150FB-FFEF-A89D-D99B-6D6BA17737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2059" y="5548594"/>
                <a:ext cx="2363339" cy="523220"/>
              </a:xfrm>
              <a:prstGeom prst="rect">
                <a:avLst/>
              </a:prstGeom>
              <a:blipFill>
                <a:blip r:embed="rId13"/>
                <a:stretch>
                  <a:fillRect t="-10465" r="-3866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val 13">
            <a:extLst>
              <a:ext uri="{FF2B5EF4-FFF2-40B4-BE49-F238E27FC236}">
                <a16:creationId xmlns:a16="http://schemas.microsoft.com/office/drawing/2014/main" id="{E93D396A-A41C-16CB-D7EE-B7ED317A56A3}"/>
              </a:ext>
            </a:extLst>
          </p:cNvPr>
          <p:cNvSpPr/>
          <p:nvPr/>
        </p:nvSpPr>
        <p:spPr>
          <a:xfrm>
            <a:off x="8417629" y="2714365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4CDFB4D-9634-3FEB-904B-5231EA5FE291}"/>
              </a:ext>
            </a:extLst>
          </p:cNvPr>
          <p:cNvSpPr/>
          <p:nvPr/>
        </p:nvSpPr>
        <p:spPr>
          <a:xfrm>
            <a:off x="8404729" y="4170724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7EBAFEC-653C-A4EB-18B1-DF7E0B56E35F}"/>
              </a:ext>
            </a:extLst>
          </p:cNvPr>
          <p:cNvSpPr/>
          <p:nvPr/>
        </p:nvSpPr>
        <p:spPr>
          <a:xfrm>
            <a:off x="8404729" y="5557953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F7B53C8-41D1-0FCE-26E5-2FC1470A2D6B}"/>
              </a:ext>
            </a:extLst>
          </p:cNvPr>
          <p:cNvSpPr/>
          <p:nvPr/>
        </p:nvSpPr>
        <p:spPr>
          <a:xfrm>
            <a:off x="10394947" y="3173489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6363397-C7EE-2BE3-C55F-B74D56A987C1}"/>
              </a:ext>
            </a:extLst>
          </p:cNvPr>
          <p:cNvSpPr/>
          <p:nvPr/>
        </p:nvSpPr>
        <p:spPr>
          <a:xfrm>
            <a:off x="10407646" y="4259012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4B566EC-F9D9-DEE2-3FEA-354DBF1C2894}"/>
              </a:ext>
            </a:extLst>
          </p:cNvPr>
          <p:cNvSpPr/>
          <p:nvPr/>
        </p:nvSpPr>
        <p:spPr>
          <a:xfrm>
            <a:off x="10410577" y="5432913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95007D68-C134-D496-5AB1-91CFE666E2B7}"/>
              </a:ext>
            </a:extLst>
          </p:cNvPr>
          <p:cNvSpPr/>
          <p:nvPr/>
        </p:nvSpPr>
        <p:spPr>
          <a:xfrm>
            <a:off x="10487417" y="3257412"/>
            <a:ext cx="714712" cy="71460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2DC06874-D0B1-6004-B041-E6EF52591DE5}"/>
              </a:ext>
            </a:extLst>
          </p:cNvPr>
          <p:cNvSpPr/>
          <p:nvPr/>
        </p:nvSpPr>
        <p:spPr>
          <a:xfrm>
            <a:off x="10342082" y="1675618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C8E17FFA-1F97-AC91-D128-37FB870178AE}"/>
              </a:ext>
            </a:extLst>
          </p:cNvPr>
          <p:cNvSpPr/>
          <p:nvPr/>
        </p:nvSpPr>
        <p:spPr>
          <a:xfrm>
            <a:off x="8508087" y="4259013"/>
            <a:ext cx="714712" cy="71460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7970209-25A9-4ED1-BBE4-08C4E75AA1DF}"/>
              </a:ext>
            </a:extLst>
          </p:cNvPr>
          <p:cNvSpPr/>
          <p:nvPr/>
        </p:nvSpPr>
        <p:spPr>
          <a:xfrm>
            <a:off x="8508087" y="2795827"/>
            <a:ext cx="714712" cy="71460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E62AA63-F64E-81C8-9738-C0FB5E0E12EB}"/>
                  </a:ext>
                </a:extLst>
              </p:cNvPr>
              <p:cNvSpPr txBox="1"/>
              <p:nvPr/>
            </p:nvSpPr>
            <p:spPr>
              <a:xfrm>
                <a:off x="2325293" y="1033422"/>
                <a:ext cx="8048905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1"/>
                <a:r>
                  <a:rPr lang="en-US" sz="2800" dirty="0"/>
                  <a:t>Put </a:t>
                </a:r>
                <a:r>
                  <a:rPr lang="en-US" sz="2800" dirty="0" err="1"/>
                  <a:t>s,c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800" dirty="0"/>
                  <a:t> t in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2800" dirty="0"/>
                  <a:t>’ if there is a c-edge to t in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800" dirty="0"/>
                  <a:t>-close(s)</a:t>
                </a:r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E62AA63-F64E-81C8-9738-C0FB5E0E12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5293" y="1033422"/>
                <a:ext cx="8048905" cy="523220"/>
              </a:xfrm>
              <a:prstGeom prst="rect">
                <a:avLst/>
              </a:prstGeom>
              <a:blipFill>
                <a:blip r:embed="rId14"/>
                <a:stretch>
                  <a:fillRect t="-11765" r="-1136" b="-3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Connector: Curved 24">
            <a:extLst>
              <a:ext uri="{FF2B5EF4-FFF2-40B4-BE49-F238E27FC236}">
                <a16:creationId xmlns:a16="http://schemas.microsoft.com/office/drawing/2014/main" id="{C723758C-84C2-22D2-072D-B3F3359D366F}"/>
              </a:ext>
            </a:extLst>
          </p:cNvPr>
          <p:cNvCxnSpPr>
            <a:cxnSpLocks/>
            <a:stCxn id="14" idx="2"/>
            <a:endCxn id="16" idx="2"/>
          </p:cNvCxnSpPr>
          <p:nvPr/>
        </p:nvCxnSpPr>
        <p:spPr>
          <a:xfrm rot="10800000" flipV="1">
            <a:off x="8404729" y="3153130"/>
            <a:ext cx="12900" cy="2843588"/>
          </a:xfrm>
          <a:prstGeom prst="curvedConnector3">
            <a:avLst>
              <a:gd name="adj1" fmla="val 1872093"/>
            </a:avLst>
          </a:prstGeom>
          <a:ln w="31750">
            <a:solidFill>
              <a:schemeClr val="tx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3153441B-42AE-1C05-898B-0F59178FF63E}"/>
              </a:ext>
            </a:extLst>
          </p:cNvPr>
          <p:cNvSpPr txBox="1"/>
          <p:nvPr/>
        </p:nvSpPr>
        <p:spPr>
          <a:xfrm>
            <a:off x="7885216" y="4353467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x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8C8BF327-45F7-2BF2-1D84-C90212E7D240}"/>
              </a:ext>
            </a:extLst>
          </p:cNvPr>
          <p:cNvSpPr/>
          <p:nvPr/>
        </p:nvSpPr>
        <p:spPr>
          <a:xfrm>
            <a:off x="7046537" y="2135171"/>
            <a:ext cx="325225" cy="410448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068B2E8E-5B1B-59E5-A148-DDE3CBE7ED60}"/>
              </a:ext>
            </a:extLst>
          </p:cNvPr>
          <p:cNvCxnSpPr>
            <a:cxnSpLocks/>
            <a:stCxn id="14" idx="5"/>
            <a:endCxn id="18" idx="1"/>
          </p:cNvCxnSpPr>
          <p:nvPr/>
        </p:nvCxnSpPr>
        <p:spPr>
          <a:xfrm>
            <a:off x="9185530" y="3463384"/>
            <a:ext cx="1353867" cy="924139"/>
          </a:xfrm>
          <a:prstGeom prst="straightConnector1">
            <a:avLst/>
          </a:prstGeom>
          <a:ln w="31750">
            <a:solidFill>
              <a:schemeClr val="accent2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9565E52D-ED60-CDFF-3BEA-E2438188C445}"/>
              </a:ext>
            </a:extLst>
          </p:cNvPr>
          <p:cNvSpPr txBox="1"/>
          <p:nvPr/>
        </p:nvSpPr>
        <p:spPr>
          <a:xfrm>
            <a:off x="9719516" y="3525469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x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90B8248-4CDA-FA28-541F-B4FD4843E036}"/>
              </a:ext>
            </a:extLst>
          </p:cNvPr>
          <p:cNvGrpSpPr/>
          <p:nvPr/>
        </p:nvGrpSpPr>
        <p:grpSpPr>
          <a:xfrm>
            <a:off x="1360686" y="3057224"/>
            <a:ext cx="1209417" cy="525357"/>
            <a:chOff x="1360686" y="3057224"/>
            <a:chExt cx="1209417" cy="525357"/>
          </a:xfrm>
        </p:grpSpPr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235BDE41-69F5-FE27-E2F1-A5395BCB5C6F}"/>
                </a:ext>
              </a:extLst>
            </p:cNvPr>
            <p:cNvCxnSpPr>
              <a:cxnSpLocks/>
              <a:stCxn id="80" idx="6"/>
              <a:endCxn id="83" idx="1"/>
            </p:cNvCxnSpPr>
            <p:nvPr/>
          </p:nvCxnSpPr>
          <p:spPr>
            <a:xfrm>
              <a:off x="1360686" y="3433711"/>
              <a:ext cx="1209417" cy="148870"/>
            </a:xfrm>
            <a:prstGeom prst="straightConnector1">
              <a:avLst/>
            </a:prstGeom>
            <a:ln w="31750">
              <a:solidFill>
                <a:schemeClr val="accent2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F23DBDAD-524F-D0DE-DD8C-A65DE1AB00A5}"/>
                    </a:ext>
                  </a:extLst>
                </p:cNvPr>
                <p:cNvSpPr txBox="1"/>
                <p:nvPr/>
              </p:nvSpPr>
              <p:spPr>
                <a:xfrm>
                  <a:off x="1657449" y="3057224"/>
                  <a:ext cx="35067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oMath>
                    </m:oMathPara>
                  </a14:m>
                  <a:endParaRPr lang="en-US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F23DBDAD-524F-D0DE-DD8C-A65DE1AB00A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57449" y="3057224"/>
                  <a:ext cx="350672" cy="369332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6E39D09F-A2BB-7B9B-D0A0-B354305C0A65}"/>
              </a:ext>
            </a:extLst>
          </p:cNvPr>
          <p:cNvGrpSpPr/>
          <p:nvPr/>
        </p:nvGrpSpPr>
        <p:grpSpPr>
          <a:xfrm>
            <a:off x="2888178" y="4243222"/>
            <a:ext cx="401979" cy="369332"/>
            <a:chOff x="2888178" y="4243222"/>
            <a:chExt cx="401979" cy="369332"/>
          </a:xfrm>
        </p:grpSpPr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C01297B3-24DA-023D-8407-1BD11A0BC4CE}"/>
                </a:ext>
              </a:extLst>
            </p:cNvPr>
            <p:cNvCxnSpPr>
              <a:cxnSpLocks/>
              <a:stCxn id="83" idx="4"/>
              <a:endCxn id="84" idx="0"/>
            </p:cNvCxnSpPr>
            <p:nvPr/>
          </p:nvCxnSpPr>
          <p:spPr>
            <a:xfrm>
              <a:off x="2888178" y="4331600"/>
              <a:ext cx="12699" cy="207993"/>
            </a:xfrm>
            <a:prstGeom prst="straightConnector1">
              <a:avLst/>
            </a:prstGeom>
            <a:ln w="31750">
              <a:solidFill>
                <a:schemeClr val="accent2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0A5E418-915F-D55F-51E0-E460C7C7A47F}"/>
                </a:ext>
              </a:extLst>
            </p:cNvPr>
            <p:cNvSpPr txBox="1"/>
            <p:nvPr/>
          </p:nvSpPr>
          <p:spPr>
            <a:xfrm>
              <a:off x="2999693" y="4243222"/>
              <a:ext cx="290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2"/>
                  </a:solidFill>
                </a:rPr>
                <a:t>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38889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Oval 79">
            <a:extLst>
              <a:ext uri="{FF2B5EF4-FFF2-40B4-BE49-F238E27FC236}">
                <a16:creationId xmlns:a16="http://schemas.microsoft.com/office/drawing/2014/main" id="{EECFF669-7BC1-4A6B-99B4-7174D805CA5B}"/>
              </a:ext>
            </a:extLst>
          </p:cNvPr>
          <p:cNvSpPr/>
          <p:nvPr/>
        </p:nvSpPr>
        <p:spPr>
          <a:xfrm>
            <a:off x="461034" y="2994946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624A3584-B1DC-4D36-AC49-9B9D2674BDF5}"/>
              </a:ext>
            </a:extLst>
          </p:cNvPr>
          <p:cNvSpPr/>
          <p:nvPr/>
        </p:nvSpPr>
        <p:spPr>
          <a:xfrm>
            <a:off x="448134" y="4451305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3C48F69D-6925-4B07-8CEE-16336680C0FE}"/>
              </a:ext>
            </a:extLst>
          </p:cNvPr>
          <p:cNvSpPr/>
          <p:nvPr/>
        </p:nvSpPr>
        <p:spPr>
          <a:xfrm>
            <a:off x="448134" y="5838534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294EEFB1-1DDE-4A7B-816F-40255B08CCC8}"/>
              </a:ext>
            </a:extLst>
          </p:cNvPr>
          <p:cNvSpPr/>
          <p:nvPr/>
        </p:nvSpPr>
        <p:spPr>
          <a:xfrm>
            <a:off x="2438352" y="3454070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42394555-CAD6-4245-81A8-4E1CD9142379}"/>
              </a:ext>
            </a:extLst>
          </p:cNvPr>
          <p:cNvSpPr/>
          <p:nvPr/>
        </p:nvSpPr>
        <p:spPr>
          <a:xfrm>
            <a:off x="2451051" y="4539593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C2604874-4D7C-4CD2-B8C1-DA386306F4C2}"/>
              </a:ext>
            </a:extLst>
          </p:cNvPr>
          <p:cNvSpPr/>
          <p:nvPr/>
        </p:nvSpPr>
        <p:spPr>
          <a:xfrm>
            <a:off x="2453982" y="5713494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BBBB5942-45E8-4EAD-9A57-34918D3ADFFE}"/>
              </a:ext>
            </a:extLst>
          </p:cNvPr>
          <p:cNvSpPr/>
          <p:nvPr/>
        </p:nvSpPr>
        <p:spPr>
          <a:xfrm>
            <a:off x="2530822" y="3537993"/>
            <a:ext cx="714712" cy="71460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10AE5470-3B74-40B2-AE0A-207582CA76B0}"/>
              </a:ext>
            </a:extLst>
          </p:cNvPr>
          <p:cNvSpPr/>
          <p:nvPr/>
        </p:nvSpPr>
        <p:spPr>
          <a:xfrm>
            <a:off x="2385487" y="1956199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</a:t>
            </a:r>
          </a:p>
        </p:txBody>
      </p:sp>
      <p:cxnSp>
        <p:nvCxnSpPr>
          <p:cNvPr id="88" name="Connector: Curved 87">
            <a:extLst>
              <a:ext uri="{FF2B5EF4-FFF2-40B4-BE49-F238E27FC236}">
                <a16:creationId xmlns:a16="http://schemas.microsoft.com/office/drawing/2014/main" id="{00F35409-B5DD-411D-B76D-F647D08BD664}"/>
              </a:ext>
            </a:extLst>
          </p:cNvPr>
          <p:cNvCxnSpPr>
            <a:cxnSpLocks/>
            <a:stCxn id="82" idx="6"/>
            <a:endCxn id="81" idx="6"/>
          </p:cNvCxnSpPr>
          <p:nvPr/>
        </p:nvCxnSpPr>
        <p:spPr>
          <a:xfrm flipV="1">
            <a:off x="1347786" y="4890071"/>
            <a:ext cx="12700" cy="1387229"/>
          </a:xfrm>
          <a:prstGeom prst="curvedConnector3">
            <a:avLst>
              <a:gd name="adj1" fmla="val 1800000"/>
            </a:avLst>
          </a:prstGeom>
          <a:ln w="317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9" name="Oval 88">
            <a:extLst>
              <a:ext uri="{FF2B5EF4-FFF2-40B4-BE49-F238E27FC236}">
                <a16:creationId xmlns:a16="http://schemas.microsoft.com/office/drawing/2014/main" id="{FEAC3E4C-C5B0-4972-A298-F574B6DAB00F}"/>
              </a:ext>
            </a:extLst>
          </p:cNvPr>
          <p:cNvSpPr/>
          <p:nvPr/>
        </p:nvSpPr>
        <p:spPr>
          <a:xfrm>
            <a:off x="551492" y="4539594"/>
            <a:ext cx="714712" cy="71460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320B0879-9E07-4539-A739-B3DBB3F4E8EF}"/>
              </a:ext>
            </a:extLst>
          </p:cNvPr>
          <p:cNvSpPr txBox="1"/>
          <p:nvPr/>
        </p:nvSpPr>
        <p:spPr>
          <a:xfrm>
            <a:off x="462264" y="5370307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x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12090C0C-9411-49C3-AFF4-EFFFDAE2DFAD}"/>
              </a:ext>
            </a:extLst>
          </p:cNvPr>
          <p:cNvSpPr txBox="1"/>
          <p:nvPr/>
        </p:nvSpPr>
        <p:spPr>
          <a:xfrm>
            <a:off x="1599246" y="5713494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x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211F25A5-77A4-445B-930F-091D8FDAB714}"/>
                  </a:ext>
                </a:extLst>
              </p:cNvPr>
              <p:cNvSpPr txBox="1"/>
              <p:nvPr/>
            </p:nvSpPr>
            <p:spPr>
              <a:xfrm>
                <a:off x="1657449" y="3057224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211F25A5-77A4-445B-930F-091D8FDAB7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7449" y="3057224"/>
                <a:ext cx="350672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4E682F50-7370-4A83-B1CA-EB420E0E958F}"/>
                  </a:ext>
                </a:extLst>
              </p:cNvPr>
              <p:cNvSpPr txBox="1"/>
              <p:nvPr/>
            </p:nvSpPr>
            <p:spPr>
              <a:xfrm>
                <a:off x="545367" y="3929854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4E682F50-7370-4A83-B1CA-EB420E0E95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367" y="3929854"/>
                <a:ext cx="350672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5" name="TextBox 94">
            <a:extLst>
              <a:ext uri="{FF2B5EF4-FFF2-40B4-BE49-F238E27FC236}">
                <a16:creationId xmlns:a16="http://schemas.microsoft.com/office/drawing/2014/main" id="{0AAE2C58-F30D-43D1-BF9E-6AE2E8289B3E}"/>
              </a:ext>
            </a:extLst>
          </p:cNvPr>
          <p:cNvSpPr txBox="1"/>
          <p:nvPr/>
        </p:nvSpPr>
        <p:spPr>
          <a:xfrm>
            <a:off x="2999693" y="4243222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x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1C213258-505E-4C90-8322-E01A9906FE3C}"/>
              </a:ext>
            </a:extLst>
          </p:cNvPr>
          <p:cNvSpPr txBox="1"/>
          <p:nvPr/>
        </p:nvSpPr>
        <p:spPr>
          <a:xfrm>
            <a:off x="2967575" y="5370307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x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1EC49D81-8F1A-410C-9146-ADE7BD925B29}"/>
                  </a:ext>
                </a:extLst>
              </p:cNvPr>
              <p:cNvSpPr txBox="1"/>
              <p:nvPr/>
            </p:nvSpPr>
            <p:spPr>
              <a:xfrm>
                <a:off x="2934467" y="3059550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1EC49D81-8F1A-410C-9146-ADE7BD925B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4467" y="3059550"/>
                <a:ext cx="350672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48FB1B16-FCDF-4C48-963D-CE6D3BE9A37D}"/>
              </a:ext>
            </a:extLst>
          </p:cNvPr>
          <p:cNvCxnSpPr>
            <a:stCxn id="80" idx="4"/>
            <a:endCxn id="81" idx="0"/>
          </p:cNvCxnSpPr>
          <p:nvPr/>
        </p:nvCxnSpPr>
        <p:spPr>
          <a:xfrm flipH="1">
            <a:off x="897960" y="3872477"/>
            <a:ext cx="12900" cy="578829"/>
          </a:xfrm>
          <a:prstGeom prst="straightConnector1">
            <a:avLst/>
          </a:prstGeom>
          <a:ln w="317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99524804-6181-4142-B758-35CCC39613FC}"/>
              </a:ext>
            </a:extLst>
          </p:cNvPr>
          <p:cNvCxnSpPr>
            <a:cxnSpLocks/>
            <a:stCxn id="80" idx="6"/>
            <a:endCxn id="83" idx="1"/>
          </p:cNvCxnSpPr>
          <p:nvPr/>
        </p:nvCxnSpPr>
        <p:spPr>
          <a:xfrm>
            <a:off x="1360687" y="3433711"/>
            <a:ext cx="1209417" cy="148870"/>
          </a:xfrm>
          <a:prstGeom prst="straightConnector1">
            <a:avLst/>
          </a:prstGeom>
          <a:ln w="317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CD20A9BE-60A9-4D61-A1BA-3F7F5E9A1C1F}"/>
              </a:ext>
            </a:extLst>
          </p:cNvPr>
          <p:cNvCxnSpPr>
            <a:cxnSpLocks/>
            <a:stCxn id="83" idx="0"/>
          </p:cNvCxnSpPr>
          <p:nvPr/>
        </p:nvCxnSpPr>
        <p:spPr>
          <a:xfrm flipV="1">
            <a:off x="2888178" y="2882172"/>
            <a:ext cx="0" cy="571898"/>
          </a:xfrm>
          <a:prstGeom prst="straightConnector1">
            <a:avLst/>
          </a:prstGeom>
          <a:ln w="317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CA81680E-487F-4AFB-AAD9-A064DDAD826A}"/>
              </a:ext>
            </a:extLst>
          </p:cNvPr>
          <p:cNvCxnSpPr>
            <a:cxnSpLocks/>
            <a:stCxn id="83" idx="4"/>
            <a:endCxn id="84" idx="0"/>
          </p:cNvCxnSpPr>
          <p:nvPr/>
        </p:nvCxnSpPr>
        <p:spPr>
          <a:xfrm>
            <a:off x="2888179" y="4331601"/>
            <a:ext cx="12699" cy="207993"/>
          </a:xfrm>
          <a:prstGeom prst="straightConnector1">
            <a:avLst/>
          </a:prstGeom>
          <a:ln w="317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9220C06C-9C1B-4A3A-B47E-BFCA36BF833C}"/>
              </a:ext>
            </a:extLst>
          </p:cNvPr>
          <p:cNvCxnSpPr>
            <a:cxnSpLocks/>
            <a:stCxn id="84" idx="4"/>
            <a:endCxn id="85" idx="0"/>
          </p:cNvCxnSpPr>
          <p:nvPr/>
        </p:nvCxnSpPr>
        <p:spPr>
          <a:xfrm>
            <a:off x="2900878" y="5417124"/>
            <a:ext cx="2931" cy="296371"/>
          </a:xfrm>
          <a:prstGeom prst="straightConnector1">
            <a:avLst/>
          </a:prstGeom>
          <a:ln w="317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048850CC-F11F-4A5D-AED9-091AF6E6B8B9}"/>
              </a:ext>
            </a:extLst>
          </p:cNvPr>
          <p:cNvCxnSpPr>
            <a:cxnSpLocks/>
            <a:stCxn id="81" idx="4"/>
            <a:endCxn id="82" idx="0"/>
          </p:cNvCxnSpPr>
          <p:nvPr/>
        </p:nvCxnSpPr>
        <p:spPr>
          <a:xfrm>
            <a:off x="897960" y="5328836"/>
            <a:ext cx="0" cy="509699"/>
          </a:xfrm>
          <a:prstGeom prst="straightConnector1">
            <a:avLst/>
          </a:prstGeom>
          <a:ln w="317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22E9AF1-55DE-4B9D-8B3C-20189590B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33</a:t>
            </a:fld>
            <a:endParaRPr lang="en-US"/>
          </a:p>
        </p:txBody>
      </p:sp>
      <p:cxnSp>
        <p:nvCxnSpPr>
          <p:cNvPr id="50" name="Connector: Curved 49">
            <a:extLst>
              <a:ext uri="{FF2B5EF4-FFF2-40B4-BE49-F238E27FC236}">
                <a16:creationId xmlns:a16="http://schemas.microsoft.com/office/drawing/2014/main" id="{A8291762-C822-47E3-9982-1447EB3738DA}"/>
              </a:ext>
            </a:extLst>
          </p:cNvPr>
          <p:cNvCxnSpPr>
            <a:cxnSpLocks/>
          </p:cNvCxnSpPr>
          <p:nvPr/>
        </p:nvCxnSpPr>
        <p:spPr>
          <a:xfrm flipH="1" flipV="1">
            <a:off x="3338004" y="3892835"/>
            <a:ext cx="15630" cy="2259424"/>
          </a:xfrm>
          <a:prstGeom prst="curvedConnector3">
            <a:avLst>
              <a:gd name="adj1" fmla="val -1462572"/>
            </a:avLst>
          </a:prstGeom>
          <a:ln w="317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6A1AEC9F-2E01-4457-8D9F-F63E2C4B67AA}"/>
              </a:ext>
            </a:extLst>
          </p:cNvPr>
          <p:cNvSpPr txBox="1"/>
          <p:nvPr/>
        </p:nvSpPr>
        <p:spPr>
          <a:xfrm>
            <a:off x="3579758" y="4783186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x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4" name="Title 1">
                <a:extLst>
                  <a:ext uri="{FF2B5EF4-FFF2-40B4-BE49-F238E27FC236}">
                    <a16:creationId xmlns:a16="http://schemas.microsoft.com/office/drawing/2014/main" id="{9BF0086A-0760-4FBC-99E4-73DD54CF1D6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152650" y="7974"/>
                <a:ext cx="7886700" cy="1143657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>
                  <a:lnSpc>
                    <a:spcPct val="70000"/>
                  </a:lnSpc>
                </a:pPr>
                <a:r>
                  <a:rPr lang="en-US" sz="4500" dirty="0">
                    <a:ln w="12700">
                      <a:solidFill>
                        <a:schemeClr val="tx1"/>
                      </a:solidFill>
                    </a:ln>
                    <a:solidFill>
                      <a:schemeClr val="bg1">
                        <a:lumMod val="85000"/>
                      </a:schemeClr>
                    </a:solidFill>
                  </a:rPr>
                  <a:t>Example, Step IV</a:t>
                </a:r>
                <a:br>
                  <a:rPr lang="en-US" sz="5000" dirty="0">
                    <a:ln w="12700">
                      <a:solidFill>
                        <a:schemeClr val="tx1"/>
                      </a:solidFill>
                    </a:ln>
                    <a:solidFill>
                      <a:schemeClr val="bg1">
                        <a:lumMod val="85000"/>
                      </a:schemeClr>
                    </a:solidFill>
                  </a:rPr>
                </a:br>
                <a:r>
                  <a:rPr lang="en-US" sz="2000" dirty="0">
                    <a:ln w="12700">
                      <a:noFill/>
                    </a:ln>
                    <a:latin typeface="Garamond" panose="02020404030301010803" pitchFamily="18" charset="0"/>
                  </a:rPr>
                  <a:t>Eliminating </a:t>
                </a:r>
                <a14:m>
                  <m:oMath xmlns:m="http://schemas.openxmlformats.org/officeDocument/2006/math">
                    <m:r>
                      <a:rPr lang="en-US" sz="2000" i="1">
                        <a:ln w="12700">
                          <a:noFill/>
                        </a:ln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000" dirty="0">
                    <a:ln w="12700">
                      <a:noFill/>
                    </a:ln>
                    <a:latin typeface="Garamond" panose="02020404030301010803" pitchFamily="18" charset="0"/>
                  </a:rPr>
                  <a:t>-Transitions</a:t>
                </a:r>
              </a:p>
            </p:txBody>
          </p:sp>
        </mc:Choice>
        <mc:Fallback>
          <p:sp>
            <p:nvSpPr>
              <p:cNvPr id="64" name="Title 1">
                <a:extLst>
                  <a:ext uri="{FF2B5EF4-FFF2-40B4-BE49-F238E27FC236}">
                    <a16:creationId xmlns:a16="http://schemas.microsoft.com/office/drawing/2014/main" id="{9BF0086A-0760-4FBC-99E4-73DD54CF1D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2650" y="7974"/>
                <a:ext cx="7886700" cy="114365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93679B7-9DC2-E700-A422-4CE4A822A4E7}"/>
                  </a:ext>
                </a:extLst>
              </p:cNvPr>
              <p:cNvSpPr txBox="1"/>
              <p:nvPr/>
            </p:nvSpPr>
            <p:spPr>
              <a:xfrm>
                <a:off x="4672068" y="2066564"/>
                <a:ext cx="314560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800" dirty="0"/>
                  <a:t>-close(S) = {S,1,3,6}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93679B7-9DC2-E700-A422-4CE4A822A4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2068" y="2066564"/>
                <a:ext cx="3145605" cy="523220"/>
              </a:xfrm>
              <a:prstGeom prst="rect">
                <a:avLst/>
              </a:prstGeom>
              <a:blipFill>
                <a:blip r:embed="rId7"/>
                <a:stretch>
                  <a:fillRect t="-10465" r="-2326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7358CA0-ADD8-2DAF-2431-4667318DA0C7}"/>
                  </a:ext>
                </a:extLst>
              </p:cNvPr>
              <p:cNvSpPr txBox="1"/>
              <p:nvPr/>
            </p:nvSpPr>
            <p:spPr>
              <a:xfrm>
                <a:off x="4672059" y="2620562"/>
                <a:ext cx="271760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800" dirty="0"/>
                  <a:t>-close(3) = {3, 6}</a:t>
                </a: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7358CA0-ADD8-2DAF-2431-4667318DA0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2059" y="2620562"/>
                <a:ext cx="2717603" cy="523220"/>
              </a:xfrm>
              <a:prstGeom prst="rect">
                <a:avLst/>
              </a:prstGeom>
              <a:blipFill>
                <a:blip r:embed="rId8"/>
                <a:stretch>
                  <a:fillRect t="-11628" r="-3363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365952B-E1A1-0EF9-0E95-EB43CCEF91C9}"/>
                  </a:ext>
                </a:extLst>
              </p:cNvPr>
              <p:cNvSpPr txBox="1"/>
              <p:nvPr/>
            </p:nvSpPr>
            <p:spPr>
              <a:xfrm>
                <a:off x="4672059" y="3218725"/>
                <a:ext cx="23633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800" dirty="0"/>
                  <a:t>-close(1) = {1}</a:t>
                </a: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365952B-E1A1-0EF9-0E95-EB43CCEF91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2059" y="3218725"/>
                <a:ext cx="2363339" cy="523220"/>
              </a:xfrm>
              <a:prstGeom prst="rect">
                <a:avLst/>
              </a:prstGeom>
              <a:blipFill>
                <a:blip r:embed="rId9"/>
                <a:stretch>
                  <a:fillRect t="-10465" r="-3866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DFA09D2-1762-6CE6-A2B2-74C88FED1D30}"/>
                  </a:ext>
                </a:extLst>
              </p:cNvPr>
              <p:cNvSpPr txBox="1"/>
              <p:nvPr/>
            </p:nvSpPr>
            <p:spPr>
              <a:xfrm>
                <a:off x="4672059" y="3761746"/>
                <a:ext cx="23633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800" dirty="0"/>
                  <a:t>-close(2) = {2}</a:t>
                </a: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DFA09D2-1762-6CE6-A2B2-74C88FED1D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2059" y="3761746"/>
                <a:ext cx="2363339" cy="523220"/>
              </a:xfrm>
              <a:prstGeom prst="rect">
                <a:avLst/>
              </a:prstGeom>
              <a:blipFill>
                <a:blip r:embed="rId10"/>
                <a:stretch>
                  <a:fillRect t="-10465" r="-3866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A2EC875-486D-CA22-DF3B-03363849712D}"/>
                  </a:ext>
                </a:extLst>
              </p:cNvPr>
              <p:cNvSpPr txBox="1"/>
              <p:nvPr/>
            </p:nvSpPr>
            <p:spPr>
              <a:xfrm>
                <a:off x="4672059" y="4357362"/>
                <a:ext cx="23633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800" dirty="0"/>
                  <a:t>-close(4) = {4}</a:t>
                </a: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A2EC875-486D-CA22-DF3B-0336384971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2059" y="4357362"/>
                <a:ext cx="2363339" cy="523220"/>
              </a:xfrm>
              <a:prstGeom prst="rect">
                <a:avLst/>
              </a:prstGeom>
              <a:blipFill>
                <a:blip r:embed="rId11"/>
                <a:stretch>
                  <a:fillRect t="-11628" r="-3866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DD8501E-8C74-F163-218F-8ECFA40B76FE}"/>
                  </a:ext>
                </a:extLst>
              </p:cNvPr>
              <p:cNvSpPr txBox="1"/>
              <p:nvPr/>
            </p:nvSpPr>
            <p:spPr>
              <a:xfrm>
                <a:off x="4672059" y="4952978"/>
                <a:ext cx="23633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800" dirty="0"/>
                  <a:t>-close(5) = {5}</a:t>
                </a: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DD8501E-8C74-F163-218F-8ECFA40B76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2059" y="4952978"/>
                <a:ext cx="2363339" cy="523220"/>
              </a:xfrm>
              <a:prstGeom prst="rect">
                <a:avLst/>
              </a:prstGeom>
              <a:blipFill>
                <a:blip r:embed="rId12"/>
                <a:stretch>
                  <a:fillRect t="-10465" r="-3866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E4150FB-FFEF-A89D-D99B-6D6BA1773748}"/>
                  </a:ext>
                </a:extLst>
              </p:cNvPr>
              <p:cNvSpPr txBox="1"/>
              <p:nvPr/>
            </p:nvSpPr>
            <p:spPr>
              <a:xfrm>
                <a:off x="4672059" y="5548594"/>
                <a:ext cx="23633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800" dirty="0"/>
                  <a:t>-close(6) = {6}</a:t>
                </a: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E4150FB-FFEF-A89D-D99B-6D6BA17737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2059" y="5548594"/>
                <a:ext cx="2363339" cy="523220"/>
              </a:xfrm>
              <a:prstGeom prst="rect">
                <a:avLst/>
              </a:prstGeom>
              <a:blipFill>
                <a:blip r:embed="rId13"/>
                <a:stretch>
                  <a:fillRect t="-10465" r="-3866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val 13">
            <a:extLst>
              <a:ext uri="{FF2B5EF4-FFF2-40B4-BE49-F238E27FC236}">
                <a16:creationId xmlns:a16="http://schemas.microsoft.com/office/drawing/2014/main" id="{E93D396A-A41C-16CB-D7EE-B7ED317A56A3}"/>
              </a:ext>
            </a:extLst>
          </p:cNvPr>
          <p:cNvSpPr/>
          <p:nvPr/>
        </p:nvSpPr>
        <p:spPr>
          <a:xfrm>
            <a:off x="8417629" y="2714365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4CDFB4D-9634-3FEB-904B-5231EA5FE291}"/>
              </a:ext>
            </a:extLst>
          </p:cNvPr>
          <p:cNvSpPr/>
          <p:nvPr/>
        </p:nvSpPr>
        <p:spPr>
          <a:xfrm>
            <a:off x="8404729" y="4170724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7EBAFEC-653C-A4EB-18B1-DF7E0B56E35F}"/>
              </a:ext>
            </a:extLst>
          </p:cNvPr>
          <p:cNvSpPr/>
          <p:nvPr/>
        </p:nvSpPr>
        <p:spPr>
          <a:xfrm>
            <a:off x="8404729" y="5557953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F7B53C8-41D1-0FCE-26E5-2FC1470A2D6B}"/>
              </a:ext>
            </a:extLst>
          </p:cNvPr>
          <p:cNvSpPr/>
          <p:nvPr/>
        </p:nvSpPr>
        <p:spPr>
          <a:xfrm>
            <a:off x="10394947" y="3173489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6363397-C7EE-2BE3-C55F-B74D56A987C1}"/>
              </a:ext>
            </a:extLst>
          </p:cNvPr>
          <p:cNvSpPr/>
          <p:nvPr/>
        </p:nvSpPr>
        <p:spPr>
          <a:xfrm>
            <a:off x="10407646" y="4259012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4B566EC-F9D9-DEE2-3FEA-354DBF1C2894}"/>
              </a:ext>
            </a:extLst>
          </p:cNvPr>
          <p:cNvSpPr/>
          <p:nvPr/>
        </p:nvSpPr>
        <p:spPr>
          <a:xfrm>
            <a:off x="10410577" y="5432913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95007D68-C134-D496-5AB1-91CFE666E2B7}"/>
              </a:ext>
            </a:extLst>
          </p:cNvPr>
          <p:cNvSpPr/>
          <p:nvPr/>
        </p:nvSpPr>
        <p:spPr>
          <a:xfrm>
            <a:off x="10487417" y="3257412"/>
            <a:ext cx="714712" cy="71460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2DC06874-D0B1-6004-B041-E6EF52591DE5}"/>
              </a:ext>
            </a:extLst>
          </p:cNvPr>
          <p:cNvSpPr/>
          <p:nvPr/>
        </p:nvSpPr>
        <p:spPr>
          <a:xfrm>
            <a:off x="10342082" y="1675618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C8E17FFA-1F97-AC91-D128-37FB870178AE}"/>
              </a:ext>
            </a:extLst>
          </p:cNvPr>
          <p:cNvSpPr/>
          <p:nvPr/>
        </p:nvSpPr>
        <p:spPr>
          <a:xfrm>
            <a:off x="8508087" y="4259013"/>
            <a:ext cx="714712" cy="71460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7970209-25A9-4ED1-BBE4-08C4E75AA1DF}"/>
              </a:ext>
            </a:extLst>
          </p:cNvPr>
          <p:cNvSpPr/>
          <p:nvPr/>
        </p:nvSpPr>
        <p:spPr>
          <a:xfrm>
            <a:off x="8508087" y="2795827"/>
            <a:ext cx="714712" cy="71460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E62AA63-F64E-81C8-9738-C0FB5E0E12EB}"/>
                  </a:ext>
                </a:extLst>
              </p:cNvPr>
              <p:cNvSpPr txBox="1"/>
              <p:nvPr/>
            </p:nvSpPr>
            <p:spPr>
              <a:xfrm>
                <a:off x="2325293" y="1033422"/>
                <a:ext cx="8048905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1"/>
                <a:r>
                  <a:rPr lang="en-US" sz="2800" dirty="0"/>
                  <a:t>Put </a:t>
                </a:r>
                <a:r>
                  <a:rPr lang="en-US" sz="2800" dirty="0" err="1"/>
                  <a:t>s,c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800" dirty="0"/>
                  <a:t> t in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2800" dirty="0"/>
                  <a:t>’ if there is a c-edge to t in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800" dirty="0"/>
                  <a:t>-close(s)</a:t>
                </a:r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E62AA63-F64E-81C8-9738-C0FB5E0E12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5293" y="1033422"/>
                <a:ext cx="8048905" cy="523220"/>
              </a:xfrm>
              <a:prstGeom prst="rect">
                <a:avLst/>
              </a:prstGeom>
              <a:blipFill>
                <a:blip r:embed="rId14"/>
                <a:stretch>
                  <a:fillRect t="-11765" r="-1136" b="-3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Connector: Curved 24">
            <a:extLst>
              <a:ext uri="{FF2B5EF4-FFF2-40B4-BE49-F238E27FC236}">
                <a16:creationId xmlns:a16="http://schemas.microsoft.com/office/drawing/2014/main" id="{C723758C-84C2-22D2-072D-B3F3359D366F}"/>
              </a:ext>
            </a:extLst>
          </p:cNvPr>
          <p:cNvCxnSpPr>
            <a:cxnSpLocks/>
            <a:stCxn id="14" idx="2"/>
            <a:endCxn id="16" idx="2"/>
          </p:cNvCxnSpPr>
          <p:nvPr/>
        </p:nvCxnSpPr>
        <p:spPr>
          <a:xfrm rot="10800000" flipV="1">
            <a:off x="8404729" y="3153130"/>
            <a:ext cx="12900" cy="2843588"/>
          </a:xfrm>
          <a:prstGeom prst="curvedConnector3">
            <a:avLst>
              <a:gd name="adj1" fmla="val 1872093"/>
            </a:avLst>
          </a:prstGeom>
          <a:ln w="31750">
            <a:solidFill>
              <a:schemeClr val="tx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3153441B-42AE-1C05-898B-0F59178FF63E}"/>
              </a:ext>
            </a:extLst>
          </p:cNvPr>
          <p:cNvSpPr txBox="1"/>
          <p:nvPr/>
        </p:nvSpPr>
        <p:spPr>
          <a:xfrm>
            <a:off x="7885216" y="4353467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x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8C8BF327-45F7-2BF2-1D84-C90212E7D240}"/>
              </a:ext>
            </a:extLst>
          </p:cNvPr>
          <p:cNvSpPr/>
          <p:nvPr/>
        </p:nvSpPr>
        <p:spPr>
          <a:xfrm>
            <a:off x="7338765" y="2135171"/>
            <a:ext cx="325225" cy="410448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068B2E8E-5B1B-59E5-A148-DDE3CBE7ED60}"/>
              </a:ext>
            </a:extLst>
          </p:cNvPr>
          <p:cNvCxnSpPr>
            <a:cxnSpLocks/>
            <a:stCxn id="14" idx="5"/>
            <a:endCxn id="18" idx="1"/>
          </p:cNvCxnSpPr>
          <p:nvPr/>
        </p:nvCxnSpPr>
        <p:spPr>
          <a:xfrm>
            <a:off x="9185530" y="3463384"/>
            <a:ext cx="1353867" cy="924139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9565E52D-ED60-CDFF-3BEA-E2438188C445}"/>
              </a:ext>
            </a:extLst>
          </p:cNvPr>
          <p:cNvSpPr txBox="1"/>
          <p:nvPr/>
        </p:nvSpPr>
        <p:spPr>
          <a:xfrm>
            <a:off x="9719516" y="3525469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x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0792E37-D048-476C-BB19-2E3E1C881B24}"/>
              </a:ext>
            </a:extLst>
          </p:cNvPr>
          <p:cNvSpPr txBox="1"/>
          <p:nvPr/>
        </p:nvSpPr>
        <p:spPr>
          <a:xfrm>
            <a:off x="7817673" y="1885361"/>
            <a:ext cx="1922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accent2"/>
                </a:solidFill>
              </a:rPr>
              <a:t>No edges out of 6!</a:t>
            </a:r>
          </a:p>
        </p:txBody>
      </p:sp>
    </p:spTree>
    <p:extLst>
      <p:ext uri="{BB962C8B-B14F-4D97-AF65-F5344CB8AC3E}">
        <p14:creationId xmlns:p14="http://schemas.microsoft.com/office/powerpoint/2010/main" val="2110657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1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Oval 79">
            <a:extLst>
              <a:ext uri="{FF2B5EF4-FFF2-40B4-BE49-F238E27FC236}">
                <a16:creationId xmlns:a16="http://schemas.microsoft.com/office/drawing/2014/main" id="{EECFF669-7BC1-4A6B-99B4-7174D805CA5B}"/>
              </a:ext>
            </a:extLst>
          </p:cNvPr>
          <p:cNvSpPr/>
          <p:nvPr/>
        </p:nvSpPr>
        <p:spPr>
          <a:xfrm>
            <a:off x="461034" y="2994946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624A3584-B1DC-4D36-AC49-9B9D2674BDF5}"/>
              </a:ext>
            </a:extLst>
          </p:cNvPr>
          <p:cNvSpPr/>
          <p:nvPr/>
        </p:nvSpPr>
        <p:spPr>
          <a:xfrm>
            <a:off x="448134" y="4451305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3C48F69D-6925-4B07-8CEE-16336680C0FE}"/>
              </a:ext>
            </a:extLst>
          </p:cNvPr>
          <p:cNvSpPr/>
          <p:nvPr/>
        </p:nvSpPr>
        <p:spPr>
          <a:xfrm>
            <a:off x="448134" y="5838534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294EEFB1-1DDE-4A7B-816F-40255B08CCC8}"/>
              </a:ext>
            </a:extLst>
          </p:cNvPr>
          <p:cNvSpPr/>
          <p:nvPr/>
        </p:nvSpPr>
        <p:spPr>
          <a:xfrm>
            <a:off x="2438352" y="3454070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42394555-CAD6-4245-81A8-4E1CD9142379}"/>
              </a:ext>
            </a:extLst>
          </p:cNvPr>
          <p:cNvSpPr/>
          <p:nvPr/>
        </p:nvSpPr>
        <p:spPr>
          <a:xfrm>
            <a:off x="2451051" y="4539593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C2604874-4D7C-4CD2-B8C1-DA386306F4C2}"/>
              </a:ext>
            </a:extLst>
          </p:cNvPr>
          <p:cNvSpPr/>
          <p:nvPr/>
        </p:nvSpPr>
        <p:spPr>
          <a:xfrm>
            <a:off x="2453982" y="5713494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BBBB5942-45E8-4EAD-9A57-34918D3ADFFE}"/>
              </a:ext>
            </a:extLst>
          </p:cNvPr>
          <p:cNvSpPr/>
          <p:nvPr/>
        </p:nvSpPr>
        <p:spPr>
          <a:xfrm>
            <a:off x="2530822" y="3537993"/>
            <a:ext cx="714712" cy="71460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10AE5470-3B74-40B2-AE0A-207582CA76B0}"/>
              </a:ext>
            </a:extLst>
          </p:cNvPr>
          <p:cNvSpPr/>
          <p:nvPr/>
        </p:nvSpPr>
        <p:spPr>
          <a:xfrm>
            <a:off x="2385487" y="1956199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</a:t>
            </a:r>
          </a:p>
        </p:txBody>
      </p:sp>
      <p:cxnSp>
        <p:nvCxnSpPr>
          <p:cNvPr id="88" name="Connector: Curved 87">
            <a:extLst>
              <a:ext uri="{FF2B5EF4-FFF2-40B4-BE49-F238E27FC236}">
                <a16:creationId xmlns:a16="http://schemas.microsoft.com/office/drawing/2014/main" id="{00F35409-B5DD-411D-B76D-F647D08BD664}"/>
              </a:ext>
            </a:extLst>
          </p:cNvPr>
          <p:cNvCxnSpPr>
            <a:cxnSpLocks/>
            <a:stCxn id="82" idx="6"/>
            <a:endCxn id="81" idx="6"/>
          </p:cNvCxnSpPr>
          <p:nvPr/>
        </p:nvCxnSpPr>
        <p:spPr>
          <a:xfrm flipV="1">
            <a:off x="1347786" y="4890071"/>
            <a:ext cx="12700" cy="1387229"/>
          </a:xfrm>
          <a:prstGeom prst="curvedConnector3">
            <a:avLst>
              <a:gd name="adj1" fmla="val 1800000"/>
            </a:avLst>
          </a:prstGeom>
          <a:ln w="317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9" name="Oval 88">
            <a:extLst>
              <a:ext uri="{FF2B5EF4-FFF2-40B4-BE49-F238E27FC236}">
                <a16:creationId xmlns:a16="http://schemas.microsoft.com/office/drawing/2014/main" id="{FEAC3E4C-C5B0-4972-A298-F574B6DAB00F}"/>
              </a:ext>
            </a:extLst>
          </p:cNvPr>
          <p:cNvSpPr/>
          <p:nvPr/>
        </p:nvSpPr>
        <p:spPr>
          <a:xfrm>
            <a:off x="551492" y="4539594"/>
            <a:ext cx="714712" cy="71460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320B0879-9E07-4539-A739-B3DBB3F4E8EF}"/>
              </a:ext>
            </a:extLst>
          </p:cNvPr>
          <p:cNvSpPr txBox="1"/>
          <p:nvPr/>
        </p:nvSpPr>
        <p:spPr>
          <a:xfrm>
            <a:off x="462264" y="5370307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x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12090C0C-9411-49C3-AFF4-EFFFDAE2DFAD}"/>
              </a:ext>
            </a:extLst>
          </p:cNvPr>
          <p:cNvSpPr txBox="1"/>
          <p:nvPr/>
        </p:nvSpPr>
        <p:spPr>
          <a:xfrm>
            <a:off x="1599246" y="5713494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x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211F25A5-77A4-445B-930F-091D8FDAB714}"/>
                  </a:ext>
                </a:extLst>
              </p:cNvPr>
              <p:cNvSpPr txBox="1"/>
              <p:nvPr/>
            </p:nvSpPr>
            <p:spPr>
              <a:xfrm>
                <a:off x="1657449" y="3057224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211F25A5-77A4-445B-930F-091D8FDAB7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7449" y="3057224"/>
                <a:ext cx="350672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4E682F50-7370-4A83-B1CA-EB420E0E958F}"/>
                  </a:ext>
                </a:extLst>
              </p:cNvPr>
              <p:cNvSpPr txBox="1"/>
              <p:nvPr/>
            </p:nvSpPr>
            <p:spPr>
              <a:xfrm>
                <a:off x="545367" y="3929854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4E682F50-7370-4A83-B1CA-EB420E0E95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367" y="3929854"/>
                <a:ext cx="350672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5" name="TextBox 94">
            <a:extLst>
              <a:ext uri="{FF2B5EF4-FFF2-40B4-BE49-F238E27FC236}">
                <a16:creationId xmlns:a16="http://schemas.microsoft.com/office/drawing/2014/main" id="{0AAE2C58-F30D-43D1-BF9E-6AE2E8289B3E}"/>
              </a:ext>
            </a:extLst>
          </p:cNvPr>
          <p:cNvSpPr txBox="1"/>
          <p:nvPr/>
        </p:nvSpPr>
        <p:spPr>
          <a:xfrm>
            <a:off x="2999693" y="4243222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x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1C213258-505E-4C90-8322-E01A9906FE3C}"/>
              </a:ext>
            </a:extLst>
          </p:cNvPr>
          <p:cNvSpPr txBox="1"/>
          <p:nvPr/>
        </p:nvSpPr>
        <p:spPr>
          <a:xfrm>
            <a:off x="2967575" y="5370307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x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1EC49D81-8F1A-410C-9146-ADE7BD925B29}"/>
                  </a:ext>
                </a:extLst>
              </p:cNvPr>
              <p:cNvSpPr txBox="1"/>
              <p:nvPr/>
            </p:nvSpPr>
            <p:spPr>
              <a:xfrm>
                <a:off x="2934467" y="3059550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1EC49D81-8F1A-410C-9146-ADE7BD925B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4467" y="3059550"/>
                <a:ext cx="350672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48FB1B16-FCDF-4C48-963D-CE6D3BE9A37D}"/>
              </a:ext>
            </a:extLst>
          </p:cNvPr>
          <p:cNvCxnSpPr>
            <a:stCxn id="80" idx="4"/>
            <a:endCxn id="81" idx="0"/>
          </p:cNvCxnSpPr>
          <p:nvPr/>
        </p:nvCxnSpPr>
        <p:spPr>
          <a:xfrm flipH="1">
            <a:off x="897960" y="3872477"/>
            <a:ext cx="12900" cy="578829"/>
          </a:xfrm>
          <a:prstGeom prst="straightConnector1">
            <a:avLst/>
          </a:prstGeom>
          <a:ln w="317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99524804-6181-4142-B758-35CCC39613FC}"/>
              </a:ext>
            </a:extLst>
          </p:cNvPr>
          <p:cNvCxnSpPr>
            <a:cxnSpLocks/>
            <a:stCxn id="80" idx="6"/>
            <a:endCxn id="83" idx="1"/>
          </p:cNvCxnSpPr>
          <p:nvPr/>
        </p:nvCxnSpPr>
        <p:spPr>
          <a:xfrm>
            <a:off x="1360687" y="3433711"/>
            <a:ext cx="1209417" cy="148870"/>
          </a:xfrm>
          <a:prstGeom prst="straightConnector1">
            <a:avLst/>
          </a:prstGeom>
          <a:ln w="317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CD20A9BE-60A9-4D61-A1BA-3F7F5E9A1C1F}"/>
              </a:ext>
            </a:extLst>
          </p:cNvPr>
          <p:cNvCxnSpPr>
            <a:cxnSpLocks/>
            <a:stCxn id="83" idx="0"/>
          </p:cNvCxnSpPr>
          <p:nvPr/>
        </p:nvCxnSpPr>
        <p:spPr>
          <a:xfrm flipV="1">
            <a:off x="2888178" y="2882172"/>
            <a:ext cx="0" cy="571898"/>
          </a:xfrm>
          <a:prstGeom prst="straightConnector1">
            <a:avLst/>
          </a:prstGeom>
          <a:ln w="317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CA81680E-487F-4AFB-AAD9-A064DDAD826A}"/>
              </a:ext>
            </a:extLst>
          </p:cNvPr>
          <p:cNvCxnSpPr>
            <a:cxnSpLocks/>
            <a:stCxn id="83" idx="4"/>
            <a:endCxn id="84" idx="0"/>
          </p:cNvCxnSpPr>
          <p:nvPr/>
        </p:nvCxnSpPr>
        <p:spPr>
          <a:xfrm>
            <a:off x="2888179" y="4331601"/>
            <a:ext cx="12699" cy="207993"/>
          </a:xfrm>
          <a:prstGeom prst="straightConnector1">
            <a:avLst/>
          </a:prstGeom>
          <a:ln w="317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9220C06C-9C1B-4A3A-B47E-BFCA36BF833C}"/>
              </a:ext>
            </a:extLst>
          </p:cNvPr>
          <p:cNvCxnSpPr>
            <a:cxnSpLocks/>
            <a:stCxn id="84" idx="4"/>
            <a:endCxn id="85" idx="0"/>
          </p:cNvCxnSpPr>
          <p:nvPr/>
        </p:nvCxnSpPr>
        <p:spPr>
          <a:xfrm>
            <a:off x="2900878" y="5417124"/>
            <a:ext cx="2931" cy="296371"/>
          </a:xfrm>
          <a:prstGeom prst="straightConnector1">
            <a:avLst/>
          </a:prstGeom>
          <a:ln w="317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048850CC-F11F-4A5D-AED9-091AF6E6B8B9}"/>
              </a:ext>
            </a:extLst>
          </p:cNvPr>
          <p:cNvCxnSpPr>
            <a:cxnSpLocks/>
            <a:stCxn id="81" idx="4"/>
            <a:endCxn id="82" idx="0"/>
          </p:cNvCxnSpPr>
          <p:nvPr/>
        </p:nvCxnSpPr>
        <p:spPr>
          <a:xfrm>
            <a:off x="897960" y="5328836"/>
            <a:ext cx="0" cy="509699"/>
          </a:xfrm>
          <a:prstGeom prst="straightConnector1">
            <a:avLst/>
          </a:prstGeom>
          <a:ln w="317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22E9AF1-55DE-4B9D-8B3C-20189590B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34</a:t>
            </a:fld>
            <a:endParaRPr lang="en-US"/>
          </a:p>
        </p:txBody>
      </p:sp>
      <p:cxnSp>
        <p:nvCxnSpPr>
          <p:cNvPr id="50" name="Connector: Curved 49">
            <a:extLst>
              <a:ext uri="{FF2B5EF4-FFF2-40B4-BE49-F238E27FC236}">
                <a16:creationId xmlns:a16="http://schemas.microsoft.com/office/drawing/2014/main" id="{A8291762-C822-47E3-9982-1447EB3738DA}"/>
              </a:ext>
            </a:extLst>
          </p:cNvPr>
          <p:cNvCxnSpPr>
            <a:cxnSpLocks/>
          </p:cNvCxnSpPr>
          <p:nvPr/>
        </p:nvCxnSpPr>
        <p:spPr>
          <a:xfrm flipH="1" flipV="1">
            <a:off x="3338004" y="3892835"/>
            <a:ext cx="15630" cy="2259424"/>
          </a:xfrm>
          <a:prstGeom prst="curvedConnector3">
            <a:avLst>
              <a:gd name="adj1" fmla="val -1462572"/>
            </a:avLst>
          </a:prstGeom>
          <a:ln w="317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6A1AEC9F-2E01-4457-8D9F-F63E2C4B67AA}"/>
              </a:ext>
            </a:extLst>
          </p:cNvPr>
          <p:cNvSpPr txBox="1"/>
          <p:nvPr/>
        </p:nvSpPr>
        <p:spPr>
          <a:xfrm>
            <a:off x="3579758" y="4783186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x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4" name="Title 1">
                <a:extLst>
                  <a:ext uri="{FF2B5EF4-FFF2-40B4-BE49-F238E27FC236}">
                    <a16:creationId xmlns:a16="http://schemas.microsoft.com/office/drawing/2014/main" id="{9BF0086A-0760-4FBC-99E4-73DD54CF1D6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152650" y="7974"/>
                <a:ext cx="7886700" cy="1143657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>
                  <a:lnSpc>
                    <a:spcPct val="70000"/>
                  </a:lnSpc>
                </a:pPr>
                <a:r>
                  <a:rPr lang="en-US" sz="4500" dirty="0">
                    <a:ln w="12700">
                      <a:solidFill>
                        <a:schemeClr val="tx1"/>
                      </a:solidFill>
                    </a:ln>
                    <a:solidFill>
                      <a:schemeClr val="bg1">
                        <a:lumMod val="85000"/>
                      </a:schemeClr>
                    </a:solidFill>
                  </a:rPr>
                  <a:t>Example, Step IV</a:t>
                </a:r>
                <a:br>
                  <a:rPr lang="en-US" sz="5000" dirty="0">
                    <a:ln w="12700">
                      <a:solidFill>
                        <a:schemeClr val="tx1"/>
                      </a:solidFill>
                    </a:ln>
                    <a:solidFill>
                      <a:schemeClr val="bg1">
                        <a:lumMod val="85000"/>
                      </a:schemeClr>
                    </a:solidFill>
                  </a:rPr>
                </a:br>
                <a:r>
                  <a:rPr lang="en-US" sz="2000" dirty="0">
                    <a:ln w="12700">
                      <a:noFill/>
                    </a:ln>
                    <a:latin typeface="Garamond" panose="02020404030301010803" pitchFamily="18" charset="0"/>
                  </a:rPr>
                  <a:t>Eliminating </a:t>
                </a:r>
                <a14:m>
                  <m:oMath xmlns:m="http://schemas.openxmlformats.org/officeDocument/2006/math">
                    <m:r>
                      <a:rPr lang="en-US" sz="2000" i="1">
                        <a:ln w="12700">
                          <a:noFill/>
                        </a:ln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000" dirty="0">
                    <a:ln w="12700">
                      <a:noFill/>
                    </a:ln>
                    <a:latin typeface="Garamond" panose="02020404030301010803" pitchFamily="18" charset="0"/>
                  </a:rPr>
                  <a:t>-Transitions</a:t>
                </a:r>
              </a:p>
            </p:txBody>
          </p:sp>
        </mc:Choice>
        <mc:Fallback>
          <p:sp>
            <p:nvSpPr>
              <p:cNvPr id="64" name="Title 1">
                <a:extLst>
                  <a:ext uri="{FF2B5EF4-FFF2-40B4-BE49-F238E27FC236}">
                    <a16:creationId xmlns:a16="http://schemas.microsoft.com/office/drawing/2014/main" id="{9BF0086A-0760-4FBC-99E4-73DD54CF1D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2650" y="7974"/>
                <a:ext cx="7886700" cy="114365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93679B7-9DC2-E700-A422-4CE4A822A4E7}"/>
                  </a:ext>
                </a:extLst>
              </p:cNvPr>
              <p:cNvSpPr txBox="1"/>
              <p:nvPr/>
            </p:nvSpPr>
            <p:spPr>
              <a:xfrm>
                <a:off x="4672068" y="2066564"/>
                <a:ext cx="314560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800" dirty="0"/>
                  <a:t>-close(S) = {S,1,3,6}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93679B7-9DC2-E700-A422-4CE4A822A4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2068" y="2066564"/>
                <a:ext cx="3145605" cy="523220"/>
              </a:xfrm>
              <a:prstGeom prst="rect">
                <a:avLst/>
              </a:prstGeom>
              <a:blipFill>
                <a:blip r:embed="rId7"/>
                <a:stretch>
                  <a:fillRect t="-10465" r="-2326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7358CA0-ADD8-2DAF-2431-4667318DA0C7}"/>
                  </a:ext>
                </a:extLst>
              </p:cNvPr>
              <p:cNvSpPr txBox="1"/>
              <p:nvPr/>
            </p:nvSpPr>
            <p:spPr>
              <a:xfrm>
                <a:off x="4672059" y="2620562"/>
                <a:ext cx="271760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800" dirty="0"/>
                  <a:t>-close(3) = {3, 6}</a:t>
                </a: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7358CA0-ADD8-2DAF-2431-4667318DA0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2059" y="2620562"/>
                <a:ext cx="2717603" cy="523220"/>
              </a:xfrm>
              <a:prstGeom prst="rect">
                <a:avLst/>
              </a:prstGeom>
              <a:blipFill>
                <a:blip r:embed="rId8"/>
                <a:stretch>
                  <a:fillRect t="-11628" r="-3363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365952B-E1A1-0EF9-0E95-EB43CCEF91C9}"/>
                  </a:ext>
                </a:extLst>
              </p:cNvPr>
              <p:cNvSpPr txBox="1"/>
              <p:nvPr/>
            </p:nvSpPr>
            <p:spPr>
              <a:xfrm>
                <a:off x="4672059" y="3218725"/>
                <a:ext cx="23633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800" dirty="0"/>
                  <a:t>-close(1) = {1}</a:t>
                </a: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365952B-E1A1-0EF9-0E95-EB43CCEF91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2059" y="3218725"/>
                <a:ext cx="2363339" cy="523220"/>
              </a:xfrm>
              <a:prstGeom prst="rect">
                <a:avLst/>
              </a:prstGeom>
              <a:blipFill>
                <a:blip r:embed="rId9"/>
                <a:stretch>
                  <a:fillRect t="-10465" r="-3866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DFA09D2-1762-6CE6-A2B2-74C88FED1D30}"/>
                  </a:ext>
                </a:extLst>
              </p:cNvPr>
              <p:cNvSpPr txBox="1"/>
              <p:nvPr/>
            </p:nvSpPr>
            <p:spPr>
              <a:xfrm>
                <a:off x="4672059" y="3761746"/>
                <a:ext cx="23633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800" dirty="0"/>
                  <a:t>-close(2) = {2}</a:t>
                </a: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DFA09D2-1762-6CE6-A2B2-74C88FED1D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2059" y="3761746"/>
                <a:ext cx="2363339" cy="523220"/>
              </a:xfrm>
              <a:prstGeom prst="rect">
                <a:avLst/>
              </a:prstGeom>
              <a:blipFill>
                <a:blip r:embed="rId10"/>
                <a:stretch>
                  <a:fillRect t="-10465" r="-3866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A2EC875-486D-CA22-DF3B-03363849712D}"/>
                  </a:ext>
                </a:extLst>
              </p:cNvPr>
              <p:cNvSpPr txBox="1"/>
              <p:nvPr/>
            </p:nvSpPr>
            <p:spPr>
              <a:xfrm>
                <a:off x="4672059" y="4357362"/>
                <a:ext cx="23633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800" dirty="0"/>
                  <a:t>-close(4) = {4}</a:t>
                </a: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A2EC875-486D-CA22-DF3B-0336384971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2059" y="4357362"/>
                <a:ext cx="2363339" cy="523220"/>
              </a:xfrm>
              <a:prstGeom prst="rect">
                <a:avLst/>
              </a:prstGeom>
              <a:blipFill>
                <a:blip r:embed="rId11"/>
                <a:stretch>
                  <a:fillRect t="-11628" r="-3866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DD8501E-8C74-F163-218F-8ECFA40B76FE}"/>
                  </a:ext>
                </a:extLst>
              </p:cNvPr>
              <p:cNvSpPr txBox="1"/>
              <p:nvPr/>
            </p:nvSpPr>
            <p:spPr>
              <a:xfrm>
                <a:off x="4672059" y="4952978"/>
                <a:ext cx="23633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800" dirty="0"/>
                  <a:t>-close(5) = {5}</a:t>
                </a: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DD8501E-8C74-F163-218F-8ECFA40B76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2059" y="4952978"/>
                <a:ext cx="2363339" cy="523220"/>
              </a:xfrm>
              <a:prstGeom prst="rect">
                <a:avLst/>
              </a:prstGeom>
              <a:blipFill>
                <a:blip r:embed="rId12"/>
                <a:stretch>
                  <a:fillRect t="-10465" r="-3866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E4150FB-FFEF-A89D-D99B-6D6BA1773748}"/>
                  </a:ext>
                </a:extLst>
              </p:cNvPr>
              <p:cNvSpPr txBox="1"/>
              <p:nvPr/>
            </p:nvSpPr>
            <p:spPr>
              <a:xfrm>
                <a:off x="4672059" y="5548594"/>
                <a:ext cx="23633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800" dirty="0"/>
                  <a:t>-close(6) = {6}</a:t>
                </a: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E4150FB-FFEF-A89D-D99B-6D6BA17737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2059" y="5548594"/>
                <a:ext cx="2363339" cy="523220"/>
              </a:xfrm>
              <a:prstGeom prst="rect">
                <a:avLst/>
              </a:prstGeom>
              <a:blipFill>
                <a:blip r:embed="rId13"/>
                <a:stretch>
                  <a:fillRect t="-10465" r="-3866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val 13">
            <a:extLst>
              <a:ext uri="{FF2B5EF4-FFF2-40B4-BE49-F238E27FC236}">
                <a16:creationId xmlns:a16="http://schemas.microsoft.com/office/drawing/2014/main" id="{E93D396A-A41C-16CB-D7EE-B7ED317A56A3}"/>
              </a:ext>
            </a:extLst>
          </p:cNvPr>
          <p:cNvSpPr/>
          <p:nvPr/>
        </p:nvSpPr>
        <p:spPr>
          <a:xfrm>
            <a:off x="8417629" y="2714365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4CDFB4D-9634-3FEB-904B-5231EA5FE291}"/>
              </a:ext>
            </a:extLst>
          </p:cNvPr>
          <p:cNvSpPr/>
          <p:nvPr/>
        </p:nvSpPr>
        <p:spPr>
          <a:xfrm>
            <a:off x="8404729" y="4170724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7EBAFEC-653C-A4EB-18B1-DF7E0B56E35F}"/>
              </a:ext>
            </a:extLst>
          </p:cNvPr>
          <p:cNvSpPr/>
          <p:nvPr/>
        </p:nvSpPr>
        <p:spPr>
          <a:xfrm>
            <a:off x="8404729" y="5557953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F7B53C8-41D1-0FCE-26E5-2FC1470A2D6B}"/>
              </a:ext>
            </a:extLst>
          </p:cNvPr>
          <p:cNvSpPr/>
          <p:nvPr/>
        </p:nvSpPr>
        <p:spPr>
          <a:xfrm>
            <a:off x="10394947" y="3173489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6363397-C7EE-2BE3-C55F-B74D56A987C1}"/>
              </a:ext>
            </a:extLst>
          </p:cNvPr>
          <p:cNvSpPr/>
          <p:nvPr/>
        </p:nvSpPr>
        <p:spPr>
          <a:xfrm>
            <a:off x="10407646" y="4259012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4B566EC-F9D9-DEE2-3FEA-354DBF1C2894}"/>
              </a:ext>
            </a:extLst>
          </p:cNvPr>
          <p:cNvSpPr/>
          <p:nvPr/>
        </p:nvSpPr>
        <p:spPr>
          <a:xfrm>
            <a:off x="10410577" y="5432913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95007D68-C134-D496-5AB1-91CFE666E2B7}"/>
              </a:ext>
            </a:extLst>
          </p:cNvPr>
          <p:cNvSpPr/>
          <p:nvPr/>
        </p:nvSpPr>
        <p:spPr>
          <a:xfrm>
            <a:off x="10487417" y="3257412"/>
            <a:ext cx="714712" cy="71460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2DC06874-D0B1-6004-B041-E6EF52591DE5}"/>
              </a:ext>
            </a:extLst>
          </p:cNvPr>
          <p:cNvSpPr/>
          <p:nvPr/>
        </p:nvSpPr>
        <p:spPr>
          <a:xfrm>
            <a:off x="10342082" y="1675618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C8E17FFA-1F97-AC91-D128-37FB870178AE}"/>
              </a:ext>
            </a:extLst>
          </p:cNvPr>
          <p:cNvSpPr/>
          <p:nvPr/>
        </p:nvSpPr>
        <p:spPr>
          <a:xfrm>
            <a:off x="8508087" y="4259013"/>
            <a:ext cx="714712" cy="71460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7970209-25A9-4ED1-BBE4-08C4E75AA1DF}"/>
              </a:ext>
            </a:extLst>
          </p:cNvPr>
          <p:cNvSpPr/>
          <p:nvPr/>
        </p:nvSpPr>
        <p:spPr>
          <a:xfrm>
            <a:off x="8508087" y="2795827"/>
            <a:ext cx="714712" cy="71460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E62AA63-F64E-81C8-9738-C0FB5E0E12EB}"/>
                  </a:ext>
                </a:extLst>
              </p:cNvPr>
              <p:cNvSpPr txBox="1"/>
              <p:nvPr/>
            </p:nvSpPr>
            <p:spPr>
              <a:xfrm>
                <a:off x="2325293" y="1033422"/>
                <a:ext cx="8048905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1"/>
                <a:r>
                  <a:rPr lang="en-US" sz="2800" dirty="0"/>
                  <a:t>Put </a:t>
                </a:r>
                <a:r>
                  <a:rPr lang="en-US" sz="2800" dirty="0" err="1"/>
                  <a:t>s,c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800" dirty="0"/>
                  <a:t> t in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2800" dirty="0"/>
                  <a:t>’ if there is a c-edge to t in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800" dirty="0"/>
                  <a:t>-close(s)</a:t>
                </a:r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E62AA63-F64E-81C8-9738-C0FB5E0E12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5293" y="1033422"/>
                <a:ext cx="8048905" cy="523220"/>
              </a:xfrm>
              <a:prstGeom prst="rect">
                <a:avLst/>
              </a:prstGeom>
              <a:blipFill>
                <a:blip r:embed="rId14"/>
                <a:stretch>
                  <a:fillRect t="-11765" r="-1136" b="-3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Connector: Curved 24">
            <a:extLst>
              <a:ext uri="{FF2B5EF4-FFF2-40B4-BE49-F238E27FC236}">
                <a16:creationId xmlns:a16="http://schemas.microsoft.com/office/drawing/2014/main" id="{C723758C-84C2-22D2-072D-B3F3359D366F}"/>
              </a:ext>
            </a:extLst>
          </p:cNvPr>
          <p:cNvCxnSpPr>
            <a:cxnSpLocks/>
            <a:stCxn id="14" idx="2"/>
            <a:endCxn id="16" idx="2"/>
          </p:cNvCxnSpPr>
          <p:nvPr/>
        </p:nvCxnSpPr>
        <p:spPr>
          <a:xfrm rot="10800000" flipV="1">
            <a:off x="8404729" y="3153130"/>
            <a:ext cx="12900" cy="2843588"/>
          </a:xfrm>
          <a:prstGeom prst="curvedConnector3">
            <a:avLst>
              <a:gd name="adj1" fmla="val 1872093"/>
            </a:avLst>
          </a:prstGeom>
          <a:ln w="31750">
            <a:solidFill>
              <a:schemeClr val="tx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3153441B-42AE-1C05-898B-0F59178FF63E}"/>
              </a:ext>
            </a:extLst>
          </p:cNvPr>
          <p:cNvSpPr txBox="1"/>
          <p:nvPr/>
        </p:nvSpPr>
        <p:spPr>
          <a:xfrm>
            <a:off x="7885216" y="4353467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x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068B2E8E-5B1B-59E5-A148-DDE3CBE7ED60}"/>
              </a:ext>
            </a:extLst>
          </p:cNvPr>
          <p:cNvCxnSpPr>
            <a:cxnSpLocks/>
            <a:stCxn id="14" idx="5"/>
            <a:endCxn id="18" idx="1"/>
          </p:cNvCxnSpPr>
          <p:nvPr/>
        </p:nvCxnSpPr>
        <p:spPr>
          <a:xfrm>
            <a:off x="9185530" y="3463384"/>
            <a:ext cx="1353867" cy="924139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9565E52D-ED60-CDFF-3BEA-E2438188C445}"/>
              </a:ext>
            </a:extLst>
          </p:cNvPr>
          <p:cNvSpPr txBox="1"/>
          <p:nvPr/>
        </p:nvSpPr>
        <p:spPr>
          <a:xfrm>
            <a:off x="9719516" y="3525469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x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0792E37-D048-476C-BB19-2E3E1C881B24}"/>
                  </a:ext>
                </a:extLst>
              </p:cNvPr>
              <p:cNvSpPr txBox="1"/>
              <p:nvPr/>
            </p:nvSpPr>
            <p:spPr>
              <a:xfrm>
                <a:off x="3006783" y="1556642"/>
                <a:ext cx="63405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i="1" dirty="0">
                    <a:solidFill>
                      <a:schemeClr val="accent2"/>
                    </a:solidFill>
                  </a:rPr>
                  <a:t>Note: this definition necessarily preserves all original non-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i="1" dirty="0">
                    <a:solidFill>
                      <a:schemeClr val="accent2"/>
                    </a:solidFill>
                  </a:rPr>
                  <a:t> edges</a:t>
                </a: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0792E37-D048-476C-BB19-2E3E1C881B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6783" y="1556642"/>
                <a:ext cx="6340582" cy="369332"/>
              </a:xfrm>
              <a:prstGeom prst="rect">
                <a:avLst/>
              </a:prstGeom>
              <a:blipFill>
                <a:blip r:embed="rId15"/>
                <a:stretch>
                  <a:fillRect l="-769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7" name="Group 36">
            <a:extLst>
              <a:ext uri="{FF2B5EF4-FFF2-40B4-BE49-F238E27FC236}">
                <a16:creationId xmlns:a16="http://schemas.microsoft.com/office/drawing/2014/main" id="{A229D454-BF24-7C4D-5461-F77F906A8C42}"/>
              </a:ext>
            </a:extLst>
          </p:cNvPr>
          <p:cNvGrpSpPr/>
          <p:nvPr/>
        </p:nvGrpSpPr>
        <p:grpSpPr>
          <a:xfrm>
            <a:off x="8426009" y="3624729"/>
            <a:ext cx="3407958" cy="2384465"/>
            <a:chOff x="8426009" y="3624729"/>
            <a:chExt cx="3407958" cy="2384465"/>
          </a:xfrm>
        </p:grpSpPr>
        <p:cxnSp>
          <p:nvCxnSpPr>
            <p:cNvPr id="23" name="Connector: Curved 22">
              <a:extLst>
                <a:ext uri="{FF2B5EF4-FFF2-40B4-BE49-F238E27FC236}">
                  <a16:creationId xmlns:a16="http://schemas.microsoft.com/office/drawing/2014/main" id="{F7B4E1A2-8F4C-40B1-874C-3273FC5C7C0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311531" y="4621965"/>
              <a:ext cx="12700" cy="1387229"/>
            </a:xfrm>
            <a:prstGeom prst="curvedConnector3">
              <a:avLst>
                <a:gd name="adj1" fmla="val 1800000"/>
              </a:avLst>
            </a:prstGeom>
            <a:ln w="31750">
              <a:solidFill>
                <a:schemeClr val="accent2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BE7D64E-B0BC-D857-B730-84D753F331D2}"/>
                </a:ext>
              </a:extLst>
            </p:cNvPr>
            <p:cNvSpPr txBox="1"/>
            <p:nvPr/>
          </p:nvSpPr>
          <p:spPr>
            <a:xfrm>
              <a:off x="8426009" y="5102201"/>
              <a:ext cx="290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2"/>
                  </a:solidFill>
                </a:rPr>
                <a:t>x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A8AE88A-AA76-8E24-9D03-5F25AF2C1D27}"/>
                </a:ext>
              </a:extLst>
            </p:cNvPr>
            <p:cNvSpPr txBox="1"/>
            <p:nvPr/>
          </p:nvSpPr>
          <p:spPr>
            <a:xfrm>
              <a:off x="9562991" y="5445388"/>
              <a:ext cx="290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2"/>
                  </a:solidFill>
                </a:rPr>
                <a:t>x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824E75F-BE8E-118B-F3DF-89169F76E06B}"/>
                </a:ext>
              </a:extLst>
            </p:cNvPr>
            <p:cNvSpPr txBox="1"/>
            <p:nvPr/>
          </p:nvSpPr>
          <p:spPr>
            <a:xfrm>
              <a:off x="10963438" y="3975116"/>
              <a:ext cx="290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2"/>
                  </a:solidFill>
                </a:rPr>
                <a:t>x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8F812578-55FB-39BE-1E1D-7DEC0A1BE334}"/>
                </a:ext>
              </a:extLst>
            </p:cNvPr>
            <p:cNvSpPr txBox="1"/>
            <p:nvPr/>
          </p:nvSpPr>
          <p:spPr>
            <a:xfrm>
              <a:off x="10931320" y="5102201"/>
              <a:ext cx="290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2"/>
                  </a:solidFill>
                </a:rPr>
                <a:t>x</a:t>
              </a:r>
            </a:p>
          </p:txBody>
        </p: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C45D69F1-96A1-1D77-741F-D48E2FC06B8A}"/>
                </a:ext>
              </a:extLst>
            </p:cNvPr>
            <p:cNvCxnSpPr>
              <a:cxnSpLocks/>
            </p:cNvCxnSpPr>
            <p:nvPr/>
          </p:nvCxnSpPr>
          <p:spPr>
            <a:xfrm>
              <a:off x="10851924" y="4063495"/>
              <a:ext cx="12699" cy="207993"/>
            </a:xfrm>
            <a:prstGeom prst="straightConnector1">
              <a:avLst/>
            </a:prstGeom>
            <a:ln w="31750">
              <a:solidFill>
                <a:schemeClr val="accent2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DF33C050-FF52-5DA7-1F3A-A2763AD4C644}"/>
                </a:ext>
              </a:extLst>
            </p:cNvPr>
            <p:cNvCxnSpPr>
              <a:cxnSpLocks/>
            </p:cNvCxnSpPr>
            <p:nvPr/>
          </p:nvCxnSpPr>
          <p:spPr>
            <a:xfrm>
              <a:off x="10864623" y="5149018"/>
              <a:ext cx="2931" cy="296371"/>
            </a:xfrm>
            <a:prstGeom prst="straightConnector1">
              <a:avLst/>
            </a:prstGeom>
            <a:ln w="31750">
              <a:solidFill>
                <a:schemeClr val="accent2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DFC2D97C-16E4-5E1D-99F9-6A9758F8DE0B}"/>
                </a:ext>
              </a:extLst>
            </p:cNvPr>
            <p:cNvCxnSpPr>
              <a:cxnSpLocks/>
            </p:cNvCxnSpPr>
            <p:nvPr/>
          </p:nvCxnSpPr>
          <p:spPr>
            <a:xfrm>
              <a:off x="8861705" y="5060730"/>
              <a:ext cx="0" cy="509699"/>
            </a:xfrm>
            <a:prstGeom prst="straightConnector1">
              <a:avLst/>
            </a:prstGeom>
            <a:ln w="31750">
              <a:solidFill>
                <a:schemeClr val="accent2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Connector: Curved 34">
              <a:extLst>
                <a:ext uri="{FF2B5EF4-FFF2-40B4-BE49-F238E27FC236}">
                  <a16:creationId xmlns:a16="http://schemas.microsoft.com/office/drawing/2014/main" id="{1CE9852E-4F74-C929-EABA-C8AEBA9522F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1301749" y="3624729"/>
              <a:ext cx="15630" cy="2259424"/>
            </a:xfrm>
            <a:prstGeom prst="curvedConnector3">
              <a:avLst>
                <a:gd name="adj1" fmla="val -1462572"/>
              </a:avLst>
            </a:prstGeom>
            <a:ln w="31750">
              <a:solidFill>
                <a:schemeClr val="accent2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F7483D0D-3A87-4413-E9C3-75135C4F9413}"/>
                </a:ext>
              </a:extLst>
            </p:cNvPr>
            <p:cNvSpPr txBox="1"/>
            <p:nvPr/>
          </p:nvSpPr>
          <p:spPr>
            <a:xfrm>
              <a:off x="11543503" y="4515080"/>
              <a:ext cx="290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2"/>
                  </a:solidFill>
                </a:rPr>
                <a:t>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26149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Oval 79">
            <a:extLst>
              <a:ext uri="{FF2B5EF4-FFF2-40B4-BE49-F238E27FC236}">
                <a16:creationId xmlns:a16="http://schemas.microsoft.com/office/drawing/2014/main" id="{EECFF669-7BC1-4A6B-99B4-7174D805CA5B}"/>
              </a:ext>
            </a:extLst>
          </p:cNvPr>
          <p:cNvSpPr/>
          <p:nvPr/>
        </p:nvSpPr>
        <p:spPr>
          <a:xfrm>
            <a:off x="461034" y="2994946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624A3584-B1DC-4D36-AC49-9B9D2674BDF5}"/>
              </a:ext>
            </a:extLst>
          </p:cNvPr>
          <p:cNvSpPr/>
          <p:nvPr/>
        </p:nvSpPr>
        <p:spPr>
          <a:xfrm>
            <a:off x="448134" y="4451305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3C48F69D-6925-4B07-8CEE-16336680C0FE}"/>
              </a:ext>
            </a:extLst>
          </p:cNvPr>
          <p:cNvSpPr/>
          <p:nvPr/>
        </p:nvSpPr>
        <p:spPr>
          <a:xfrm>
            <a:off x="448134" y="5838534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294EEFB1-1DDE-4A7B-816F-40255B08CCC8}"/>
              </a:ext>
            </a:extLst>
          </p:cNvPr>
          <p:cNvSpPr/>
          <p:nvPr/>
        </p:nvSpPr>
        <p:spPr>
          <a:xfrm>
            <a:off x="2438352" y="3454070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42394555-CAD6-4245-81A8-4E1CD9142379}"/>
              </a:ext>
            </a:extLst>
          </p:cNvPr>
          <p:cNvSpPr/>
          <p:nvPr/>
        </p:nvSpPr>
        <p:spPr>
          <a:xfrm>
            <a:off x="2451051" y="4539593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C2604874-4D7C-4CD2-B8C1-DA386306F4C2}"/>
              </a:ext>
            </a:extLst>
          </p:cNvPr>
          <p:cNvSpPr/>
          <p:nvPr/>
        </p:nvSpPr>
        <p:spPr>
          <a:xfrm>
            <a:off x="2453982" y="5713494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BBBB5942-45E8-4EAD-9A57-34918D3ADFFE}"/>
              </a:ext>
            </a:extLst>
          </p:cNvPr>
          <p:cNvSpPr/>
          <p:nvPr/>
        </p:nvSpPr>
        <p:spPr>
          <a:xfrm>
            <a:off x="2530822" y="3537993"/>
            <a:ext cx="714712" cy="71460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10AE5470-3B74-40B2-AE0A-207582CA76B0}"/>
              </a:ext>
            </a:extLst>
          </p:cNvPr>
          <p:cNvSpPr/>
          <p:nvPr/>
        </p:nvSpPr>
        <p:spPr>
          <a:xfrm>
            <a:off x="2385487" y="1956199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</a:t>
            </a:r>
          </a:p>
        </p:txBody>
      </p:sp>
      <p:cxnSp>
        <p:nvCxnSpPr>
          <p:cNvPr id="88" name="Connector: Curved 87">
            <a:extLst>
              <a:ext uri="{FF2B5EF4-FFF2-40B4-BE49-F238E27FC236}">
                <a16:creationId xmlns:a16="http://schemas.microsoft.com/office/drawing/2014/main" id="{00F35409-B5DD-411D-B76D-F647D08BD664}"/>
              </a:ext>
            </a:extLst>
          </p:cNvPr>
          <p:cNvCxnSpPr>
            <a:cxnSpLocks/>
            <a:stCxn id="82" idx="6"/>
            <a:endCxn id="81" idx="6"/>
          </p:cNvCxnSpPr>
          <p:nvPr/>
        </p:nvCxnSpPr>
        <p:spPr>
          <a:xfrm flipV="1">
            <a:off x="1347786" y="4890071"/>
            <a:ext cx="12700" cy="1387229"/>
          </a:xfrm>
          <a:prstGeom prst="curvedConnector3">
            <a:avLst>
              <a:gd name="adj1" fmla="val 1800000"/>
            </a:avLst>
          </a:prstGeom>
          <a:ln w="317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9" name="Oval 88">
            <a:extLst>
              <a:ext uri="{FF2B5EF4-FFF2-40B4-BE49-F238E27FC236}">
                <a16:creationId xmlns:a16="http://schemas.microsoft.com/office/drawing/2014/main" id="{FEAC3E4C-C5B0-4972-A298-F574B6DAB00F}"/>
              </a:ext>
            </a:extLst>
          </p:cNvPr>
          <p:cNvSpPr/>
          <p:nvPr/>
        </p:nvSpPr>
        <p:spPr>
          <a:xfrm>
            <a:off x="551492" y="4539594"/>
            <a:ext cx="714712" cy="71460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320B0879-9E07-4539-A739-B3DBB3F4E8EF}"/>
              </a:ext>
            </a:extLst>
          </p:cNvPr>
          <p:cNvSpPr txBox="1"/>
          <p:nvPr/>
        </p:nvSpPr>
        <p:spPr>
          <a:xfrm>
            <a:off x="462264" y="5370307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x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12090C0C-9411-49C3-AFF4-EFFFDAE2DFAD}"/>
              </a:ext>
            </a:extLst>
          </p:cNvPr>
          <p:cNvSpPr txBox="1"/>
          <p:nvPr/>
        </p:nvSpPr>
        <p:spPr>
          <a:xfrm>
            <a:off x="1599246" y="5713494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x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211F25A5-77A4-445B-930F-091D8FDAB714}"/>
                  </a:ext>
                </a:extLst>
              </p:cNvPr>
              <p:cNvSpPr txBox="1"/>
              <p:nvPr/>
            </p:nvSpPr>
            <p:spPr>
              <a:xfrm>
                <a:off x="1657449" y="3057224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211F25A5-77A4-445B-930F-091D8FDAB7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7449" y="3057224"/>
                <a:ext cx="350672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4E682F50-7370-4A83-B1CA-EB420E0E958F}"/>
                  </a:ext>
                </a:extLst>
              </p:cNvPr>
              <p:cNvSpPr txBox="1"/>
              <p:nvPr/>
            </p:nvSpPr>
            <p:spPr>
              <a:xfrm>
                <a:off x="545367" y="3929854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4E682F50-7370-4A83-B1CA-EB420E0E95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367" y="3929854"/>
                <a:ext cx="350672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5" name="TextBox 94">
            <a:extLst>
              <a:ext uri="{FF2B5EF4-FFF2-40B4-BE49-F238E27FC236}">
                <a16:creationId xmlns:a16="http://schemas.microsoft.com/office/drawing/2014/main" id="{0AAE2C58-F30D-43D1-BF9E-6AE2E8289B3E}"/>
              </a:ext>
            </a:extLst>
          </p:cNvPr>
          <p:cNvSpPr txBox="1"/>
          <p:nvPr/>
        </p:nvSpPr>
        <p:spPr>
          <a:xfrm>
            <a:off x="2999693" y="4243222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x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1C213258-505E-4C90-8322-E01A9906FE3C}"/>
              </a:ext>
            </a:extLst>
          </p:cNvPr>
          <p:cNvSpPr txBox="1"/>
          <p:nvPr/>
        </p:nvSpPr>
        <p:spPr>
          <a:xfrm>
            <a:off x="2967575" y="5370307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x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1EC49D81-8F1A-410C-9146-ADE7BD925B29}"/>
                  </a:ext>
                </a:extLst>
              </p:cNvPr>
              <p:cNvSpPr txBox="1"/>
              <p:nvPr/>
            </p:nvSpPr>
            <p:spPr>
              <a:xfrm>
                <a:off x="2934467" y="3059550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1EC49D81-8F1A-410C-9146-ADE7BD925B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4467" y="3059550"/>
                <a:ext cx="350672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48FB1B16-FCDF-4C48-963D-CE6D3BE9A37D}"/>
              </a:ext>
            </a:extLst>
          </p:cNvPr>
          <p:cNvCxnSpPr>
            <a:stCxn id="80" idx="4"/>
            <a:endCxn id="81" idx="0"/>
          </p:cNvCxnSpPr>
          <p:nvPr/>
        </p:nvCxnSpPr>
        <p:spPr>
          <a:xfrm flipH="1">
            <a:off x="897960" y="3872477"/>
            <a:ext cx="12900" cy="578829"/>
          </a:xfrm>
          <a:prstGeom prst="straightConnector1">
            <a:avLst/>
          </a:prstGeom>
          <a:ln w="317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99524804-6181-4142-B758-35CCC39613FC}"/>
              </a:ext>
            </a:extLst>
          </p:cNvPr>
          <p:cNvCxnSpPr>
            <a:cxnSpLocks/>
            <a:stCxn id="80" idx="6"/>
            <a:endCxn id="83" idx="1"/>
          </p:cNvCxnSpPr>
          <p:nvPr/>
        </p:nvCxnSpPr>
        <p:spPr>
          <a:xfrm>
            <a:off x="1360687" y="3433711"/>
            <a:ext cx="1209417" cy="148870"/>
          </a:xfrm>
          <a:prstGeom prst="straightConnector1">
            <a:avLst/>
          </a:prstGeom>
          <a:ln w="317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CD20A9BE-60A9-4D61-A1BA-3F7F5E9A1C1F}"/>
              </a:ext>
            </a:extLst>
          </p:cNvPr>
          <p:cNvCxnSpPr>
            <a:cxnSpLocks/>
            <a:stCxn id="83" idx="0"/>
          </p:cNvCxnSpPr>
          <p:nvPr/>
        </p:nvCxnSpPr>
        <p:spPr>
          <a:xfrm flipV="1">
            <a:off x="2888178" y="2882172"/>
            <a:ext cx="0" cy="571898"/>
          </a:xfrm>
          <a:prstGeom prst="straightConnector1">
            <a:avLst/>
          </a:prstGeom>
          <a:ln w="317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CA81680E-487F-4AFB-AAD9-A064DDAD826A}"/>
              </a:ext>
            </a:extLst>
          </p:cNvPr>
          <p:cNvCxnSpPr>
            <a:cxnSpLocks/>
            <a:stCxn id="83" idx="4"/>
            <a:endCxn id="84" idx="0"/>
          </p:cNvCxnSpPr>
          <p:nvPr/>
        </p:nvCxnSpPr>
        <p:spPr>
          <a:xfrm>
            <a:off x="2888179" y="4331601"/>
            <a:ext cx="12699" cy="207993"/>
          </a:xfrm>
          <a:prstGeom prst="straightConnector1">
            <a:avLst/>
          </a:prstGeom>
          <a:ln w="317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9220C06C-9C1B-4A3A-B47E-BFCA36BF833C}"/>
              </a:ext>
            </a:extLst>
          </p:cNvPr>
          <p:cNvCxnSpPr>
            <a:cxnSpLocks/>
            <a:stCxn id="84" idx="4"/>
            <a:endCxn id="85" idx="0"/>
          </p:cNvCxnSpPr>
          <p:nvPr/>
        </p:nvCxnSpPr>
        <p:spPr>
          <a:xfrm>
            <a:off x="2900878" y="5417124"/>
            <a:ext cx="2931" cy="296371"/>
          </a:xfrm>
          <a:prstGeom prst="straightConnector1">
            <a:avLst/>
          </a:prstGeom>
          <a:ln w="317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048850CC-F11F-4A5D-AED9-091AF6E6B8B9}"/>
              </a:ext>
            </a:extLst>
          </p:cNvPr>
          <p:cNvCxnSpPr>
            <a:cxnSpLocks/>
            <a:stCxn id="81" idx="4"/>
            <a:endCxn id="82" idx="0"/>
          </p:cNvCxnSpPr>
          <p:nvPr/>
        </p:nvCxnSpPr>
        <p:spPr>
          <a:xfrm>
            <a:off x="897960" y="5328836"/>
            <a:ext cx="0" cy="509699"/>
          </a:xfrm>
          <a:prstGeom prst="straightConnector1">
            <a:avLst/>
          </a:prstGeom>
          <a:ln w="317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22E9AF1-55DE-4B9D-8B3C-20189590B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35</a:t>
            </a:fld>
            <a:endParaRPr lang="en-US"/>
          </a:p>
        </p:txBody>
      </p:sp>
      <p:cxnSp>
        <p:nvCxnSpPr>
          <p:cNvPr id="50" name="Connector: Curved 49">
            <a:extLst>
              <a:ext uri="{FF2B5EF4-FFF2-40B4-BE49-F238E27FC236}">
                <a16:creationId xmlns:a16="http://schemas.microsoft.com/office/drawing/2014/main" id="{A8291762-C822-47E3-9982-1447EB3738DA}"/>
              </a:ext>
            </a:extLst>
          </p:cNvPr>
          <p:cNvCxnSpPr>
            <a:cxnSpLocks/>
          </p:cNvCxnSpPr>
          <p:nvPr/>
        </p:nvCxnSpPr>
        <p:spPr>
          <a:xfrm flipH="1" flipV="1">
            <a:off x="3338004" y="3892835"/>
            <a:ext cx="15630" cy="2259424"/>
          </a:xfrm>
          <a:prstGeom prst="curvedConnector3">
            <a:avLst>
              <a:gd name="adj1" fmla="val -1462572"/>
            </a:avLst>
          </a:prstGeom>
          <a:ln w="317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6A1AEC9F-2E01-4457-8D9F-F63E2C4B67AA}"/>
              </a:ext>
            </a:extLst>
          </p:cNvPr>
          <p:cNvSpPr txBox="1"/>
          <p:nvPr/>
        </p:nvSpPr>
        <p:spPr>
          <a:xfrm>
            <a:off x="3579758" y="4783186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x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4" name="Title 1">
                <a:extLst>
                  <a:ext uri="{FF2B5EF4-FFF2-40B4-BE49-F238E27FC236}">
                    <a16:creationId xmlns:a16="http://schemas.microsoft.com/office/drawing/2014/main" id="{9BF0086A-0760-4FBC-99E4-73DD54CF1D6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152650" y="7974"/>
                <a:ext cx="7886700" cy="1143657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>
                  <a:lnSpc>
                    <a:spcPct val="70000"/>
                  </a:lnSpc>
                </a:pPr>
                <a:r>
                  <a:rPr lang="en-US" sz="4500" dirty="0">
                    <a:ln w="12700">
                      <a:solidFill>
                        <a:schemeClr val="tx1"/>
                      </a:solidFill>
                    </a:ln>
                    <a:solidFill>
                      <a:schemeClr val="bg1">
                        <a:lumMod val="85000"/>
                      </a:schemeClr>
                    </a:solidFill>
                  </a:rPr>
                  <a:t>Example, Done!</a:t>
                </a:r>
                <a:br>
                  <a:rPr lang="en-US" sz="5000" dirty="0">
                    <a:ln w="12700">
                      <a:solidFill>
                        <a:schemeClr val="tx1"/>
                      </a:solidFill>
                    </a:ln>
                    <a:solidFill>
                      <a:schemeClr val="bg1">
                        <a:lumMod val="85000"/>
                      </a:schemeClr>
                    </a:solidFill>
                  </a:rPr>
                </a:br>
                <a:r>
                  <a:rPr lang="en-US" sz="2000" dirty="0">
                    <a:ln w="12700">
                      <a:noFill/>
                    </a:ln>
                    <a:latin typeface="Garamond" panose="02020404030301010803" pitchFamily="18" charset="0"/>
                  </a:rPr>
                  <a:t>Eliminating </a:t>
                </a:r>
                <a14:m>
                  <m:oMath xmlns:m="http://schemas.openxmlformats.org/officeDocument/2006/math">
                    <m:r>
                      <a:rPr lang="en-US" sz="2000" i="1">
                        <a:ln w="12700">
                          <a:noFill/>
                        </a:ln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000" dirty="0">
                    <a:ln w="12700">
                      <a:noFill/>
                    </a:ln>
                    <a:latin typeface="Garamond" panose="02020404030301010803" pitchFamily="18" charset="0"/>
                  </a:rPr>
                  <a:t>-Transitions</a:t>
                </a:r>
              </a:p>
            </p:txBody>
          </p:sp>
        </mc:Choice>
        <mc:Fallback>
          <p:sp>
            <p:nvSpPr>
              <p:cNvPr id="64" name="Title 1">
                <a:extLst>
                  <a:ext uri="{FF2B5EF4-FFF2-40B4-BE49-F238E27FC236}">
                    <a16:creationId xmlns:a16="http://schemas.microsoft.com/office/drawing/2014/main" id="{9BF0086A-0760-4FBC-99E4-73DD54CF1D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2650" y="7974"/>
                <a:ext cx="7886700" cy="114365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val 13">
            <a:extLst>
              <a:ext uri="{FF2B5EF4-FFF2-40B4-BE49-F238E27FC236}">
                <a16:creationId xmlns:a16="http://schemas.microsoft.com/office/drawing/2014/main" id="{E93D396A-A41C-16CB-D7EE-B7ED317A56A3}"/>
              </a:ext>
            </a:extLst>
          </p:cNvPr>
          <p:cNvSpPr/>
          <p:nvPr/>
        </p:nvSpPr>
        <p:spPr>
          <a:xfrm>
            <a:off x="8417629" y="2714365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4CDFB4D-9634-3FEB-904B-5231EA5FE291}"/>
              </a:ext>
            </a:extLst>
          </p:cNvPr>
          <p:cNvSpPr/>
          <p:nvPr/>
        </p:nvSpPr>
        <p:spPr>
          <a:xfrm>
            <a:off x="8404729" y="4170724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7EBAFEC-653C-A4EB-18B1-DF7E0B56E35F}"/>
              </a:ext>
            </a:extLst>
          </p:cNvPr>
          <p:cNvSpPr/>
          <p:nvPr/>
        </p:nvSpPr>
        <p:spPr>
          <a:xfrm>
            <a:off x="8404729" y="5557953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F7B53C8-41D1-0FCE-26E5-2FC1470A2D6B}"/>
              </a:ext>
            </a:extLst>
          </p:cNvPr>
          <p:cNvSpPr/>
          <p:nvPr/>
        </p:nvSpPr>
        <p:spPr>
          <a:xfrm>
            <a:off x="10394947" y="3173489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6363397-C7EE-2BE3-C55F-B74D56A987C1}"/>
              </a:ext>
            </a:extLst>
          </p:cNvPr>
          <p:cNvSpPr/>
          <p:nvPr/>
        </p:nvSpPr>
        <p:spPr>
          <a:xfrm>
            <a:off x="10407646" y="4259012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4B566EC-F9D9-DEE2-3FEA-354DBF1C2894}"/>
              </a:ext>
            </a:extLst>
          </p:cNvPr>
          <p:cNvSpPr/>
          <p:nvPr/>
        </p:nvSpPr>
        <p:spPr>
          <a:xfrm>
            <a:off x="10410577" y="5432913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95007D68-C134-D496-5AB1-91CFE666E2B7}"/>
              </a:ext>
            </a:extLst>
          </p:cNvPr>
          <p:cNvSpPr/>
          <p:nvPr/>
        </p:nvSpPr>
        <p:spPr>
          <a:xfrm>
            <a:off x="10487417" y="3257412"/>
            <a:ext cx="714712" cy="71460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2DC06874-D0B1-6004-B041-E6EF52591DE5}"/>
              </a:ext>
            </a:extLst>
          </p:cNvPr>
          <p:cNvSpPr/>
          <p:nvPr/>
        </p:nvSpPr>
        <p:spPr>
          <a:xfrm>
            <a:off x="10342082" y="1675618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C8E17FFA-1F97-AC91-D128-37FB870178AE}"/>
              </a:ext>
            </a:extLst>
          </p:cNvPr>
          <p:cNvSpPr/>
          <p:nvPr/>
        </p:nvSpPr>
        <p:spPr>
          <a:xfrm>
            <a:off x="8508087" y="4259013"/>
            <a:ext cx="714712" cy="71460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7970209-25A9-4ED1-BBE4-08C4E75AA1DF}"/>
              </a:ext>
            </a:extLst>
          </p:cNvPr>
          <p:cNvSpPr/>
          <p:nvPr/>
        </p:nvSpPr>
        <p:spPr>
          <a:xfrm>
            <a:off x="8508087" y="2795827"/>
            <a:ext cx="714712" cy="71460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</a:p>
        </p:txBody>
      </p:sp>
      <p:cxnSp>
        <p:nvCxnSpPr>
          <p:cNvPr id="25" name="Connector: Curved 24">
            <a:extLst>
              <a:ext uri="{FF2B5EF4-FFF2-40B4-BE49-F238E27FC236}">
                <a16:creationId xmlns:a16="http://schemas.microsoft.com/office/drawing/2014/main" id="{C723758C-84C2-22D2-072D-B3F3359D366F}"/>
              </a:ext>
            </a:extLst>
          </p:cNvPr>
          <p:cNvCxnSpPr>
            <a:cxnSpLocks/>
            <a:stCxn id="14" idx="2"/>
            <a:endCxn id="16" idx="2"/>
          </p:cNvCxnSpPr>
          <p:nvPr/>
        </p:nvCxnSpPr>
        <p:spPr>
          <a:xfrm rot="10800000" flipV="1">
            <a:off x="8404729" y="3153130"/>
            <a:ext cx="12900" cy="2843588"/>
          </a:xfrm>
          <a:prstGeom prst="curvedConnector3">
            <a:avLst>
              <a:gd name="adj1" fmla="val 1872093"/>
            </a:avLst>
          </a:prstGeom>
          <a:ln w="31750">
            <a:solidFill>
              <a:schemeClr val="tx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3153441B-42AE-1C05-898B-0F59178FF63E}"/>
              </a:ext>
            </a:extLst>
          </p:cNvPr>
          <p:cNvSpPr txBox="1"/>
          <p:nvPr/>
        </p:nvSpPr>
        <p:spPr>
          <a:xfrm>
            <a:off x="7885216" y="4353467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x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068B2E8E-5B1B-59E5-A148-DDE3CBE7ED60}"/>
              </a:ext>
            </a:extLst>
          </p:cNvPr>
          <p:cNvCxnSpPr>
            <a:cxnSpLocks/>
            <a:stCxn id="14" idx="5"/>
            <a:endCxn id="18" idx="1"/>
          </p:cNvCxnSpPr>
          <p:nvPr/>
        </p:nvCxnSpPr>
        <p:spPr>
          <a:xfrm>
            <a:off x="9185530" y="3463384"/>
            <a:ext cx="1353867" cy="924139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9565E52D-ED60-CDFF-3BEA-E2438188C445}"/>
              </a:ext>
            </a:extLst>
          </p:cNvPr>
          <p:cNvSpPr txBox="1"/>
          <p:nvPr/>
        </p:nvSpPr>
        <p:spPr>
          <a:xfrm>
            <a:off x="9719516" y="3525469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x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A229D454-BF24-7C4D-5461-F77F906A8C42}"/>
              </a:ext>
            </a:extLst>
          </p:cNvPr>
          <p:cNvGrpSpPr/>
          <p:nvPr/>
        </p:nvGrpSpPr>
        <p:grpSpPr>
          <a:xfrm>
            <a:off x="8426009" y="3624729"/>
            <a:ext cx="3407958" cy="2384465"/>
            <a:chOff x="8426009" y="3624729"/>
            <a:chExt cx="3407958" cy="2384465"/>
          </a:xfrm>
        </p:grpSpPr>
        <p:cxnSp>
          <p:nvCxnSpPr>
            <p:cNvPr id="23" name="Connector: Curved 22">
              <a:extLst>
                <a:ext uri="{FF2B5EF4-FFF2-40B4-BE49-F238E27FC236}">
                  <a16:creationId xmlns:a16="http://schemas.microsoft.com/office/drawing/2014/main" id="{F7B4E1A2-8F4C-40B1-874C-3273FC5C7C0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311531" y="4621965"/>
              <a:ext cx="12700" cy="1387229"/>
            </a:xfrm>
            <a:prstGeom prst="curvedConnector3">
              <a:avLst>
                <a:gd name="adj1" fmla="val 1800000"/>
              </a:avLst>
            </a:prstGeom>
            <a:ln w="31750">
              <a:solidFill>
                <a:schemeClr val="tx1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BE7D64E-B0BC-D857-B730-84D753F331D2}"/>
                </a:ext>
              </a:extLst>
            </p:cNvPr>
            <p:cNvSpPr txBox="1"/>
            <p:nvPr/>
          </p:nvSpPr>
          <p:spPr>
            <a:xfrm>
              <a:off x="8426009" y="5102201"/>
              <a:ext cx="290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x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A8AE88A-AA76-8E24-9D03-5F25AF2C1D27}"/>
                </a:ext>
              </a:extLst>
            </p:cNvPr>
            <p:cNvSpPr txBox="1"/>
            <p:nvPr/>
          </p:nvSpPr>
          <p:spPr>
            <a:xfrm>
              <a:off x="9562991" y="5445388"/>
              <a:ext cx="290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x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824E75F-BE8E-118B-F3DF-89169F76E06B}"/>
                </a:ext>
              </a:extLst>
            </p:cNvPr>
            <p:cNvSpPr txBox="1"/>
            <p:nvPr/>
          </p:nvSpPr>
          <p:spPr>
            <a:xfrm>
              <a:off x="10963438" y="3975116"/>
              <a:ext cx="290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x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8F812578-55FB-39BE-1E1D-7DEC0A1BE334}"/>
                </a:ext>
              </a:extLst>
            </p:cNvPr>
            <p:cNvSpPr txBox="1"/>
            <p:nvPr/>
          </p:nvSpPr>
          <p:spPr>
            <a:xfrm>
              <a:off x="10931320" y="5102201"/>
              <a:ext cx="290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x</a:t>
              </a:r>
            </a:p>
          </p:txBody>
        </p: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C45D69F1-96A1-1D77-741F-D48E2FC06B8A}"/>
                </a:ext>
              </a:extLst>
            </p:cNvPr>
            <p:cNvCxnSpPr>
              <a:cxnSpLocks/>
            </p:cNvCxnSpPr>
            <p:nvPr/>
          </p:nvCxnSpPr>
          <p:spPr>
            <a:xfrm>
              <a:off x="10851924" y="4063495"/>
              <a:ext cx="12699" cy="207993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DF33C050-FF52-5DA7-1F3A-A2763AD4C644}"/>
                </a:ext>
              </a:extLst>
            </p:cNvPr>
            <p:cNvCxnSpPr>
              <a:cxnSpLocks/>
            </p:cNvCxnSpPr>
            <p:nvPr/>
          </p:nvCxnSpPr>
          <p:spPr>
            <a:xfrm>
              <a:off x="10864623" y="5149018"/>
              <a:ext cx="2931" cy="296371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DFC2D97C-16E4-5E1D-99F9-6A9758F8DE0B}"/>
                </a:ext>
              </a:extLst>
            </p:cNvPr>
            <p:cNvCxnSpPr>
              <a:cxnSpLocks/>
            </p:cNvCxnSpPr>
            <p:nvPr/>
          </p:nvCxnSpPr>
          <p:spPr>
            <a:xfrm>
              <a:off x="8861705" y="5060730"/>
              <a:ext cx="0" cy="509699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Connector: Curved 34">
              <a:extLst>
                <a:ext uri="{FF2B5EF4-FFF2-40B4-BE49-F238E27FC236}">
                  <a16:creationId xmlns:a16="http://schemas.microsoft.com/office/drawing/2014/main" id="{1CE9852E-4F74-C929-EABA-C8AEBA9522F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1301749" y="3624729"/>
              <a:ext cx="15630" cy="2259424"/>
            </a:xfrm>
            <a:prstGeom prst="curvedConnector3">
              <a:avLst>
                <a:gd name="adj1" fmla="val -1462572"/>
              </a:avLst>
            </a:prstGeom>
            <a:ln w="31750">
              <a:solidFill>
                <a:schemeClr val="tx1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F7483D0D-3A87-4413-E9C3-75135C4F9413}"/>
                </a:ext>
              </a:extLst>
            </p:cNvPr>
            <p:cNvSpPr txBox="1"/>
            <p:nvPr/>
          </p:nvSpPr>
          <p:spPr>
            <a:xfrm>
              <a:off x="11543503" y="4515080"/>
              <a:ext cx="290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x</a:t>
              </a: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8779B1DA-A453-2BE6-0162-E3FA41F06DB4}"/>
              </a:ext>
            </a:extLst>
          </p:cNvPr>
          <p:cNvSpPr txBox="1"/>
          <p:nvPr/>
        </p:nvSpPr>
        <p:spPr>
          <a:xfrm>
            <a:off x="5272679" y="2413586"/>
            <a:ext cx="1462260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0" dirty="0"/>
              <a:t>=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872AC55-1129-9FE2-D793-B073126C3CC2}"/>
              </a:ext>
            </a:extLst>
          </p:cNvPr>
          <p:cNvSpPr txBox="1"/>
          <p:nvPr/>
        </p:nvSpPr>
        <p:spPr>
          <a:xfrm>
            <a:off x="6658544" y="1271570"/>
            <a:ext cx="43675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accent2"/>
                </a:solidFill>
              </a:rPr>
              <a:t>Can also remove unreachable “useless” state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46FB0AB0-A90F-D9B8-E89B-998174B6FA51}"/>
              </a:ext>
            </a:extLst>
          </p:cNvPr>
          <p:cNvCxnSpPr/>
          <p:nvPr/>
        </p:nvCxnSpPr>
        <p:spPr>
          <a:xfrm flipV="1">
            <a:off x="10252529" y="1675618"/>
            <a:ext cx="1045497" cy="87753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6348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302280F-9E11-4561-82CE-52C8D88022DB}"/>
              </a:ext>
            </a:extLst>
          </p:cNvPr>
          <p:cNvCxnSpPr/>
          <p:nvPr/>
        </p:nvCxnSpPr>
        <p:spPr>
          <a:xfrm>
            <a:off x="6096000" y="1867913"/>
            <a:ext cx="0" cy="44093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Oval 79">
            <a:extLst>
              <a:ext uri="{FF2B5EF4-FFF2-40B4-BE49-F238E27FC236}">
                <a16:creationId xmlns:a16="http://schemas.microsoft.com/office/drawing/2014/main" id="{EECFF669-7BC1-4A6B-99B4-7174D805CA5B}"/>
              </a:ext>
            </a:extLst>
          </p:cNvPr>
          <p:cNvSpPr/>
          <p:nvPr/>
        </p:nvSpPr>
        <p:spPr>
          <a:xfrm>
            <a:off x="2266265" y="2994946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624A3584-B1DC-4D36-AC49-9B9D2674BDF5}"/>
              </a:ext>
            </a:extLst>
          </p:cNvPr>
          <p:cNvSpPr/>
          <p:nvPr/>
        </p:nvSpPr>
        <p:spPr>
          <a:xfrm>
            <a:off x="2253365" y="4451305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3C48F69D-6925-4B07-8CEE-16336680C0FE}"/>
              </a:ext>
            </a:extLst>
          </p:cNvPr>
          <p:cNvSpPr/>
          <p:nvPr/>
        </p:nvSpPr>
        <p:spPr>
          <a:xfrm>
            <a:off x="2253365" y="5838534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294EEFB1-1DDE-4A7B-816F-40255B08CCC8}"/>
              </a:ext>
            </a:extLst>
          </p:cNvPr>
          <p:cNvSpPr/>
          <p:nvPr/>
        </p:nvSpPr>
        <p:spPr>
          <a:xfrm>
            <a:off x="4243583" y="3454070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42394555-CAD6-4245-81A8-4E1CD9142379}"/>
              </a:ext>
            </a:extLst>
          </p:cNvPr>
          <p:cNvSpPr/>
          <p:nvPr/>
        </p:nvSpPr>
        <p:spPr>
          <a:xfrm>
            <a:off x="4256282" y="4539593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C2604874-4D7C-4CD2-B8C1-DA386306F4C2}"/>
              </a:ext>
            </a:extLst>
          </p:cNvPr>
          <p:cNvSpPr/>
          <p:nvPr/>
        </p:nvSpPr>
        <p:spPr>
          <a:xfrm>
            <a:off x="4259213" y="5713494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BBBB5942-45E8-4EAD-9A57-34918D3ADFFE}"/>
              </a:ext>
            </a:extLst>
          </p:cNvPr>
          <p:cNvSpPr/>
          <p:nvPr/>
        </p:nvSpPr>
        <p:spPr>
          <a:xfrm>
            <a:off x="4336053" y="3537993"/>
            <a:ext cx="714712" cy="71460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10AE5470-3B74-40B2-AE0A-207582CA76B0}"/>
              </a:ext>
            </a:extLst>
          </p:cNvPr>
          <p:cNvSpPr/>
          <p:nvPr/>
        </p:nvSpPr>
        <p:spPr>
          <a:xfrm>
            <a:off x="4190718" y="1956199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</a:t>
            </a:r>
          </a:p>
        </p:txBody>
      </p:sp>
      <p:cxnSp>
        <p:nvCxnSpPr>
          <p:cNvPr id="88" name="Connector: Curved 87">
            <a:extLst>
              <a:ext uri="{FF2B5EF4-FFF2-40B4-BE49-F238E27FC236}">
                <a16:creationId xmlns:a16="http://schemas.microsoft.com/office/drawing/2014/main" id="{00F35409-B5DD-411D-B76D-F647D08BD664}"/>
              </a:ext>
            </a:extLst>
          </p:cNvPr>
          <p:cNvCxnSpPr>
            <a:cxnSpLocks/>
            <a:stCxn id="82" idx="6"/>
            <a:endCxn id="81" idx="6"/>
          </p:cNvCxnSpPr>
          <p:nvPr/>
        </p:nvCxnSpPr>
        <p:spPr>
          <a:xfrm flipV="1">
            <a:off x="3153017" y="4890071"/>
            <a:ext cx="12700" cy="1387229"/>
          </a:xfrm>
          <a:prstGeom prst="curvedConnector3">
            <a:avLst>
              <a:gd name="adj1" fmla="val 1800000"/>
            </a:avLst>
          </a:prstGeom>
          <a:ln w="317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9" name="Oval 88">
            <a:extLst>
              <a:ext uri="{FF2B5EF4-FFF2-40B4-BE49-F238E27FC236}">
                <a16:creationId xmlns:a16="http://schemas.microsoft.com/office/drawing/2014/main" id="{FEAC3E4C-C5B0-4972-A298-F574B6DAB00F}"/>
              </a:ext>
            </a:extLst>
          </p:cNvPr>
          <p:cNvSpPr/>
          <p:nvPr/>
        </p:nvSpPr>
        <p:spPr>
          <a:xfrm>
            <a:off x="2356723" y="4539594"/>
            <a:ext cx="714712" cy="71460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320B0879-9E07-4539-A739-B3DBB3F4E8EF}"/>
              </a:ext>
            </a:extLst>
          </p:cNvPr>
          <p:cNvSpPr txBox="1"/>
          <p:nvPr/>
        </p:nvSpPr>
        <p:spPr>
          <a:xfrm>
            <a:off x="2267495" y="5370307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x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12090C0C-9411-49C3-AFF4-EFFFDAE2DFAD}"/>
              </a:ext>
            </a:extLst>
          </p:cNvPr>
          <p:cNvSpPr txBox="1"/>
          <p:nvPr/>
        </p:nvSpPr>
        <p:spPr>
          <a:xfrm>
            <a:off x="3404477" y="5713494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x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211F25A5-77A4-445B-930F-091D8FDAB714}"/>
                  </a:ext>
                </a:extLst>
              </p:cNvPr>
              <p:cNvSpPr txBox="1"/>
              <p:nvPr/>
            </p:nvSpPr>
            <p:spPr>
              <a:xfrm>
                <a:off x="3462680" y="3057224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211F25A5-77A4-445B-930F-091D8FDAB7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2680" y="3057224"/>
                <a:ext cx="350672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4E682F50-7370-4A83-B1CA-EB420E0E958F}"/>
                  </a:ext>
                </a:extLst>
              </p:cNvPr>
              <p:cNvSpPr txBox="1"/>
              <p:nvPr/>
            </p:nvSpPr>
            <p:spPr>
              <a:xfrm>
                <a:off x="2350598" y="3929854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4E682F50-7370-4A83-B1CA-EB420E0E95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0598" y="3929854"/>
                <a:ext cx="350672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5" name="TextBox 94">
            <a:extLst>
              <a:ext uri="{FF2B5EF4-FFF2-40B4-BE49-F238E27FC236}">
                <a16:creationId xmlns:a16="http://schemas.microsoft.com/office/drawing/2014/main" id="{0AAE2C58-F30D-43D1-BF9E-6AE2E8289B3E}"/>
              </a:ext>
            </a:extLst>
          </p:cNvPr>
          <p:cNvSpPr txBox="1"/>
          <p:nvPr/>
        </p:nvSpPr>
        <p:spPr>
          <a:xfrm>
            <a:off x="4804924" y="4243222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x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1C213258-505E-4C90-8322-E01A9906FE3C}"/>
              </a:ext>
            </a:extLst>
          </p:cNvPr>
          <p:cNvSpPr txBox="1"/>
          <p:nvPr/>
        </p:nvSpPr>
        <p:spPr>
          <a:xfrm>
            <a:off x="4772806" y="5370307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x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1EC49D81-8F1A-410C-9146-ADE7BD925B29}"/>
                  </a:ext>
                </a:extLst>
              </p:cNvPr>
              <p:cNvSpPr txBox="1"/>
              <p:nvPr/>
            </p:nvSpPr>
            <p:spPr>
              <a:xfrm>
                <a:off x="4739698" y="3059550"/>
                <a:ext cx="350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1EC49D81-8F1A-410C-9146-ADE7BD925B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9698" y="3059550"/>
                <a:ext cx="350672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48FB1B16-FCDF-4C48-963D-CE6D3BE9A37D}"/>
              </a:ext>
            </a:extLst>
          </p:cNvPr>
          <p:cNvCxnSpPr>
            <a:stCxn id="80" idx="4"/>
            <a:endCxn id="81" idx="0"/>
          </p:cNvCxnSpPr>
          <p:nvPr/>
        </p:nvCxnSpPr>
        <p:spPr>
          <a:xfrm flipH="1">
            <a:off x="2703191" y="3872477"/>
            <a:ext cx="12900" cy="578829"/>
          </a:xfrm>
          <a:prstGeom prst="straightConnector1">
            <a:avLst/>
          </a:prstGeom>
          <a:ln w="317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99524804-6181-4142-B758-35CCC39613FC}"/>
              </a:ext>
            </a:extLst>
          </p:cNvPr>
          <p:cNvCxnSpPr>
            <a:cxnSpLocks/>
            <a:stCxn id="80" idx="6"/>
            <a:endCxn id="83" idx="1"/>
          </p:cNvCxnSpPr>
          <p:nvPr/>
        </p:nvCxnSpPr>
        <p:spPr>
          <a:xfrm>
            <a:off x="3165918" y="3433711"/>
            <a:ext cx="1209417" cy="148870"/>
          </a:xfrm>
          <a:prstGeom prst="straightConnector1">
            <a:avLst/>
          </a:prstGeom>
          <a:ln w="317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CD20A9BE-60A9-4D61-A1BA-3F7F5E9A1C1F}"/>
              </a:ext>
            </a:extLst>
          </p:cNvPr>
          <p:cNvCxnSpPr>
            <a:cxnSpLocks/>
            <a:stCxn id="83" idx="0"/>
          </p:cNvCxnSpPr>
          <p:nvPr/>
        </p:nvCxnSpPr>
        <p:spPr>
          <a:xfrm flipV="1">
            <a:off x="4693409" y="2882172"/>
            <a:ext cx="0" cy="571898"/>
          </a:xfrm>
          <a:prstGeom prst="straightConnector1">
            <a:avLst/>
          </a:prstGeom>
          <a:ln w="317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CA81680E-487F-4AFB-AAD9-A064DDAD826A}"/>
              </a:ext>
            </a:extLst>
          </p:cNvPr>
          <p:cNvCxnSpPr>
            <a:cxnSpLocks/>
            <a:stCxn id="83" idx="4"/>
            <a:endCxn id="84" idx="0"/>
          </p:cNvCxnSpPr>
          <p:nvPr/>
        </p:nvCxnSpPr>
        <p:spPr>
          <a:xfrm>
            <a:off x="4693410" y="4331601"/>
            <a:ext cx="12699" cy="207993"/>
          </a:xfrm>
          <a:prstGeom prst="straightConnector1">
            <a:avLst/>
          </a:prstGeom>
          <a:ln w="317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9220C06C-9C1B-4A3A-B47E-BFCA36BF833C}"/>
              </a:ext>
            </a:extLst>
          </p:cNvPr>
          <p:cNvCxnSpPr>
            <a:cxnSpLocks/>
            <a:stCxn id="84" idx="4"/>
            <a:endCxn id="85" idx="0"/>
          </p:cNvCxnSpPr>
          <p:nvPr/>
        </p:nvCxnSpPr>
        <p:spPr>
          <a:xfrm>
            <a:off x="4706109" y="5417124"/>
            <a:ext cx="2931" cy="296371"/>
          </a:xfrm>
          <a:prstGeom prst="straightConnector1">
            <a:avLst/>
          </a:prstGeom>
          <a:ln w="317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048850CC-F11F-4A5D-AED9-091AF6E6B8B9}"/>
              </a:ext>
            </a:extLst>
          </p:cNvPr>
          <p:cNvCxnSpPr>
            <a:cxnSpLocks/>
            <a:stCxn id="81" idx="4"/>
            <a:endCxn id="82" idx="0"/>
          </p:cNvCxnSpPr>
          <p:nvPr/>
        </p:nvCxnSpPr>
        <p:spPr>
          <a:xfrm>
            <a:off x="2703191" y="5328836"/>
            <a:ext cx="0" cy="509699"/>
          </a:xfrm>
          <a:prstGeom prst="straightConnector1">
            <a:avLst/>
          </a:prstGeom>
          <a:ln w="317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5" name="Oval 104">
            <a:extLst>
              <a:ext uri="{FF2B5EF4-FFF2-40B4-BE49-F238E27FC236}">
                <a16:creationId xmlns:a16="http://schemas.microsoft.com/office/drawing/2014/main" id="{19DBD64A-67ED-4ECC-9628-B81CADAA481F}"/>
              </a:ext>
            </a:extLst>
          </p:cNvPr>
          <p:cNvSpPr/>
          <p:nvPr/>
        </p:nvSpPr>
        <p:spPr>
          <a:xfrm>
            <a:off x="6659532" y="2869906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37B9AFD1-839F-4E41-ADF4-88E47E919638}"/>
              </a:ext>
            </a:extLst>
          </p:cNvPr>
          <p:cNvSpPr/>
          <p:nvPr/>
        </p:nvSpPr>
        <p:spPr>
          <a:xfrm>
            <a:off x="6646632" y="4326265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3FC50A3C-21BB-4F3B-B4CF-323EBF8E9D43}"/>
              </a:ext>
            </a:extLst>
          </p:cNvPr>
          <p:cNvSpPr/>
          <p:nvPr/>
        </p:nvSpPr>
        <p:spPr>
          <a:xfrm>
            <a:off x="6646632" y="5713494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404A6590-3E93-4578-BE55-3B378A67A8A4}"/>
              </a:ext>
            </a:extLst>
          </p:cNvPr>
          <p:cNvSpPr/>
          <p:nvPr/>
        </p:nvSpPr>
        <p:spPr>
          <a:xfrm>
            <a:off x="8636850" y="3329030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3EE0AD3B-07AD-4FB8-A851-3DB2038A3DE7}"/>
              </a:ext>
            </a:extLst>
          </p:cNvPr>
          <p:cNvSpPr/>
          <p:nvPr/>
        </p:nvSpPr>
        <p:spPr>
          <a:xfrm>
            <a:off x="8649549" y="4414553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B3F48955-9546-4398-A15C-EDD9CFB3DD8D}"/>
              </a:ext>
            </a:extLst>
          </p:cNvPr>
          <p:cNvSpPr/>
          <p:nvPr/>
        </p:nvSpPr>
        <p:spPr>
          <a:xfrm>
            <a:off x="8652480" y="5588454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89CEE07A-E6C8-4E38-9AFA-A8975859C775}"/>
              </a:ext>
            </a:extLst>
          </p:cNvPr>
          <p:cNvSpPr/>
          <p:nvPr/>
        </p:nvSpPr>
        <p:spPr>
          <a:xfrm>
            <a:off x="8729320" y="3412953"/>
            <a:ext cx="714712" cy="71460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07F2607C-879F-4234-9F48-A13838EF492B}"/>
              </a:ext>
            </a:extLst>
          </p:cNvPr>
          <p:cNvSpPr/>
          <p:nvPr/>
        </p:nvSpPr>
        <p:spPr>
          <a:xfrm>
            <a:off x="8583985" y="1831159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</a:t>
            </a:r>
          </a:p>
        </p:txBody>
      </p:sp>
      <p:cxnSp>
        <p:nvCxnSpPr>
          <p:cNvPr id="113" name="Connector: Curved 112">
            <a:extLst>
              <a:ext uri="{FF2B5EF4-FFF2-40B4-BE49-F238E27FC236}">
                <a16:creationId xmlns:a16="http://schemas.microsoft.com/office/drawing/2014/main" id="{EB2F188F-EBED-4E23-BDCA-1EBEC662EBE0}"/>
              </a:ext>
            </a:extLst>
          </p:cNvPr>
          <p:cNvCxnSpPr>
            <a:cxnSpLocks/>
            <a:stCxn id="107" idx="6"/>
            <a:endCxn id="106" idx="6"/>
          </p:cNvCxnSpPr>
          <p:nvPr/>
        </p:nvCxnSpPr>
        <p:spPr>
          <a:xfrm flipV="1">
            <a:off x="7546284" y="4765031"/>
            <a:ext cx="12700" cy="1387229"/>
          </a:xfrm>
          <a:prstGeom prst="curvedConnector3">
            <a:avLst>
              <a:gd name="adj1" fmla="val 1800000"/>
            </a:avLst>
          </a:prstGeom>
          <a:ln w="317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4" name="Oval 113">
            <a:extLst>
              <a:ext uri="{FF2B5EF4-FFF2-40B4-BE49-F238E27FC236}">
                <a16:creationId xmlns:a16="http://schemas.microsoft.com/office/drawing/2014/main" id="{CDE3B44B-94EC-4EB6-94DE-AD46F98844F3}"/>
              </a:ext>
            </a:extLst>
          </p:cNvPr>
          <p:cNvSpPr/>
          <p:nvPr/>
        </p:nvSpPr>
        <p:spPr>
          <a:xfrm>
            <a:off x="6749990" y="4414554"/>
            <a:ext cx="714712" cy="71460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8F3D8DC1-3525-475F-98D4-CA7FD4423D4A}"/>
              </a:ext>
            </a:extLst>
          </p:cNvPr>
          <p:cNvSpPr txBox="1"/>
          <p:nvPr/>
        </p:nvSpPr>
        <p:spPr>
          <a:xfrm>
            <a:off x="6660762" y="5245267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x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D839B863-1EB5-4FF9-8BD6-DEEE5C30E3A5}"/>
              </a:ext>
            </a:extLst>
          </p:cNvPr>
          <p:cNvSpPr txBox="1"/>
          <p:nvPr/>
        </p:nvSpPr>
        <p:spPr>
          <a:xfrm>
            <a:off x="7797744" y="5588454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x</a:t>
            </a:r>
          </a:p>
        </p:txBody>
      </p:sp>
      <p:cxnSp>
        <p:nvCxnSpPr>
          <p:cNvPr id="117" name="Connector: Curved 116">
            <a:extLst>
              <a:ext uri="{FF2B5EF4-FFF2-40B4-BE49-F238E27FC236}">
                <a16:creationId xmlns:a16="http://schemas.microsoft.com/office/drawing/2014/main" id="{F06D2349-90ED-49DC-AD22-69372FDE8D4D}"/>
              </a:ext>
            </a:extLst>
          </p:cNvPr>
          <p:cNvCxnSpPr>
            <a:cxnSpLocks/>
            <a:stCxn id="110" idx="6"/>
            <a:endCxn id="108" idx="6"/>
          </p:cNvCxnSpPr>
          <p:nvPr/>
        </p:nvCxnSpPr>
        <p:spPr>
          <a:xfrm flipH="1" flipV="1">
            <a:off x="9536502" y="3767795"/>
            <a:ext cx="15630" cy="2259424"/>
          </a:xfrm>
          <a:prstGeom prst="curvedConnector3">
            <a:avLst>
              <a:gd name="adj1" fmla="val -1462572"/>
            </a:avLst>
          </a:prstGeom>
          <a:ln w="317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0" name="TextBox 119">
            <a:extLst>
              <a:ext uri="{FF2B5EF4-FFF2-40B4-BE49-F238E27FC236}">
                <a16:creationId xmlns:a16="http://schemas.microsoft.com/office/drawing/2014/main" id="{F1297909-DAC0-4623-8566-6E7A5F7B263B}"/>
              </a:ext>
            </a:extLst>
          </p:cNvPr>
          <p:cNvSpPr txBox="1"/>
          <p:nvPr/>
        </p:nvSpPr>
        <p:spPr>
          <a:xfrm>
            <a:off x="9198191" y="4118182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x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E9748C04-99C6-450B-9434-BB94E850B34F}"/>
              </a:ext>
            </a:extLst>
          </p:cNvPr>
          <p:cNvSpPr txBox="1"/>
          <p:nvPr/>
        </p:nvSpPr>
        <p:spPr>
          <a:xfrm>
            <a:off x="9166073" y="5245267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x</a:t>
            </a:r>
          </a:p>
        </p:txBody>
      </p:sp>
      <p:cxnSp>
        <p:nvCxnSpPr>
          <p:cNvPr id="127" name="Straight Arrow Connector 126">
            <a:extLst>
              <a:ext uri="{FF2B5EF4-FFF2-40B4-BE49-F238E27FC236}">
                <a16:creationId xmlns:a16="http://schemas.microsoft.com/office/drawing/2014/main" id="{982E1D61-D45A-493A-8836-275331DD82C0}"/>
              </a:ext>
            </a:extLst>
          </p:cNvPr>
          <p:cNvCxnSpPr>
            <a:cxnSpLocks/>
            <a:stCxn id="108" idx="4"/>
            <a:endCxn id="109" idx="0"/>
          </p:cNvCxnSpPr>
          <p:nvPr/>
        </p:nvCxnSpPr>
        <p:spPr>
          <a:xfrm>
            <a:off x="9086677" y="4206561"/>
            <a:ext cx="12699" cy="207993"/>
          </a:xfrm>
          <a:prstGeom prst="straightConnector1">
            <a:avLst/>
          </a:prstGeom>
          <a:ln w="317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8" name="Straight Arrow Connector 127">
            <a:extLst>
              <a:ext uri="{FF2B5EF4-FFF2-40B4-BE49-F238E27FC236}">
                <a16:creationId xmlns:a16="http://schemas.microsoft.com/office/drawing/2014/main" id="{D865E134-6E39-4108-B920-96F0D954C6ED}"/>
              </a:ext>
            </a:extLst>
          </p:cNvPr>
          <p:cNvCxnSpPr>
            <a:cxnSpLocks/>
            <a:stCxn id="109" idx="4"/>
            <a:endCxn id="110" idx="0"/>
          </p:cNvCxnSpPr>
          <p:nvPr/>
        </p:nvCxnSpPr>
        <p:spPr>
          <a:xfrm>
            <a:off x="9099376" y="5292084"/>
            <a:ext cx="2931" cy="296371"/>
          </a:xfrm>
          <a:prstGeom prst="straightConnector1">
            <a:avLst/>
          </a:prstGeom>
          <a:ln w="317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9" name="Straight Arrow Connector 128">
            <a:extLst>
              <a:ext uri="{FF2B5EF4-FFF2-40B4-BE49-F238E27FC236}">
                <a16:creationId xmlns:a16="http://schemas.microsoft.com/office/drawing/2014/main" id="{9867E273-418A-4084-B8CF-51E2B85160CD}"/>
              </a:ext>
            </a:extLst>
          </p:cNvPr>
          <p:cNvCxnSpPr>
            <a:cxnSpLocks/>
            <a:stCxn id="106" idx="4"/>
            <a:endCxn id="107" idx="0"/>
          </p:cNvCxnSpPr>
          <p:nvPr/>
        </p:nvCxnSpPr>
        <p:spPr>
          <a:xfrm>
            <a:off x="7096458" y="5203796"/>
            <a:ext cx="0" cy="509699"/>
          </a:xfrm>
          <a:prstGeom prst="straightConnector1">
            <a:avLst/>
          </a:prstGeom>
          <a:ln w="317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6E63875C-22A9-43BB-A6A9-21BB0438BB59}"/>
                  </a:ext>
                </a:extLst>
              </p:cNvPr>
              <p:cNvSpPr/>
              <p:nvPr/>
            </p:nvSpPr>
            <p:spPr>
              <a:xfrm>
                <a:off x="1887853" y="1048399"/>
                <a:ext cx="808567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1"/>
                <a:r>
                  <a:rPr lang="en-US" sz="2800" dirty="0"/>
                  <a:t>Put </a:t>
                </a:r>
                <a:r>
                  <a:rPr lang="en-US" sz="2800" dirty="0" err="1"/>
                  <a:t>s,c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800" dirty="0"/>
                  <a:t> t in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2800" dirty="0"/>
                  <a:t>’ if there is a c-edge to t in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800" dirty="0"/>
                  <a:t>-close(s)</a:t>
                </a:r>
              </a:p>
            </p:txBody>
          </p:sp>
        </mc:Choice>
        <mc:Fallback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6E63875C-22A9-43BB-A6A9-21BB0438BB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7853" y="1048399"/>
                <a:ext cx="8085675" cy="523220"/>
              </a:xfrm>
              <a:prstGeom prst="rect">
                <a:avLst/>
              </a:prstGeom>
              <a:blipFill>
                <a:blip r:embed="rId6"/>
                <a:stretch>
                  <a:fillRect t="-11628" r="-679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Oval 48">
            <a:extLst>
              <a:ext uri="{FF2B5EF4-FFF2-40B4-BE49-F238E27FC236}">
                <a16:creationId xmlns:a16="http://schemas.microsoft.com/office/drawing/2014/main" id="{1108E9FA-7FB7-4448-9A59-82D641C2E354}"/>
              </a:ext>
            </a:extLst>
          </p:cNvPr>
          <p:cNvSpPr/>
          <p:nvPr/>
        </p:nvSpPr>
        <p:spPr>
          <a:xfrm>
            <a:off x="6755745" y="2951369"/>
            <a:ext cx="714712" cy="71460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</a:p>
        </p:txBody>
      </p:sp>
      <p:cxnSp>
        <p:nvCxnSpPr>
          <p:cNvPr id="50" name="Connector: Curved 49">
            <a:extLst>
              <a:ext uri="{FF2B5EF4-FFF2-40B4-BE49-F238E27FC236}">
                <a16:creationId xmlns:a16="http://schemas.microsoft.com/office/drawing/2014/main" id="{3F920BC4-2DD5-4AD5-91C6-AFC3660E806E}"/>
              </a:ext>
            </a:extLst>
          </p:cNvPr>
          <p:cNvCxnSpPr>
            <a:cxnSpLocks/>
            <a:stCxn id="105" idx="2"/>
            <a:endCxn id="107" idx="2"/>
          </p:cNvCxnSpPr>
          <p:nvPr/>
        </p:nvCxnSpPr>
        <p:spPr>
          <a:xfrm rot="10800000" flipV="1">
            <a:off x="6646632" y="3308671"/>
            <a:ext cx="12900" cy="2843588"/>
          </a:xfrm>
          <a:prstGeom prst="curvedConnector3">
            <a:avLst>
              <a:gd name="adj1" fmla="val 1872093"/>
            </a:avLst>
          </a:prstGeom>
          <a:ln w="31750">
            <a:solidFill>
              <a:schemeClr val="accent2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62C5C156-9527-4264-9902-9A69D1E59ED7}"/>
              </a:ext>
            </a:extLst>
          </p:cNvPr>
          <p:cNvSpPr txBox="1"/>
          <p:nvPr/>
        </p:nvSpPr>
        <p:spPr>
          <a:xfrm>
            <a:off x="6101018" y="4527563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x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7C9D90E-CBED-4874-AFB9-8AE81B5F1CE1}"/>
              </a:ext>
            </a:extLst>
          </p:cNvPr>
          <p:cNvSpPr txBox="1"/>
          <p:nvPr/>
        </p:nvSpPr>
        <p:spPr>
          <a:xfrm>
            <a:off x="9793403" y="4668652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x</a:t>
            </a:r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41BB4AB8-BD4B-4ACC-BE07-BB25A62B4F31}"/>
              </a:ext>
            </a:extLst>
          </p:cNvPr>
          <p:cNvCxnSpPr>
            <a:cxnSpLocks/>
            <a:stCxn id="105" idx="6"/>
            <a:endCxn id="109" idx="1"/>
          </p:cNvCxnSpPr>
          <p:nvPr/>
        </p:nvCxnSpPr>
        <p:spPr>
          <a:xfrm>
            <a:off x="7559184" y="3308672"/>
            <a:ext cx="1222116" cy="1234393"/>
          </a:xfrm>
          <a:prstGeom prst="straightConnector1">
            <a:avLst/>
          </a:prstGeom>
          <a:ln w="31750">
            <a:solidFill>
              <a:schemeClr val="accent2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1DD909D6-B9FB-411E-AF4E-614B0C622203}"/>
              </a:ext>
            </a:extLst>
          </p:cNvPr>
          <p:cNvSpPr txBox="1"/>
          <p:nvPr/>
        </p:nvSpPr>
        <p:spPr>
          <a:xfrm>
            <a:off x="7980543" y="3444519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x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D2D1329-6DBA-4623-9460-12A2846C0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36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44E8F21D-D208-41B3-9556-DA09495CCD34}"/>
                  </a:ext>
                </a:extLst>
              </p:cNvPr>
              <p:cNvSpPr txBox="1"/>
              <p:nvPr/>
            </p:nvSpPr>
            <p:spPr>
              <a:xfrm>
                <a:off x="6068158" y="1925889"/>
                <a:ext cx="2506776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2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200" dirty="0">
                    <a:solidFill>
                      <a:schemeClr val="accent2"/>
                    </a:solidFill>
                  </a:rPr>
                  <a:t>-close(S) = {S,1,3,6}</a:t>
                </a:r>
              </a:p>
            </p:txBody>
          </p:sp>
        </mc:Choice>
        <mc:Fallback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44E8F21D-D208-41B3-9556-DA09495CCD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8158" y="1925889"/>
                <a:ext cx="2506776" cy="430887"/>
              </a:xfrm>
              <a:prstGeom prst="rect">
                <a:avLst/>
              </a:prstGeom>
              <a:blipFill>
                <a:blip r:embed="rId7"/>
                <a:stretch>
                  <a:fillRect t="-9859" r="-1214" b="-267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7" name="Connector: Curved 56">
            <a:extLst>
              <a:ext uri="{FF2B5EF4-FFF2-40B4-BE49-F238E27FC236}">
                <a16:creationId xmlns:a16="http://schemas.microsoft.com/office/drawing/2014/main" id="{FF0A79C9-F5CF-4904-8D3A-02B8ED30D072}"/>
              </a:ext>
            </a:extLst>
          </p:cNvPr>
          <p:cNvCxnSpPr>
            <a:cxnSpLocks/>
            <a:stCxn id="85" idx="6"/>
            <a:endCxn id="83" idx="6"/>
          </p:cNvCxnSpPr>
          <p:nvPr/>
        </p:nvCxnSpPr>
        <p:spPr>
          <a:xfrm flipH="1" flipV="1">
            <a:off x="5143235" y="3892835"/>
            <a:ext cx="15630" cy="2259424"/>
          </a:xfrm>
          <a:prstGeom prst="curvedConnector3">
            <a:avLst>
              <a:gd name="adj1" fmla="val -1462572"/>
            </a:avLst>
          </a:prstGeom>
          <a:ln w="317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231A97A5-8C18-4BC1-8784-5662387E0247}"/>
              </a:ext>
            </a:extLst>
          </p:cNvPr>
          <p:cNvSpPr txBox="1"/>
          <p:nvPr/>
        </p:nvSpPr>
        <p:spPr>
          <a:xfrm>
            <a:off x="5384989" y="4783186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x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1" name="Title 1">
                <a:extLst>
                  <a:ext uri="{FF2B5EF4-FFF2-40B4-BE49-F238E27FC236}">
                    <a16:creationId xmlns:a16="http://schemas.microsoft.com/office/drawing/2014/main" id="{48294ADB-C05F-43FD-A947-40C111C880F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152650" y="7974"/>
                <a:ext cx="7886700" cy="1143657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>
                  <a:lnSpc>
                    <a:spcPct val="70000"/>
                  </a:lnSpc>
                </a:pPr>
                <a:r>
                  <a:rPr lang="en-US" sz="4500" dirty="0">
                    <a:ln w="12700">
                      <a:solidFill>
                        <a:schemeClr val="tx1"/>
                      </a:solidFill>
                    </a:ln>
                    <a:solidFill>
                      <a:schemeClr val="bg1">
                        <a:lumMod val="85000"/>
                      </a:schemeClr>
                    </a:solidFill>
                  </a:rPr>
                  <a:t>Example, Step IV</a:t>
                </a:r>
                <a:br>
                  <a:rPr lang="en-US" sz="5000" dirty="0">
                    <a:ln w="12700">
                      <a:solidFill>
                        <a:schemeClr val="tx1"/>
                      </a:solidFill>
                    </a:ln>
                    <a:solidFill>
                      <a:schemeClr val="bg1">
                        <a:lumMod val="85000"/>
                      </a:schemeClr>
                    </a:solidFill>
                  </a:rPr>
                </a:br>
                <a:r>
                  <a:rPr lang="en-US" sz="2000" dirty="0">
                    <a:ln w="12700">
                      <a:noFill/>
                    </a:ln>
                    <a:latin typeface="Garamond" panose="02020404030301010803" pitchFamily="18" charset="0"/>
                  </a:rPr>
                  <a:t>Eliminating </a:t>
                </a:r>
                <a14:m>
                  <m:oMath xmlns:m="http://schemas.openxmlformats.org/officeDocument/2006/math">
                    <m:r>
                      <a:rPr lang="en-US" sz="2000" i="1">
                        <a:ln w="12700">
                          <a:noFill/>
                        </a:ln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000" dirty="0">
                    <a:ln w="12700">
                      <a:noFill/>
                    </a:ln>
                    <a:latin typeface="Garamond" panose="02020404030301010803" pitchFamily="18" charset="0"/>
                  </a:rPr>
                  <a:t>-Transitions</a:t>
                </a:r>
              </a:p>
            </p:txBody>
          </p:sp>
        </mc:Choice>
        <mc:Fallback>
          <p:sp>
            <p:nvSpPr>
              <p:cNvPr id="61" name="Title 1">
                <a:extLst>
                  <a:ext uri="{FF2B5EF4-FFF2-40B4-BE49-F238E27FC236}">
                    <a16:creationId xmlns:a16="http://schemas.microsoft.com/office/drawing/2014/main" id="{48294ADB-C05F-43FD-A947-40C111C880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2650" y="7974"/>
                <a:ext cx="7886700" cy="114365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4352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62" grpId="0"/>
      <p:bldP spid="5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832398E6-2394-4BE8-9B82-387F054035B5}"/>
              </a:ext>
            </a:extLst>
          </p:cNvPr>
          <p:cNvSpPr/>
          <p:nvPr/>
        </p:nvSpPr>
        <p:spPr>
          <a:xfrm>
            <a:off x="3987595" y="1796792"/>
            <a:ext cx="740940" cy="96410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RegEx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D9D7BDD-D6EB-4F6A-BB6C-8EF5DDC47E5E}"/>
              </a:ext>
            </a:extLst>
          </p:cNvPr>
          <p:cNvSpPr/>
          <p:nvPr/>
        </p:nvSpPr>
        <p:spPr>
          <a:xfrm>
            <a:off x="7559188" y="1796792"/>
            <a:ext cx="762001" cy="96410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DFA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3FC2D3C-7371-4583-AF77-B2C3543EF457}"/>
              </a:ext>
            </a:extLst>
          </p:cNvPr>
          <p:cNvSpPr txBox="1"/>
          <p:nvPr/>
        </p:nvSpPr>
        <p:spPr>
          <a:xfrm>
            <a:off x="7436795" y="3210650"/>
            <a:ext cx="15888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7030A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Rabin-Scott </a:t>
            </a:r>
          </a:p>
          <a:p>
            <a:pPr algn="ctr"/>
            <a:r>
              <a:rPr lang="en-US" b="1" dirty="0">
                <a:solidFill>
                  <a:srgbClr val="7030A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Powerset </a:t>
            </a:r>
          </a:p>
          <a:p>
            <a:pPr algn="ctr"/>
            <a:r>
              <a:rPr lang="en-US" b="1" dirty="0">
                <a:solidFill>
                  <a:srgbClr val="7030A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Construction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BC266E0-409D-4859-8A26-5212F04E6B38}"/>
              </a:ext>
            </a:extLst>
          </p:cNvPr>
          <p:cNvCxnSpPr>
            <a:cxnSpLocks/>
          </p:cNvCxnSpPr>
          <p:nvPr/>
        </p:nvCxnSpPr>
        <p:spPr>
          <a:xfrm>
            <a:off x="4786090" y="2278842"/>
            <a:ext cx="289447" cy="1"/>
          </a:xfrm>
          <a:prstGeom prst="straightConnector1">
            <a:avLst/>
          </a:prstGeom>
          <a:ln w="63500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46DE3383-258C-46EF-A1D9-251C1668FEEF}"/>
                  </a:ext>
                </a:extLst>
              </p:cNvPr>
              <p:cNvSpPr/>
              <p:nvPr/>
            </p:nvSpPr>
            <p:spPr>
              <a:xfrm>
                <a:off x="5136451" y="1796794"/>
                <a:ext cx="762001" cy="964101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-NFA</a:t>
                </a:r>
              </a:p>
            </p:txBody>
          </p:sp>
        </mc:Choice>
        <mc:Fallback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46DE3383-258C-46EF-A1D9-251C1668FE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6451" y="1796794"/>
                <a:ext cx="762001" cy="964101"/>
              </a:xfrm>
              <a:prstGeom prst="rect">
                <a:avLst/>
              </a:prstGeom>
              <a:blipFill>
                <a:blip r:embed="rId2"/>
                <a:stretch>
                  <a:fillRect r="-393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8E0353D9-D1C7-4E36-95CF-A6912CA6BE34}"/>
                  </a:ext>
                </a:extLst>
              </p:cNvPr>
              <p:cNvSpPr/>
              <p:nvPr/>
            </p:nvSpPr>
            <p:spPr>
              <a:xfrm>
                <a:off x="6367576" y="1796792"/>
                <a:ext cx="762001" cy="964101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-free NFA</a:t>
                </a:r>
              </a:p>
            </p:txBody>
          </p:sp>
        </mc:Choice>
        <mc:Fallback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8E0353D9-D1C7-4E36-95CF-A6912CA6BE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7576" y="1796792"/>
                <a:ext cx="762001" cy="964101"/>
              </a:xfrm>
              <a:prstGeom prst="rect">
                <a:avLst/>
              </a:prstGeom>
              <a:blipFill>
                <a:blip r:embed="rId3"/>
                <a:stretch>
                  <a:fillRect r="-1023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B4C04393-921F-4A4B-9803-F9682A48612E}"/>
              </a:ext>
            </a:extLst>
          </p:cNvPr>
          <p:cNvCxnSpPr>
            <a:cxnSpLocks/>
          </p:cNvCxnSpPr>
          <p:nvPr/>
        </p:nvCxnSpPr>
        <p:spPr>
          <a:xfrm>
            <a:off x="5994555" y="2289580"/>
            <a:ext cx="289447" cy="1"/>
          </a:xfrm>
          <a:prstGeom prst="straightConnector1">
            <a:avLst/>
          </a:prstGeom>
          <a:ln w="63500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AFB56F9-2379-4181-A7AD-6936E1C1EE61}"/>
              </a:ext>
            </a:extLst>
          </p:cNvPr>
          <p:cNvCxnSpPr>
            <a:cxnSpLocks/>
          </p:cNvCxnSpPr>
          <p:nvPr/>
        </p:nvCxnSpPr>
        <p:spPr>
          <a:xfrm>
            <a:off x="7222333" y="2287434"/>
            <a:ext cx="289447" cy="1"/>
          </a:xfrm>
          <a:prstGeom prst="straightConnector1">
            <a:avLst/>
          </a:prstGeom>
          <a:ln w="63500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A6A026B8-26DE-4A3A-AB43-527E7C4855F2}"/>
              </a:ext>
            </a:extLst>
          </p:cNvPr>
          <p:cNvSpPr txBox="1"/>
          <p:nvPr/>
        </p:nvSpPr>
        <p:spPr>
          <a:xfrm>
            <a:off x="3464225" y="3173779"/>
            <a:ext cx="15440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7030A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Thompson’s</a:t>
            </a:r>
          </a:p>
          <a:p>
            <a:pPr algn="ctr"/>
            <a:r>
              <a:rPr lang="en-US" b="1" dirty="0">
                <a:solidFill>
                  <a:srgbClr val="7030A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Construction</a:t>
            </a:r>
          </a:p>
          <a:p>
            <a:pPr algn="ctr"/>
            <a:r>
              <a:rPr lang="en-US" b="1" dirty="0">
                <a:solidFill>
                  <a:srgbClr val="7030A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Algorithm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D4C984AD-F2B8-443D-B118-06CB1F94981F}"/>
                  </a:ext>
                </a:extLst>
              </p:cNvPr>
              <p:cNvSpPr txBox="1"/>
              <p:nvPr/>
            </p:nvSpPr>
            <p:spPr>
              <a:xfrm>
                <a:off x="5359611" y="3204269"/>
                <a:ext cx="155933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𝜺</m:t>
                    </m:r>
                  </m:oMath>
                </a14:m>
                <a:r>
                  <a:rPr lang="en-US" b="1" dirty="0">
                    <a:solidFill>
                      <a:srgbClr val="7030A0"/>
                    </a:solidFill>
                    <a:latin typeface="MV Boli" panose="02000500030200090000" pitchFamily="2" charset="0"/>
                    <a:cs typeface="MV Boli" panose="02000500030200090000" pitchFamily="2" charset="0"/>
                  </a:rPr>
                  <a:t>-elimination</a:t>
                </a:r>
              </a:p>
            </p:txBody>
          </p:sp>
        </mc:Choice>
        <mc:Fallback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D4C984AD-F2B8-443D-B118-06CB1F9498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9611" y="3204269"/>
                <a:ext cx="1559338" cy="369332"/>
              </a:xfrm>
              <a:prstGeom prst="rect">
                <a:avLst/>
              </a:prstGeom>
              <a:blipFill>
                <a:blip r:embed="rId4"/>
                <a:stretch>
                  <a:fillRect t="-6667" r="-3125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49E8D3EA-7DFD-43CD-99EA-F50269A16C35}"/>
              </a:ext>
            </a:extLst>
          </p:cNvPr>
          <p:cNvSpPr/>
          <p:nvPr/>
        </p:nvSpPr>
        <p:spPr>
          <a:xfrm>
            <a:off x="4281949" y="2529348"/>
            <a:ext cx="619433" cy="612058"/>
          </a:xfrm>
          <a:custGeom>
            <a:avLst/>
            <a:gdLst>
              <a:gd name="connsiteX0" fmla="*/ 0 w 619433"/>
              <a:gd name="connsiteY0" fmla="*/ 612058 h 612058"/>
              <a:gd name="connsiteX1" fmla="*/ 95865 w 619433"/>
              <a:gd name="connsiteY1" fmla="*/ 361336 h 612058"/>
              <a:gd name="connsiteX2" fmla="*/ 427704 w 619433"/>
              <a:gd name="connsiteY2" fmla="*/ 567813 h 612058"/>
              <a:gd name="connsiteX3" fmla="*/ 619433 w 619433"/>
              <a:gd name="connsiteY3" fmla="*/ 0 h 612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9433" h="612058">
                <a:moveTo>
                  <a:pt x="0" y="612058"/>
                </a:moveTo>
                <a:cubicBezTo>
                  <a:pt x="12290" y="490384"/>
                  <a:pt x="24581" y="368710"/>
                  <a:pt x="95865" y="361336"/>
                </a:cubicBezTo>
                <a:cubicBezTo>
                  <a:pt x="167149" y="353962"/>
                  <a:pt x="340443" y="628036"/>
                  <a:pt x="427704" y="567813"/>
                </a:cubicBezTo>
                <a:cubicBezTo>
                  <a:pt x="514965" y="507590"/>
                  <a:pt x="567199" y="253795"/>
                  <a:pt x="619433" y="0"/>
                </a:cubicBezTo>
              </a:path>
            </a:pathLst>
          </a:custGeom>
          <a:noFill/>
          <a:ln w="25400">
            <a:solidFill>
              <a:srgbClr val="7030A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4F7CE2D3-9861-45F6-B5A6-0C5627395805}"/>
              </a:ext>
            </a:extLst>
          </p:cNvPr>
          <p:cNvSpPr/>
          <p:nvPr/>
        </p:nvSpPr>
        <p:spPr>
          <a:xfrm>
            <a:off x="5991960" y="2544097"/>
            <a:ext cx="220694" cy="685800"/>
          </a:xfrm>
          <a:custGeom>
            <a:avLst/>
            <a:gdLst>
              <a:gd name="connsiteX0" fmla="*/ 155659 w 220694"/>
              <a:gd name="connsiteY0" fmla="*/ 685800 h 685800"/>
              <a:gd name="connsiteX1" fmla="*/ 801 w 220694"/>
              <a:gd name="connsiteY1" fmla="*/ 567813 h 685800"/>
              <a:gd name="connsiteX2" fmla="*/ 214653 w 220694"/>
              <a:gd name="connsiteY2" fmla="*/ 353961 h 685800"/>
              <a:gd name="connsiteX3" fmla="*/ 140911 w 220694"/>
              <a:gd name="connsiteY3" fmla="*/ 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694" h="685800">
                <a:moveTo>
                  <a:pt x="155659" y="685800"/>
                </a:moveTo>
                <a:cubicBezTo>
                  <a:pt x="73314" y="654460"/>
                  <a:pt x="-9031" y="623120"/>
                  <a:pt x="801" y="567813"/>
                </a:cubicBezTo>
                <a:cubicBezTo>
                  <a:pt x="10633" y="512506"/>
                  <a:pt x="191301" y="448596"/>
                  <a:pt x="214653" y="353961"/>
                </a:cubicBezTo>
                <a:cubicBezTo>
                  <a:pt x="238005" y="259326"/>
                  <a:pt x="189458" y="129663"/>
                  <a:pt x="140911" y="0"/>
                </a:cubicBezTo>
              </a:path>
            </a:pathLst>
          </a:custGeom>
          <a:noFill/>
          <a:ln w="25400">
            <a:solidFill>
              <a:srgbClr val="7030A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AF2306F4-5D58-4DC6-82BB-B9DB617DEAE3}"/>
              </a:ext>
            </a:extLst>
          </p:cNvPr>
          <p:cNvSpPr/>
          <p:nvPr/>
        </p:nvSpPr>
        <p:spPr>
          <a:xfrm>
            <a:off x="7293549" y="2544098"/>
            <a:ext cx="762957" cy="663677"/>
          </a:xfrm>
          <a:custGeom>
            <a:avLst/>
            <a:gdLst>
              <a:gd name="connsiteX0" fmla="*/ 712368 w 762957"/>
              <a:gd name="connsiteY0" fmla="*/ 663677 h 663677"/>
              <a:gd name="connsiteX1" fmla="*/ 697620 w 762957"/>
              <a:gd name="connsiteY1" fmla="*/ 442451 h 663677"/>
              <a:gd name="connsiteX2" fmla="*/ 70813 w 762957"/>
              <a:gd name="connsiteY2" fmla="*/ 634180 h 663677"/>
              <a:gd name="connsiteX3" fmla="*/ 41317 w 762957"/>
              <a:gd name="connsiteY3" fmla="*/ 0 h 663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2957" h="663677">
                <a:moveTo>
                  <a:pt x="712368" y="663677"/>
                </a:moveTo>
                <a:cubicBezTo>
                  <a:pt x="758457" y="555522"/>
                  <a:pt x="804546" y="447367"/>
                  <a:pt x="697620" y="442451"/>
                </a:cubicBezTo>
                <a:cubicBezTo>
                  <a:pt x="590694" y="437535"/>
                  <a:pt x="180197" y="707922"/>
                  <a:pt x="70813" y="634180"/>
                </a:cubicBezTo>
                <a:cubicBezTo>
                  <a:pt x="-38571" y="560438"/>
                  <a:pt x="1373" y="280219"/>
                  <a:pt x="41317" y="0"/>
                </a:cubicBezTo>
              </a:path>
            </a:pathLst>
          </a:custGeom>
          <a:noFill/>
          <a:ln w="25400">
            <a:solidFill>
              <a:srgbClr val="7030A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C10ED05-ABB1-4FA1-98D8-31467BDC9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37</a:t>
            </a:fld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71169DF-6805-4617-9826-1FA1E2D870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4400" y="4129482"/>
            <a:ext cx="395096" cy="31764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02EA348-E9C5-4720-89F6-5225A0E092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4773" y="3596213"/>
            <a:ext cx="395096" cy="317646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563BF6E3-54B0-4E22-B10C-148B2732A960}"/>
              </a:ext>
            </a:extLst>
          </p:cNvPr>
          <p:cNvSpPr txBox="1">
            <a:spLocks/>
          </p:cNvSpPr>
          <p:nvPr/>
        </p:nvSpPr>
        <p:spPr>
          <a:xfrm>
            <a:off x="2152650" y="7974"/>
            <a:ext cx="7886700" cy="1143657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From </a:t>
            </a:r>
            <a:r>
              <a:rPr lang="en-US" sz="4500" dirty="0" err="1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RegEx</a:t>
            </a: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 to DFA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Lecture 2 – Implementing Scanners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F6D19636-6B98-3AB3-8A81-5CCB22EC06AD}"/>
              </a:ext>
            </a:extLst>
          </p:cNvPr>
          <p:cNvSpPr/>
          <p:nvPr/>
        </p:nvSpPr>
        <p:spPr>
          <a:xfrm>
            <a:off x="7324066" y="2886997"/>
            <a:ext cx="1862164" cy="1622808"/>
          </a:xfrm>
          <a:prstGeom prst="ellipse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627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" name="Group 148">
            <a:extLst>
              <a:ext uri="{FF2B5EF4-FFF2-40B4-BE49-F238E27FC236}">
                <a16:creationId xmlns:a16="http://schemas.microsoft.com/office/drawing/2014/main" id="{63A235F8-67C0-4FD3-80AD-1E0CC42FF591}"/>
              </a:ext>
            </a:extLst>
          </p:cNvPr>
          <p:cNvGrpSpPr/>
          <p:nvPr/>
        </p:nvGrpSpPr>
        <p:grpSpPr>
          <a:xfrm>
            <a:off x="9075260" y="5161798"/>
            <a:ext cx="338328" cy="1555737"/>
            <a:chOff x="7551260" y="5161797"/>
            <a:chExt cx="338328" cy="1555737"/>
          </a:xfrm>
        </p:grpSpPr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80979224-4928-4FC4-9ED2-DE640B3060ED}"/>
                </a:ext>
              </a:extLst>
            </p:cNvPr>
            <p:cNvSpPr/>
            <p:nvPr/>
          </p:nvSpPr>
          <p:spPr>
            <a:xfrm>
              <a:off x="7551260" y="5387362"/>
              <a:ext cx="338328" cy="1330172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1" name="Straight Arrow Connector 120">
              <a:extLst>
                <a:ext uri="{FF2B5EF4-FFF2-40B4-BE49-F238E27FC236}">
                  <a16:creationId xmlns:a16="http://schemas.microsoft.com/office/drawing/2014/main" id="{B285EE3E-2695-4491-A3D4-386CEBCF4C0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720424" y="5161797"/>
              <a:ext cx="0" cy="221885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965BB72C-5104-480C-B587-43578B97BC5B}"/>
                </a:ext>
              </a:extLst>
            </p:cNvPr>
            <p:cNvSpPr txBox="1"/>
            <p:nvPr/>
          </p:nvSpPr>
          <p:spPr>
            <a:xfrm>
              <a:off x="7584630" y="539023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2"/>
                  </a:solidFill>
                </a:rPr>
                <a:t>4</a:t>
              </a:r>
              <a:endParaRPr lang="en-US" b="1" baseline="-25000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98EC21E2-2D9F-4639-B8AC-F891E694E7FC}"/>
              </a:ext>
            </a:extLst>
          </p:cNvPr>
          <p:cNvGrpSpPr/>
          <p:nvPr/>
        </p:nvGrpSpPr>
        <p:grpSpPr>
          <a:xfrm>
            <a:off x="6875058" y="5143500"/>
            <a:ext cx="338328" cy="1564206"/>
            <a:chOff x="5351058" y="5143500"/>
            <a:chExt cx="338328" cy="1564206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C8473AE-EA2C-43B0-9B14-7AE46802DFE8}"/>
                </a:ext>
              </a:extLst>
            </p:cNvPr>
            <p:cNvSpPr/>
            <p:nvPr/>
          </p:nvSpPr>
          <p:spPr>
            <a:xfrm>
              <a:off x="5351058" y="5377534"/>
              <a:ext cx="338328" cy="1330172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3DF2D493-B454-474B-98AA-A2B8F2E9A014}"/>
                </a:ext>
              </a:extLst>
            </p:cNvPr>
            <p:cNvSpPr txBox="1"/>
            <p:nvPr/>
          </p:nvSpPr>
          <p:spPr>
            <a:xfrm>
              <a:off x="5369379" y="537753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2"/>
                  </a:solidFill>
                </a:rPr>
                <a:t>0</a:t>
              </a:r>
              <a:endParaRPr lang="en-US" b="1" baseline="-25000" dirty="0">
                <a:solidFill>
                  <a:schemeClr val="accent2"/>
                </a:solidFill>
              </a:endParaRPr>
            </a:p>
          </p:txBody>
        </p:sp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66C8C8D4-8BEB-4018-9186-D0EDCD7F487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20222" y="5143500"/>
              <a:ext cx="0" cy="221885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81" name="Title 1">
            <a:extLst>
              <a:ext uri="{FF2B5EF4-FFF2-40B4-BE49-F238E27FC236}">
                <a16:creationId xmlns:a16="http://schemas.microsoft.com/office/drawing/2014/main" id="{6F157C7D-46EB-451E-AD81-201092E1A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7852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Recall: NFA Matching Procedure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Rabin-Scott Powerset construction 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4" name="Content Placeholder 4">
            <a:extLst>
              <a:ext uri="{FF2B5EF4-FFF2-40B4-BE49-F238E27FC236}">
                <a16:creationId xmlns:a16="http://schemas.microsoft.com/office/drawing/2014/main" id="{414DE2C9-CA5F-4075-8B11-245FD2B227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60856" y="1664279"/>
            <a:ext cx="3978081" cy="4351338"/>
          </a:xfrm>
        </p:spPr>
        <p:txBody>
          <a:bodyPr/>
          <a:lstStyle/>
          <a:p>
            <a:r>
              <a:rPr lang="en-US" dirty="0"/>
              <a:t>NFA can “choose” which transition to take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Always moves to states that leads to acceptance (if possible)</a:t>
            </a:r>
          </a:p>
          <a:p>
            <a:r>
              <a:rPr lang="en-US" dirty="0"/>
              <a:t>Simulate </a:t>
            </a:r>
            <a:r>
              <a:rPr lang="en-US" u="sng" dirty="0"/>
              <a:t>set</a:t>
            </a:r>
            <a:r>
              <a:rPr lang="en-US" dirty="0"/>
              <a:t> of states the NFA </a:t>
            </a:r>
            <a:r>
              <a:rPr lang="en-US" i="1" dirty="0"/>
              <a:t>could</a:t>
            </a:r>
            <a:r>
              <a:rPr lang="en-US" dirty="0"/>
              <a:t> be in</a:t>
            </a:r>
          </a:p>
          <a:p>
            <a:pPr lvl="1"/>
            <a:r>
              <a:rPr lang="en-US" dirty="0"/>
              <a:t>If any state in the ending set is final, string accepted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D3C1D2-196B-4895-8FFE-17F31D4B9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38</a:t>
            </a:fld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2C31EA8-FB81-4E39-B180-356CC73CDED4}"/>
              </a:ext>
            </a:extLst>
          </p:cNvPr>
          <p:cNvSpPr txBox="1"/>
          <p:nvPr/>
        </p:nvSpPr>
        <p:spPr>
          <a:xfrm>
            <a:off x="6803643" y="1698482"/>
            <a:ext cx="11115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S,x</a:t>
            </a:r>
            <a:r>
              <a:rPr lang="en-US" dirty="0"/>
              <a:t> = {S,A}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652A0AF-2D4B-4545-AA12-4BC48FC57042}"/>
              </a:ext>
            </a:extLst>
          </p:cNvPr>
          <p:cNvSpPr txBox="1"/>
          <p:nvPr/>
        </p:nvSpPr>
        <p:spPr>
          <a:xfrm>
            <a:off x="6799738" y="2077526"/>
            <a:ext cx="923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S,y</a:t>
            </a:r>
            <a:r>
              <a:rPr lang="en-US" dirty="0"/>
              <a:t> = {S}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F38448C-E5EB-4904-B4D4-598936FF4E7E}"/>
              </a:ext>
            </a:extLst>
          </p:cNvPr>
          <p:cNvSpPr txBox="1"/>
          <p:nvPr/>
        </p:nvSpPr>
        <p:spPr>
          <a:xfrm>
            <a:off x="6814098" y="2491855"/>
            <a:ext cx="966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A,x</a:t>
            </a:r>
            <a:r>
              <a:rPr lang="en-US" dirty="0"/>
              <a:t> = {R}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E985512-C020-4D4B-BD3A-392954115619}"/>
              </a:ext>
            </a:extLst>
          </p:cNvPr>
          <p:cNvSpPr txBox="1"/>
          <p:nvPr/>
        </p:nvSpPr>
        <p:spPr>
          <a:xfrm>
            <a:off x="6814098" y="2870899"/>
            <a:ext cx="9718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A,y</a:t>
            </a:r>
            <a:r>
              <a:rPr lang="en-US" dirty="0"/>
              <a:t> = {R}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4FA5D04-35B9-4F9B-9044-1B706AE2F961}"/>
              </a:ext>
            </a:extLst>
          </p:cNvPr>
          <p:cNvSpPr txBox="1"/>
          <p:nvPr/>
        </p:nvSpPr>
        <p:spPr>
          <a:xfrm>
            <a:off x="8114509" y="1664279"/>
            <a:ext cx="974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R,x</a:t>
            </a:r>
            <a:r>
              <a:rPr lang="en-US" dirty="0"/>
              <a:t> = {D}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A3C1481-11E1-4AB4-B83D-591D876316A4}"/>
              </a:ext>
            </a:extLst>
          </p:cNvPr>
          <p:cNvSpPr txBox="1"/>
          <p:nvPr/>
        </p:nvSpPr>
        <p:spPr>
          <a:xfrm>
            <a:off x="8114509" y="2043323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R,y</a:t>
            </a:r>
            <a:r>
              <a:rPr lang="en-US" dirty="0"/>
              <a:t> = {D}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574C042-17F3-46BD-A768-4643EC2297A1}"/>
              </a:ext>
            </a:extLst>
          </p:cNvPr>
          <p:cNvSpPr txBox="1"/>
          <p:nvPr/>
        </p:nvSpPr>
        <p:spPr>
          <a:xfrm>
            <a:off x="8107610" y="2471099"/>
            <a:ext cx="843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D,x</a:t>
            </a:r>
            <a:r>
              <a:rPr lang="en-US" dirty="0"/>
              <a:t> = {}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79394E7-B056-4DF2-9E89-66BC676D6F64}"/>
              </a:ext>
            </a:extLst>
          </p:cNvPr>
          <p:cNvSpPr txBox="1"/>
          <p:nvPr/>
        </p:nvSpPr>
        <p:spPr>
          <a:xfrm>
            <a:off x="8107609" y="2850143"/>
            <a:ext cx="848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D,y</a:t>
            </a:r>
            <a:r>
              <a:rPr lang="en-US" dirty="0"/>
              <a:t> = {}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54968E1-6B52-46D6-80AD-239C2AE0E929}"/>
              </a:ext>
            </a:extLst>
          </p:cNvPr>
          <p:cNvGrpSpPr/>
          <p:nvPr/>
        </p:nvGrpSpPr>
        <p:grpSpPr>
          <a:xfrm>
            <a:off x="6218304" y="3484798"/>
            <a:ext cx="3608339" cy="1214686"/>
            <a:chOff x="4694303" y="3794079"/>
            <a:chExt cx="3608339" cy="1214686"/>
          </a:xfrm>
        </p:grpSpPr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749670AB-070F-4D86-BFD6-5ED100026BBE}"/>
                </a:ext>
              </a:extLst>
            </p:cNvPr>
            <p:cNvSpPr/>
            <p:nvPr/>
          </p:nvSpPr>
          <p:spPr>
            <a:xfrm>
              <a:off x="5643622" y="3866694"/>
              <a:ext cx="623450" cy="60780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D65BCB12-65D6-45C0-B9E7-3071821DAEAE}"/>
                </a:ext>
              </a:extLst>
            </p:cNvPr>
            <p:cNvSpPr/>
            <p:nvPr/>
          </p:nvSpPr>
          <p:spPr>
            <a:xfrm>
              <a:off x="7679192" y="3875153"/>
              <a:ext cx="623450" cy="60780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D</a:t>
              </a:r>
            </a:p>
          </p:txBody>
        </p:sp>
        <p:cxnSp>
          <p:nvCxnSpPr>
            <p:cNvPr id="86" name="Connector: Curved 85">
              <a:extLst>
                <a:ext uri="{FF2B5EF4-FFF2-40B4-BE49-F238E27FC236}">
                  <a16:creationId xmlns:a16="http://schemas.microsoft.com/office/drawing/2014/main" id="{24CDABCA-8DE3-440C-8930-4F2058F62667}"/>
                </a:ext>
              </a:extLst>
            </p:cNvPr>
            <p:cNvCxnSpPr>
              <a:cxnSpLocks/>
              <a:stCxn id="82" idx="3"/>
              <a:endCxn id="82" idx="5"/>
            </p:cNvCxnSpPr>
            <p:nvPr/>
          </p:nvCxnSpPr>
          <p:spPr>
            <a:xfrm rot="16200000" flipH="1">
              <a:off x="5006028" y="4165066"/>
              <a:ext cx="12700" cy="440846"/>
            </a:xfrm>
            <a:prstGeom prst="curvedConnector3">
              <a:avLst>
                <a:gd name="adj1" fmla="val 2500874"/>
              </a:avLst>
            </a:prstGeom>
            <a:ln w="38100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F4F3699B-85C0-48A1-B282-66CADBE67E74}"/>
                </a:ext>
              </a:extLst>
            </p:cNvPr>
            <p:cNvSpPr txBox="1"/>
            <p:nvPr/>
          </p:nvSpPr>
          <p:spPr>
            <a:xfrm>
              <a:off x="4799525" y="4639433"/>
              <a:ext cx="4459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x,y</a:t>
              </a:r>
              <a:endParaRPr lang="en-US" dirty="0"/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559BD902-7B90-41BD-9EB6-FB854AAB9233}"/>
                </a:ext>
              </a:extLst>
            </p:cNvPr>
            <p:cNvSpPr txBox="1"/>
            <p:nvPr/>
          </p:nvSpPr>
          <p:spPr>
            <a:xfrm>
              <a:off x="7238206" y="3822938"/>
              <a:ext cx="4459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x,y</a:t>
              </a:r>
              <a:endParaRPr lang="en-US" dirty="0"/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A69B3763-F209-4E8A-AB08-463D670426F8}"/>
                </a:ext>
              </a:extLst>
            </p:cNvPr>
            <p:cNvSpPr txBox="1"/>
            <p:nvPr/>
          </p:nvSpPr>
          <p:spPr>
            <a:xfrm>
              <a:off x="5323951" y="3794079"/>
              <a:ext cx="2840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x</a:t>
              </a:r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D3FA128C-FCD5-4F07-B1B7-4AD32717C04B}"/>
                </a:ext>
              </a:extLst>
            </p:cNvPr>
            <p:cNvSpPr/>
            <p:nvPr/>
          </p:nvSpPr>
          <p:spPr>
            <a:xfrm>
              <a:off x="7738813" y="3939850"/>
              <a:ext cx="504208" cy="47841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D</a:t>
              </a:r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5B952DFD-CC46-4EDC-8A20-32A62D1CF00E}"/>
                </a:ext>
              </a:extLst>
            </p:cNvPr>
            <p:cNvSpPr/>
            <p:nvPr/>
          </p:nvSpPr>
          <p:spPr>
            <a:xfrm>
              <a:off x="6677167" y="3873044"/>
              <a:ext cx="623450" cy="60780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R</a:t>
              </a:r>
            </a:p>
          </p:txBody>
        </p:sp>
        <p:cxnSp>
          <p:nvCxnSpPr>
            <p:cNvPr id="95" name="Connector: Curved 94">
              <a:extLst>
                <a:ext uri="{FF2B5EF4-FFF2-40B4-BE49-F238E27FC236}">
                  <a16:creationId xmlns:a16="http://schemas.microsoft.com/office/drawing/2014/main" id="{D47F27A2-D09D-4E5A-B0D7-2D08D1351DC0}"/>
                </a:ext>
              </a:extLst>
            </p:cNvPr>
            <p:cNvCxnSpPr>
              <a:cxnSpLocks/>
              <a:stCxn id="83" idx="6"/>
              <a:endCxn id="94" idx="2"/>
            </p:cNvCxnSpPr>
            <p:nvPr/>
          </p:nvCxnSpPr>
          <p:spPr>
            <a:xfrm>
              <a:off x="6267072" y="4170597"/>
              <a:ext cx="410095" cy="6350"/>
            </a:xfrm>
            <a:prstGeom prst="curvedConnector3">
              <a:avLst>
                <a:gd name="adj1" fmla="val 50000"/>
              </a:avLst>
            </a:prstGeom>
            <a:ln w="38100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BF112362-96F4-4C13-A2E8-4DA39613592E}"/>
                </a:ext>
              </a:extLst>
            </p:cNvPr>
            <p:cNvSpPr txBox="1"/>
            <p:nvPr/>
          </p:nvSpPr>
          <p:spPr>
            <a:xfrm>
              <a:off x="6202077" y="3800171"/>
              <a:ext cx="4459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x,y</a:t>
              </a:r>
              <a:endParaRPr lang="en-US" dirty="0"/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FF9BEE81-A4F7-461B-BB4A-082CAEA20E22}"/>
                </a:ext>
              </a:extLst>
            </p:cNvPr>
            <p:cNvCxnSpPr>
              <a:cxnSpLocks/>
              <a:stCxn id="82" idx="6"/>
              <a:endCxn id="83" idx="2"/>
            </p:cNvCxnSpPr>
            <p:nvPr/>
          </p:nvCxnSpPr>
          <p:spPr>
            <a:xfrm>
              <a:off x="5317753" y="4170597"/>
              <a:ext cx="325869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FD851643-19CA-421D-8F7B-96BF9EC215B2}"/>
                </a:ext>
              </a:extLst>
            </p:cNvPr>
            <p:cNvCxnSpPr>
              <a:cxnSpLocks/>
              <a:stCxn id="94" idx="6"/>
              <a:endCxn id="84" idx="2"/>
            </p:cNvCxnSpPr>
            <p:nvPr/>
          </p:nvCxnSpPr>
          <p:spPr>
            <a:xfrm>
              <a:off x="7300617" y="4176947"/>
              <a:ext cx="378575" cy="2109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21D1CBA1-4F53-4DB2-AC51-0530A0C8954F}"/>
                </a:ext>
              </a:extLst>
            </p:cNvPr>
            <p:cNvSpPr/>
            <p:nvPr/>
          </p:nvSpPr>
          <p:spPr>
            <a:xfrm>
              <a:off x="4694303" y="3866694"/>
              <a:ext cx="623450" cy="60780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S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7150081A-C0D1-4402-8CC4-FE6DCA9ED27E}"/>
              </a:ext>
            </a:extLst>
          </p:cNvPr>
          <p:cNvGrpSpPr/>
          <p:nvPr/>
        </p:nvGrpSpPr>
        <p:grpSpPr>
          <a:xfrm>
            <a:off x="7612892" y="1375935"/>
            <a:ext cx="2652491" cy="968812"/>
            <a:chOff x="5825178" y="582004"/>
            <a:chExt cx="2652491" cy="968812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C45D1096-9788-4B62-BDFB-578F392267CE}"/>
                </a:ext>
              </a:extLst>
            </p:cNvPr>
            <p:cNvSpPr txBox="1"/>
            <p:nvPr/>
          </p:nvSpPr>
          <p:spPr>
            <a:xfrm>
              <a:off x="7323186" y="627486"/>
              <a:ext cx="115448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7030A0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Successor</a:t>
              </a:r>
            </a:p>
            <a:p>
              <a:pPr algn="ctr"/>
              <a:r>
                <a:rPr lang="en-US" b="1" u="sng" dirty="0">
                  <a:solidFill>
                    <a:srgbClr val="7030A0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set</a:t>
              </a:r>
              <a:r>
                <a:rPr lang="en-US" b="1" dirty="0">
                  <a:solidFill>
                    <a:srgbClr val="7030A0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 of</a:t>
              </a:r>
            </a:p>
            <a:p>
              <a:pPr algn="ctr"/>
              <a:r>
                <a:rPr lang="en-US" b="1" dirty="0">
                  <a:solidFill>
                    <a:srgbClr val="7030A0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states</a:t>
              </a: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22A44C28-17EA-4851-90A3-486D99D881F7}"/>
                </a:ext>
              </a:extLst>
            </p:cNvPr>
            <p:cNvSpPr/>
            <p:nvPr/>
          </p:nvSpPr>
          <p:spPr>
            <a:xfrm rot="11072866">
              <a:off x="5825178" y="582004"/>
              <a:ext cx="1536409" cy="426791"/>
            </a:xfrm>
            <a:custGeom>
              <a:avLst/>
              <a:gdLst>
                <a:gd name="connsiteX0" fmla="*/ 0 w 619433"/>
                <a:gd name="connsiteY0" fmla="*/ 612058 h 612058"/>
                <a:gd name="connsiteX1" fmla="*/ 95865 w 619433"/>
                <a:gd name="connsiteY1" fmla="*/ 361336 h 612058"/>
                <a:gd name="connsiteX2" fmla="*/ 427704 w 619433"/>
                <a:gd name="connsiteY2" fmla="*/ 567813 h 612058"/>
                <a:gd name="connsiteX3" fmla="*/ 619433 w 619433"/>
                <a:gd name="connsiteY3" fmla="*/ 0 h 612058"/>
                <a:gd name="connsiteX0" fmla="*/ 0 w 619433"/>
                <a:gd name="connsiteY0" fmla="*/ 612058 h 625209"/>
                <a:gd name="connsiteX1" fmla="*/ 427704 w 619433"/>
                <a:gd name="connsiteY1" fmla="*/ 567813 h 625209"/>
                <a:gd name="connsiteX2" fmla="*/ 619433 w 619433"/>
                <a:gd name="connsiteY2" fmla="*/ 0 h 625209"/>
                <a:gd name="connsiteX0" fmla="*/ 0 w 639614"/>
                <a:gd name="connsiteY0" fmla="*/ 424459 h 591975"/>
                <a:gd name="connsiteX1" fmla="*/ 447885 w 639614"/>
                <a:gd name="connsiteY1" fmla="*/ 567813 h 591975"/>
                <a:gd name="connsiteX2" fmla="*/ 639614 w 639614"/>
                <a:gd name="connsiteY2" fmla="*/ 0 h 591975"/>
                <a:gd name="connsiteX0" fmla="*/ 0 w 639614"/>
                <a:gd name="connsiteY0" fmla="*/ 424459 h 726971"/>
                <a:gd name="connsiteX1" fmla="*/ 447885 w 639614"/>
                <a:gd name="connsiteY1" fmla="*/ 567813 h 726971"/>
                <a:gd name="connsiteX2" fmla="*/ 639614 w 639614"/>
                <a:gd name="connsiteY2" fmla="*/ 0 h 726971"/>
                <a:gd name="connsiteX0" fmla="*/ 0 w 639614"/>
                <a:gd name="connsiteY0" fmla="*/ 424459 h 424460"/>
                <a:gd name="connsiteX1" fmla="*/ 639614 w 639614"/>
                <a:gd name="connsiteY1" fmla="*/ 0 h 424460"/>
                <a:gd name="connsiteX0" fmla="*/ 0 w 639645"/>
                <a:gd name="connsiteY0" fmla="*/ 424459 h 558787"/>
                <a:gd name="connsiteX1" fmla="*/ 639614 w 639645"/>
                <a:gd name="connsiteY1" fmla="*/ 0 h 558787"/>
                <a:gd name="connsiteX0" fmla="*/ 0 w 623438"/>
                <a:gd name="connsiteY0" fmla="*/ 394520 h 547416"/>
                <a:gd name="connsiteX1" fmla="*/ 623406 w 623438"/>
                <a:gd name="connsiteY1" fmla="*/ 0 h 547416"/>
                <a:gd name="connsiteX0" fmla="*/ 0 w 623429"/>
                <a:gd name="connsiteY0" fmla="*/ 394520 h 465054"/>
                <a:gd name="connsiteX1" fmla="*/ 623406 w 623429"/>
                <a:gd name="connsiteY1" fmla="*/ 0 h 465054"/>
                <a:gd name="connsiteX0" fmla="*/ 0 w 636105"/>
                <a:gd name="connsiteY0" fmla="*/ 617825 h 617826"/>
                <a:gd name="connsiteX1" fmla="*/ 636083 w 636105"/>
                <a:gd name="connsiteY1" fmla="*/ 0 h 617826"/>
                <a:gd name="connsiteX0" fmla="*/ 0 w 636108"/>
                <a:gd name="connsiteY0" fmla="*/ 617825 h 769577"/>
                <a:gd name="connsiteX1" fmla="*/ 636083 w 636108"/>
                <a:gd name="connsiteY1" fmla="*/ 0 h 769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36108" h="769577">
                  <a:moveTo>
                    <a:pt x="0" y="617825"/>
                  </a:moveTo>
                  <a:cubicBezTo>
                    <a:pt x="112614" y="778750"/>
                    <a:pt x="640330" y="1039113"/>
                    <a:pt x="636083" y="0"/>
                  </a:cubicBezTo>
                </a:path>
              </a:pathLst>
            </a:custGeom>
            <a:noFill/>
            <a:ln w="25400">
              <a:solidFill>
                <a:srgbClr val="7030A0"/>
              </a:solidFill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7030A0"/>
                </a:solidFill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6C73E314-F1EF-48E1-8664-27A5891255B8}"/>
              </a:ext>
            </a:extLst>
          </p:cNvPr>
          <p:cNvSpPr txBox="1"/>
          <p:nvPr/>
        </p:nvSpPr>
        <p:spPr>
          <a:xfrm>
            <a:off x="5661770" y="4873662"/>
            <a:ext cx="1308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Input String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4929C8E-01AD-486D-877F-7300E70F5DC9}"/>
              </a:ext>
            </a:extLst>
          </p:cNvPr>
          <p:cNvSpPr txBox="1"/>
          <p:nvPr/>
        </p:nvSpPr>
        <p:spPr>
          <a:xfrm>
            <a:off x="7150733" y="4877712"/>
            <a:ext cx="262251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45720" tIns="0" rIns="45720" bIns="0" rtlCol="0">
            <a:spAutoFit/>
          </a:bodyPr>
          <a:lstStyle/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1923ABDC-F867-4D74-85F8-48019DC3908C}"/>
              </a:ext>
            </a:extLst>
          </p:cNvPr>
          <p:cNvSpPr txBox="1"/>
          <p:nvPr/>
        </p:nvSpPr>
        <p:spPr>
          <a:xfrm>
            <a:off x="7702767" y="4872643"/>
            <a:ext cx="262251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45720" tIns="0" rIns="45720" bIns="0" rtlCol="0">
            <a:spAutoFit/>
          </a:bodyPr>
          <a:lstStyle/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2BB91570-6654-4793-91BF-0C3469F1C1CC}"/>
              </a:ext>
            </a:extLst>
          </p:cNvPr>
          <p:cNvSpPr txBox="1"/>
          <p:nvPr/>
        </p:nvSpPr>
        <p:spPr>
          <a:xfrm>
            <a:off x="8292857" y="4882843"/>
            <a:ext cx="262251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45720" tIns="0" rIns="45720" bIns="0" rtlCol="0">
            <a:spAutoFit/>
          </a:bodyPr>
          <a:lstStyle/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50BEF84-471C-43D0-859F-BE8D770A6448}"/>
              </a:ext>
            </a:extLst>
          </p:cNvPr>
          <p:cNvSpPr txBox="1"/>
          <p:nvPr/>
        </p:nvSpPr>
        <p:spPr>
          <a:xfrm>
            <a:off x="6982810" y="5951203"/>
            <a:ext cx="105798" cy="23403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1800"/>
              </a:lnSpc>
            </a:lvl1pPr>
          </a:lstStyle>
          <a:p>
            <a:r>
              <a:rPr lang="en-US" dirty="0"/>
              <a:t>S</a:t>
            </a:r>
          </a:p>
        </p:txBody>
      </p: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FA82F7F4-BEB4-404D-9BBE-D94F7DAFE209}"/>
              </a:ext>
            </a:extLst>
          </p:cNvPr>
          <p:cNvGrpSpPr/>
          <p:nvPr/>
        </p:nvGrpSpPr>
        <p:grpSpPr>
          <a:xfrm>
            <a:off x="7432578" y="5150870"/>
            <a:ext cx="338328" cy="1563529"/>
            <a:chOff x="5908578" y="5150869"/>
            <a:chExt cx="338328" cy="1563529"/>
          </a:xfrm>
        </p:grpSpPr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F789706D-C8E1-447E-B9CE-7F7E39C0570B}"/>
                </a:ext>
              </a:extLst>
            </p:cNvPr>
            <p:cNvSpPr/>
            <p:nvPr/>
          </p:nvSpPr>
          <p:spPr>
            <a:xfrm>
              <a:off x="5908578" y="5384226"/>
              <a:ext cx="338328" cy="1330172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3308FC4A-DAB6-4EC5-869F-E32EF2382C69}"/>
                </a:ext>
              </a:extLst>
            </p:cNvPr>
            <p:cNvSpPr txBox="1"/>
            <p:nvPr/>
          </p:nvSpPr>
          <p:spPr>
            <a:xfrm>
              <a:off x="5926899" y="537753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2"/>
                  </a:solidFill>
                </a:rPr>
                <a:t>1</a:t>
              </a:r>
              <a:endParaRPr lang="en-US" b="1" baseline="-25000" dirty="0">
                <a:solidFill>
                  <a:schemeClr val="accent2"/>
                </a:solidFill>
              </a:endParaRPr>
            </a:p>
          </p:txBody>
        </p: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4A43A3E7-9C97-4938-8A3C-B0571FA1A74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77742" y="5150869"/>
              <a:ext cx="0" cy="221885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C3CDC8DF-9523-4A18-B433-61626B546B9D}"/>
              </a:ext>
            </a:extLst>
          </p:cNvPr>
          <p:cNvGrpSpPr/>
          <p:nvPr/>
        </p:nvGrpSpPr>
        <p:grpSpPr>
          <a:xfrm>
            <a:off x="7946944" y="5156432"/>
            <a:ext cx="338328" cy="1551274"/>
            <a:chOff x="6422944" y="5156432"/>
            <a:chExt cx="338328" cy="1551274"/>
          </a:xfrm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9C7B7D42-9458-4ADF-8C31-50D8778162F9}"/>
                </a:ext>
              </a:extLst>
            </p:cNvPr>
            <p:cNvSpPr/>
            <p:nvPr/>
          </p:nvSpPr>
          <p:spPr>
            <a:xfrm>
              <a:off x="6422944" y="5377534"/>
              <a:ext cx="338328" cy="1330172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491B4810-3771-46B6-9323-812D79D3A3A9}"/>
                </a:ext>
              </a:extLst>
            </p:cNvPr>
            <p:cNvSpPr txBox="1"/>
            <p:nvPr/>
          </p:nvSpPr>
          <p:spPr>
            <a:xfrm>
              <a:off x="6441265" y="537753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2"/>
                  </a:solidFill>
                </a:rPr>
                <a:t>2</a:t>
              </a:r>
              <a:endParaRPr lang="en-US" b="1" baseline="-25000" dirty="0">
                <a:solidFill>
                  <a:schemeClr val="accent2"/>
                </a:solidFill>
              </a:endParaRPr>
            </a:p>
          </p:txBody>
        </p:sp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id="{CA6E0759-1141-4277-8352-97138335347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592108" y="5156432"/>
              <a:ext cx="0" cy="221885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060DD456-0CE9-4EA9-90E0-4FB59CF1087B}"/>
              </a:ext>
            </a:extLst>
          </p:cNvPr>
          <p:cNvGrpSpPr/>
          <p:nvPr/>
        </p:nvGrpSpPr>
        <p:grpSpPr>
          <a:xfrm>
            <a:off x="8544209" y="5147190"/>
            <a:ext cx="338328" cy="1555737"/>
            <a:chOff x="7020209" y="5147189"/>
            <a:chExt cx="338328" cy="1555737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5E4B0396-2B11-481F-B6D7-2C5AF77836AC}"/>
                </a:ext>
              </a:extLst>
            </p:cNvPr>
            <p:cNvSpPr/>
            <p:nvPr/>
          </p:nvSpPr>
          <p:spPr>
            <a:xfrm>
              <a:off x="7020209" y="5372754"/>
              <a:ext cx="338328" cy="1330172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0AD9F2B4-615A-413B-B50D-DCC6A5E9A56C}"/>
                </a:ext>
              </a:extLst>
            </p:cNvPr>
            <p:cNvSpPr txBox="1"/>
            <p:nvPr/>
          </p:nvSpPr>
          <p:spPr>
            <a:xfrm>
              <a:off x="7038530" y="537753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2"/>
                  </a:solidFill>
                </a:rPr>
                <a:t>3</a:t>
              </a:r>
              <a:endParaRPr lang="en-US" b="1" baseline="-25000" dirty="0">
                <a:solidFill>
                  <a:schemeClr val="accent2"/>
                </a:solidFill>
              </a:endParaRPr>
            </a:p>
          </p:txBody>
        </p:sp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id="{61E41691-9568-4F8D-85BC-3A6A844EC37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89373" y="5147189"/>
              <a:ext cx="0" cy="221885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67" name="TextBox 66">
            <a:extLst>
              <a:ext uri="{FF2B5EF4-FFF2-40B4-BE49-F238E27FC236}">
                <a16:creationId xmlns:a16="http://schemas.microsoft.com/office/drawing/2014/main" id="{B9F039C3-3122-406E-9E3C-76D91E51DDA0}"/>
              </a:ext>
            </a:extLst>
          </p:cNvPr>
          <p:cNvSpPr txBox="1"/>
          <p:nvPr/>
        </p:nvSpPr>
        <p:spPr>
          <a:xfrm>
            <a:off x="5932503" y="5361489"/>
            <a:ext cx="944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position</a:t>
            </a:r>
          </a:p>
        </p:txBody>
      </p: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4A6D289E-3519-4561-B405-E571D6D1973A}"/>
              </a:ext>
            </a:extLst>
          </p:cNvPr>
          <p:cNvGrpSpPr/>
          <p:nvPr/>
        </p:nvGrpSpPr>
        <p:grpSpPr>
          <a:xfrm>
            <a:off x="7088609" y="5880468"/>
            <a:ext cx="585569" cy="234038"/>
            <a:chOff x="5564608" y="5880468"/>
            <a:chExt cx="585569" cy="234038"/>
          </a:xfrm>
        </p:grpSpPr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E7A44B22-2F4B-47AD-8229-9BD0D4378464}"/>
                </a:ext>
              </a:extLst>
            </p:cNvPr>
            <p:cNvCxnSpPr>
              <a:cxnSpLocks/>
              <a:stCxn id="54" idx="3"/>
              <a:endCxn id="98" idx="1"/>
            </p:cNvCxnSpPr>
            <p:nvPr/>
          </p:nvCxnSpPr>
          <p:spPr>
            <a:xfrm flipV="1">
              <a:off x="5564608" y="5997487"/>
              <a:ext cx="479771" cy="70735"/>
            </a:xfrm>
            <a:prstGeom prst="straightConnector1">
              <a:avLst/>
            </a:prstGeom>
            <a:ln>
              <a:prstDash val="dash"/>
              <a:tailEnd type="stealth" w="sm" len="sm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492FBD76-7601-4814-BBF2-352F39364D70}"/>
                </a:ext>
              </a:extLst>
            </p:cNvPr>
            <p:cNvSpPr txBox="1"/>
            <p:nvPr/>
          </p:nvSpPr>
          <p:spPr>
            <a:xfrm>
              <a:off x="6044379" y="5880468"/>
              <a:ext cx="105798" cy="23403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>
                <a:lnSpc>
                  <a:spcPts val="1800"/>
                </a:lnSpc>
              </a:lvl1pPr>
            </a:lstStyle>
            <a:p>
              <a:r>
                <a:rPr lang="en-US" dirty="0"/>
                <a:t>S</a:t>
              </a: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E80329AD-C9A8-4CB2-A774-C75E7006D473}"/>
              </a:ext>
            </a:extLst>
          </p:cNvPr>
          <p:cNvGrpSpPr/>
          <p:nvPr/>
        </p:nvGrpSpPr>
        <p:grpSpPr>
          <a:xfrm>
            <a:off x="7088609" y="6068222"/>
            <a:ext cx="604171" cy="335136"/>
            <a:chOff x="5564608" y="6068222"/>
            <a:chExt cx="604171" cy="335136"/>
          </a:xfrm>
        </p:grpSpPr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03867744-020C-4E51-916D-254D38BEF29D}"/>
                </a:ext>
              </a:extLst>
            </p:cNvPr>
            <p:cNvCxnSpPr>
              <a:cxnSpLocks/>
              <a:stCxn id="54" idx="3"/>
              <a:endCxn id="99" idx="1"/>
            </p:cNvCxnSpPr>
            <p:nvPr/>
          </p:nvCxnSpPr>
          <p:spPr>
            <a:xfrm>
              <a:off x="5564608" y="6068222"/>
              <a:ext cx="471121" cy="218117"/>
            </a:xfrm>
            <a:prstGeom prst="straightConnector1">
              <a:avLst/>
            </a:prstGeom>
            <a:ln>
              <a:prstDash val="dash"/>
              <a:tailEnd type="stealth" w="sm" len="sm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80FCDEBF-5CD2-409D-8AFD-2163D8C2902E}"/>
                </a:ext>
              </a:extLst>
            </p:cNvPr>
            <p:cNvSpPr txBox="1"/>
            <p:nvPr/>
          </p:nvSpPr>
          <p:spPr>
            <a:xfrm>
              <a:off x="6035729" y="6169320"/>
              <a:ext cx="133050" cy="23403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>
                <a:lnSpc>
                  <a:spcPts val="1800"/>
                </a:lnSpc>
              </a:lvl1pPr>
            </a:lstStyle>
            <a:p>
              <a:r>
                <a:rPr lang="en-US" dirty="0"/>
                <a:t>A</a:t>
              </a:r>
            </a:p>
          </p:txBody>
        </p:sp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1A4CCC8F-67FD-4227-B4E9-52FC29AC3C21}"/>
              </a:ext>
            </a:extLst>
          </p:cNvPr>
          <p:cNvGrpSpPr/>
          <p:nvPr/>
        </p:nvGrpSpPr>
        <p:grpSpPr>
          <a:xfrm>
            <a:off x="7674178" y="5775894"/>
            <a:ext cx="492693" cy="471612"/>
            <a:chOff x="6150177" y="5775894"/>
            <a:chExt cx="492693" cy="471612"/>
          </a:xfrm>
        </p:grpSpPr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FE7B01A7-1181-4F0F-A7E7-CB93DD71A482}"/>
                </a:ext>
              </a:extLst>
            </p:cNvPr>
            <p:cNvCxnSpPr>
              <a:cxnSpLocks/>
              <a:stCxn id="98" idx="3"/>
              <a:endCxn id="100" idx="1"/>
            </p:cNvCxnSpPr>
            <p:nvPr/>
          </p:nvCxnSpPr>
          <p:spPr>
            <a:xfrm flipV="1">
              <a:off x="6150177" y="5892913"/>
              <a:ext cx="386178" cy="104574"/>
            </a:xfrm>
            <a:prstGeom prst="straightConnector1">
              <a:avLst/>
            </a:prstGeom>
            <a:ln>
              <a:prstDash val="dash"/>
              <a:tailEnd type="stealth" w="sm" len="sm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76" name="Straight Arrow Connector 75">
              <a:extLst>
                <a:ext uri="{FF2B5EF4-FFF2-40B4-BE49-F238E27FC236}">
                  <a16:creationId xmlns:a16="http://schemas.microsoft.com/office/drawing/2014/main" id="{B29859E1-A5D6-4A3A-BEBA-0CD6D84F7C41}"/>
                </a:ext>
              </a:extLst>
            </p:cNvPr>
            <p:cNvCxnSpPr>
              <a:cxnSpLocks/>
              <a:stCxn id="98" idx="3"/>
              <a:endCxn id="101" idx="1"/>
            </p:cNvCxnSpPr>
            <p:nvPr/>
          </p:nvCxnSpPr>
          <p:spPr>
            <a:xfrm>
              <a:off x="6150177" y="5997487"/>
              <a:ext cx="359643" cy="133000"/>
            </a:xfrm>
            <a:prstGeom prst="straightConnector1">
              <a:avLst/>
            </a:prstGeom>
            <a:ln>
              <a:prstDash val="dash"/>
              <a:tailEnd type="stealth" w="sm" len="sm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A9CD58AB-ED50-40F0-A30B-FDEDD9C1D1B1}"/>
                </a:ext>
              </a:extLst>
            </p:cNvPr>
            <p:cNvSpPr txBox="1"/>
            <p:nvPr/>
          </p:nvSpPr>
          <p:spPr>
            <a:xfrm>
              <a:off x="6536355" y="5775894"/>
              <a:ext cx="105798" cy="23403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>
                <a:lnSpc>
                  <a:spcPts val="1800"/>
                </a:lnSpc>
              </a:lvl1pPr>
            </a:lstStyle>
            <a:p>
              <a:r>
                <a:rPr lang="en-US" dirty="0"/>
                <a:t>S</a:t>
              </a: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E9679F89-827E-491C-BF2A-8D5A6C8D68F6}"/>
                </a:ext>
              </a:extLst>
            </p:cNvPr>
            <p:cNvSpPr txBox="1"/>
            <p:nvPr/>
          </p:nvSpPr>
          <p:spPr>
            <a:xfrm>
              <a:off x="6509820" y="6013468"/>
              <a:ext cx="133050" cy="23403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>
                <a:lnSpc>
                  <a:spcPts val="1800"/>
                </a:lnSpc>
              </a:lvl1pPr>
            </a:lstStyle>
            <a:p>
              <a:r>
                <a:rPr lang="en-US" dirty="0"/>
                <a:t>A</a:t>
              </a:r>
            </a:p>
          </p:txBody>
        </p:sp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EE16559A-45C6-4BE9-9F60-2059C47993B5}"/>
              </a:ext>
            </a:extLst>
          </p:cNvPr>
          <p:cNvGrpSpPr/>
          <p:nvPr/>
        </p:nvGrpSpPr>
        <p:grpSpPr>
          <a:xfrm>
            <a:off x="7692780" y="6286339"/>
            <a:ext cx="470555" cy="289950"/>
            <a:chOff x="6168779" y="6286339"/>
            <a:chExt cx="470555" cy="289950"/>
          </a:xfrm>
        </p:grpSpPr>
        <p:cxnSp>
          <p:nvCxnSpPr>
            <p:cNvPr id="80" name="Straight Arrow Connector 79">
              <a:extLst>
                <a:ext uri="{FF2B5EF4-FFF2-40B4-BE49-F238E27FC236}">
                  <a16:creationId xmlns:a16="http://schemas.microsoft.com/office/drawing/2014/main" id="{5370FB8B-540D-45CD-ADB4-F60DD56F8C47}"/>
                </a:ext>
              </a:extLst>
            </p:cNvPr>
            <p:cNvCxnSpPr>
              <a:cxnSpLocks/>
              <a:stCxn id="99" idx="3"/>
              <a:endCxn id="102" idx="1"/>
            </p:cNvCxnSpPr>
            <p:nvPr/>
          </p:nvCxnSpPr>
          <p:spPr>
            <a:xfrm>
              <a:off x="6168779" y="6286339"/>
              <a:ext cx="345521" cy="172931"/>
            </a:xfrm>
            <a:prstGeom prst="straightConnector1">
              <a:avLst/>
            </a:prstGeom>
            <a:ln>
              <a:prstDash val="dash"/>
              <a:tailEnd type="stealth" w="sm" len="sm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E07A17D7-2846-42F7-A12D-E1705C44B6E7}"/>
                </a:ext>
              </a:extLst>
            </p:cNvPr>
            <p:cNvSpPr txBox="1"/>
            <p:nvPr/>
          </p:nvSpPr>
          <p:spPr>
            <a:xfrm>
              <a:off x="6514300" y="6342251"/>
              <a:ext cx="125034" cy="23403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>
                <a:lnSpc>
                  <a:spcPts val="1800"/>
                </a:lnSpc>
              </a:lvl1pPr>
            </a:lstStyle>
            <a:p>
              <a:r>
                <a:rPr lang="en-US" dirty="0"/>
                <a:t>R</a:t>
              </a:r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2F9D25FB-D568-4679-A25E-912554055B69}"/>
              </a:ext>
            </a:extLst>
          </p:cNvPr>
          <p:cNvGrpSpPr/>
          <p:nvPr/>
        </p:nvGrpSpPr>
        <p:grpSpPr>
          <a:xfrm>
            <a:off x="8163334" y="5690623"/>
            <a:ext cx="645782" cy="1012229"/>
            <a:chOff x="6639334" y="5690622"/>
            <a:chExt cx="645782" cy="1012229"/>
          </a:xfrm>
        </p:grpSpPr>
        <p:cxnSp>
          <p:nvCxnSpPr>
            <p:cNvPr id="88" name="Straight Arrow Connector 87">
              <a:extLst>
                <a:ext uri="{FF2B5EF4-FFF2-40B4-BE49-F238E27FC236}">
                  <a16:creationId xmlns:a16="http://schemas.microsoft.com/office/drawing/2014/main" id="{B94775C4-BCB5-4DA6-9507-8952067B7276}"/>
                </a:ext>
              </a:extLst>
            </p:cNvPr>
            <p:cNvCxnSpPr>
              <a:cxnSpLocks/>
              <a:stCxn id="100" idx="3"/>
              <a:endCxn id="106" idx="1"/>
            </p:cNvCxnSpPr>
            <p:nvPr/>
          </p:nvCxnSpPr>
          <p:spPr>
            <a:xfrm flipV="1">
              <a:off x="6642153" y="5807641"/>
              <a:ext cx="518368" cy="85272"/>
            </a:xfrm>
            <a:prstGeom prst="straightConnector1">
              <a:avLst/>
            </a:prstGeom>
            <a:ln>
              <a:prstDash val="dash"/>
              <a:tailEnd type="stealth" w="sm" len="sm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96" name="Straight Arrow Connector 95">
              <a:extLst>
                <a:ext uri="{FF2B5EF4-FFF2-40B4-BE49-F238E27FC236}">
                  <a16:creationId xmlns:a16="http://schemas.microsoft.com/office/drawing/2014/main" id="{B1D6889F-F2EB-4C86-9A28-0DE2A6A05E39}"/>
                </a:ext>
              </a:extLst>
            </p:cNvPr>
            <p:cNvCxnSpPr>
              <a:cxnSpLocks/>
              <a:stCxn id="101" idx="3"/>
              <a:endCxn id="108" idx="1"/>
            </p:cNvCxnSpPr>
            <p:nvPr/>
          </p:nvCxnSpPr>
          <p:spPr>
            <a:xfrm>
              <a:off x="6642870" y="6130487"/>
              <a:ext cx="495596" cy="159479"/>
            </a:xfrm>
            <a:prstGeom prst="straightConnector1">
              <a:avLst/>
            </a:prstGeom>
            <a:ln>
              <a:prstDash val="dash"/>
              <a:tailEnd type="stealth" w="sm" len="sm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97" name="Straight Arrow Connector 96">
              <a:extLst>
                <a:ext uri="{FF2B5EF4-FFF2-40B4-BE49-F238E27FC236}">
                  <a16:creationId xmlns:a16="http://schemas.microsoft.com/office/drawing/2014/main" id="{70D2378F-C806-4FC7-9D21-B65705419550}"/>
                </a:ext>
              </a:extLst>
            </p:cNvPr>
            <p:cNvCxnSpPr>
              <a:cxnSpLocks/>
              <a:stCxn id="102" idx="3"/>
              <a:endCxn id="109" idx="1"/>
            </p:cNvCxnSpPr>
            <p:nvPr/>
          </p:nvCxnSpPr>
          <p:spPr>
            <a:xfrm>
              <a:off x="6639334" y="6459270"/>
              <a:ext cx="503114" cy="126562"/>
            </a:xfrm>
            <a:prstGeom prst="straightConnector1">
              <a:avLst/>
            </a:prstGeom>
            <a:ln>
              <a:prstDash val="dash"/>
              <a:tailEnd type="stealth" w="sm" len="sm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B5951FF1-0F14-4CA8-A6F0-0E23541D1ABF}"/>
                </a:ext>
              </a:extLst>
            </p:cNvPr>
            <p:cNvSpPr txBox="1"/>
            <p:nvPr/>
          </p:nvSpPr>
          <p:spPr>
            <a:xfrm>
              <a:off x="7160521" y="5690622"/>
              <a:ext cx="105798" cy="23403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>
                <a:lnSpc>
                  <a:spcPts val="1800"/>
                </a:lnSpc>
              </a:lvl1pPr>
            </a:lstStyle>
            <a:p>
              <a:r>
                <a:rPr lang="en-US" dirty="0"/>
                <a:t>S</a:t>
              </a:r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D021DFDB-EBA0-45DC-884A-E78B79C0FC8C}"/>
                </a:ext>
              </a:extLst>
            </p:cNvPr>
            <p:cNvSpPr txBox="1"/>
            <p:nvPr/>
          </p:nvSpPr>
          <p:spPr>
            <a:xfrm>
              <a:off x="7138466" y="6172947"/>
              <a:ext cx="125034" cy="23403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>
                <a:lnSpc>
                  <a:spcPts val="1800"/>
                </a:lnSpc>
              </a:lvl1pPr>
            </a:lstStyle>
            <a:p>
              <a:r>
                <a:rPr lang="en-US" dirty="0"/>
                <a:t>R</a:t>
              </a:r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EF344732-2497-4AA7-8B23-B75A918BB8A3}"/>
                </a:ext>
              </a:extLst>
            </p:cNvPr>
            <p:cNvSpPr txBox="1"/>
            <p:nvPr/>
          </p:nvSpPr>
          <p:spPr>
            <a:xfrm>
              <a:off x="7142448" y="6468813"/>
              <a:ext cx="142668" cy="23403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>
                <a:lnSpc>
                  <a:spcPts val="1800"/>
                </a:lnSpc>
              </a:lvl1pPr>
            </a:lstStyle>
            <a:p>
              <a:r>
                <a:rPr lang="en-US" dirty="0"/>
                <a:t>D</a:t>
              </a:r>
            </a:p>
          </p:txBody>
        </p:sp>
      </p:grpSp>
      <p:sp>
        <p:nvSpPr>
          <p:cNvPr id="118" name="TextBox 117">
            <a:extLst>
              <a:ext uri="{FF2B5EF4-FFF2-40B4-BE49-F238E27FC236}">
                <a16:creationId xmlns:a16="http://schemas.microsoft.com/office/drawing/2014/main" id="{98AF03B5-6C04-4A58-9BFC-2F487E3C3D67}"/>
              </a:ext>
            </a:extLst>
          </p:cNvPr>
          <p:cNvSpPr txBox="1"/>
          <p:nvPr/>
        </p:nvSpPr>
        <p:spPr>
          <a:xfrm>
            <a:off x="8860449" y="4877712"/>
            <a:ext cx="262251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45720" tIns="0" rIns="45720" bIns="0" rtlCol="0">
            <a:spAutoFit/>
          </a:bodyPr>
          <a:lstStyle/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</a:p>
        </p:txBody>
      </p: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FCAE81E7-EEBA-4EF1-AD05-EF6C38DD25C4}"/>
              </a:ext>
            </a:extLst>
          </p:cNvPr>
          <p:cNvGrpSpPr/>
          <p:nvPr/>
        </p:nvGrpSpPr>
        <p:grpSpPr>
          <a:xfrm>
            <a:off x="8809116" y="6524723"/>
            <a:ext cx="246830" cy="138070"/>
            <a:chOff x="7285116" y="6524723"/>
            <a:chExt cx="246830" cy="138070"/>
          </a:xfrm>
        </p:grpSpPr>
        <p:cxnSp>
          <p:nvCxnSpPr>
            <p:cNvPr id="138" name="Straight Arrow Connector 137">
              <a:extLst>
                <a:ext uri="{FF2B5EF4-FFF2-40B4-BE49-F238E27FC236}">
                  <a16:creationId xmlns:a16="http://schemas.microsoft.com/office/drawing/2014/main" id="{114BD1D2-C41B-42B0-8494-787F51726B1F}"/>
                </a:ext>
              </a:extLst>
            </p:cNvPr>
            <p:cNvCxnSpPr>
              <a:cxnSpLocks/>
              <a:stCxn id="109" idx="3"/>
            </p:cNvCxnSpPr>
            <p:nvPr/>
          </p:nvCxnSpPr>
          <p:spPr>
            <a:xfrm>
              <a:off x="7285116" y="6585832"/>
              <a:ext cx="142186" cy="0"/>
            </a:xfrm>
            <a:prstGeom prst="straightConnector1">
              <a:avLst/>
            </a:prstGeom>
            <a:ln>
              <a:prstDash val="dash"/>
              <a:tailEnd type="stealth" w="sm" len="sm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141" name="Cross 140">
              <a:extLst>
                <a:ext uri="{FF2B5EF4-FFF2-40B4-BE49-F238E27FC236}">
                  <a16:creationId xmlns:a16="http://schemas.microsoft.com/office/drawing/2014/main" id="{BBAC9704-E86A-4F4A-B5BB-6B6F823C8E46}"/>
                </a:ext>
              </a:extLst>
            </p:cNvPr>
            <p:cNvSpPr/>
            <p:nvPr/>
          </p:nvSpPr>
          <p:spPr>
            <a:xfrm rot="2795806">
              <a:off x="7398509" y="6529356"/>
              <a:ext cx="138070" cy="128804"/>
            </a:xfrm>
            <a:prstGeom prst="plus">
              <a:avLst>
                <a:gd name="adj" fmla="val 36469"/>
              </a:avLst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E33E5F1A-B8BA-4EF6-83A3-ABC88F17B04D}"/>
              </a:ext>
            </a:extLst>
          </p:cNvPr>
          <p:cNvGrpSpPr/>
          <p:nvPr/>
        </p:nvGrpSpPr>
        <p:grpSpPr>
          <a:xfrm>
            <a:off x="8787501" y="5695704"/>
            <a:ext cx="552667" cy="730630"/>
            <a:chOff x="7263500" y="5695704"/>
            <a:chExt cx="552667" cy="730630"/>
          </a:xfrm>
        </p:grpSpPr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07152D30-BA2C-412D-8995-BB27FD60A287}"/>
                </a:ext>
              </a:extLst>
            </p:cNvPr>
            <p:cNvSpPr txBox="1"/>
            <p:nvPr/>
          </p:nvSpPr>
          <p:spPr>
            <a:xfrm>
              <a:off x="7673499" y="6192296"/>
              <a:ext cx="142668" cy="23403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>
                <a:lnSpc>
                  <a:spcPts val="1800"/>
                </a:lnSpc>
              </a:lvl1pPr>
            </a:lstStyle>
            <a:p>
              <a:r>
                <a:rPr lang="en-US" dirty="0"/>
                <a:t>D</a:t>
              </a:r>
            </a:p>
          </p:txBody>
        </p:sp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C986D3B5-05FD-454D-B1AE-FAA1558A42A8}"/>
                </a:ext>
              </a:extLst>
            </p:cNvPr>
            <p:cNvSpPr txBox="1"/>
            <p:nvPr/>
          </p:nvSpPr>
          <p:spPr>
            <a:xfrm>
              <a:off x="7672520" y="5695704"/>
              <a:ext cx="105798" cy="23403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>
                <a:lnSpc>
                  <a:spcPts val="1800"/>
                </a:lnSpc>
              </a:lvl1pPr>
            </a:lstStyle>
            <a:p>
              <a:r>
                <a:rPr lang="en-US" dirty="0"/>
                <a:t>S</a:t>
              </a:r>
            </a:p>
          </p:txBody>
        </p: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205B2954-0C51-4770-80ED-6241E45872B5}"/>
                </a:ext>
              </a:extLst>
            </p:cNvPr>
            <p:cNvSpPr txBox="1"/>
            <p:nvPr/>
          </p:nvSpPr>
          <p:spPr>
            <a:xfrm>
              <a:off x="7665037" y="5942804"/>
              <a:ext cx="133050" cy="23403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>
                <a:lnSpc>
                  <a:spcPts val="1800"/>
                </a:lnSpc>
              </a:lvl1pPr>
            </a:lstStyle>
            <a:p>
              <a:r>
                <a:rPr lang="en-US" dirty="0"/>
                <a:t>A</a:t>
              </a:r>
            </a:p>
          </p:txBody>
        </p:sp>
        <p:cxnSp>
          <p:nvCxnSpPr>
            <p:cNvPr id="126" name="Straight Arrow Connector 125">
              <a:extLst>
                <a:ext uri="{FF2B5EF4-FFF2-40B4-BE49-F238E27FC236}">
                  <a16:creationId xmlns:a16="http://schemas.microsoft.com/office/drawing/2014/main" id="{A11744F0-D721-43D5-94F2-56FA7410F9D7}"/>
                </a:ext>
              </a:extLst>
            </p:cNvPr>
            <p:cNvCxnSpPr>
              <a:cxnSpLocks/>
              <a:stCxn id="106" idx="3"/>
              <a:endCxn id="122" idx="1"/>
            </p:cNvCxnSpPr>
            <p:nvPr/>
          </p:nvCxnSpPr>
          <p:spPr>
            <a:xfrm>
              <a:off x="7266319" y="5807641"/>
              <a:ext cx="406201" cy="5082"/>
            </a:xfrm>
            <a:prstGeom prst="straightConnector1">
              <a:avLst/>
            </a:prstGeom>
            <a:ln>
              <a:prstDash val="dash"/>
              <a:tailEnd type="stealth" w="sm" len="sm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29" name="Straight Arrow Connector 128">
              <a:extLst>
                <a:ext uri="{FF2B5EF4-FFF2-40B4-BE49-F238E27FC236}">
                  <a16:creationId xmlns:a16="http://schemas.microsoft.com/office/drawing/2014/main" id="{880C48DF-F6A0-4CF7-AEE7-89347EA15EF4}"/>
                </a:ext>
              </a:extLst>
            </p:cNvPr>
            <p:cNvCxnSpPr>
              <a:cxnSpLocks/>
              <a:stCxn id="106" idx="3"/>
              <a:endCxn id="123" idx="1"/>
            </p:cNvCxnSpPr>
            <p:nvPr/>
          </p:nvCxnSpPr>
          <p:spPr>
            <a:xfrm>
              <a:off x="7266319" y="5807641"/>
              <a:ext cx="398718" cy="252182"/>
            </a:xfrm>
            <a:prstGeom prst="straightConnector1">
              <a:avLst/>
            </a:prstGeom>
            <a:ln>
              <a:prstDash val="dash"/>
              <a:tailEnd type="stealth" w="sm" len="sm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35" name="Straight Arrow Connector 134">
              <a:extLst>
                <a:ext uri="{FF2B5EF4-FFF2-40B4-BE49-F238E27FC236}">
                  <a16:creationId xmlns:a16="http://schemas.microsoft.com/office/drawing/2014/main" id="{BEBD0AE5-B873-4368-9694-6161005F7BC2}"/>
                </a:ext>
              </a:extLst>
            </p:cNvPr>
            <p:cNvCxnSpPr>
              <a:cxnSpLocks/>
              <a:stCxn id="108" idx="3"/>
              <a:endCxn id="125" idx="1"/>
            </p:cNvCxnSpPr>
            <p:nvPr/>
          </p:nvCxnSpPr>
          <p:spPr>
            <a:xfrm>
              <a:off x="7263500" y="6289966"/>
              <a:ext cx="409999" cy="19349"/>
            </a:xfrm>
            <a:prstGeom prst="straightConnector1">
              <a:avLst/>
            </a:prstGeom>
            <a:ln>
              <a:prstDash val="dash"/>
              <a:tailEnd type="stealth" w="sm" len="sm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144" name="TextBox 143">
            <a:extLst>
              <a:ext uri="{FF2B5EF4-FFF2-40B4-BE49-F238E27FC236}">
                <a16:creationId xmlns:a16="http://schemas.microsoft.com/office/drawing/2014/main" id="{C8C088F1-8FAD-4192-A393-407ACF77122C}"/>
              </a:ext>
            </a:extLst>
          </p:cNvPr>
          <p:cNvSpPr txBox="1"/>
          <p:nvPr/>
        </p:nvSpPr>
        <p:spPr>
          <a:xfrm>
            <a:off x="5852231" y="3235762"/>
            <a:ext cx="5691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NFA</a:t>
            </a: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11A44A1E-40D3-40BD-A557-2CCC0D70763B}"/>
              </a:ext>
            </a:extLst>
          </p:cNvPr>
          <p:cNvSpPr txBox="1"/>
          <p:nvPr/>
        </p:nvSpPr>
        <p:spPr>
          <a:xfrm>
            <a:off x="5923738" y="5825267"/>
            <a:ext cx="9509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possible</a:t>
            </a:r>
          </a:p>
          <a:p>
            <a:pPr algn="ctr"/>
            <a:r>
              <a:rPr lang="en-US" dirty="0"/>
              <a:t>states</a:t>
            </a:r>
          </a:p>
        </p:txBody>
      </p:sp>
    </p:spTree>
    <p:extLst>
      <p:ext uri="{BB962C8B-B14F-4D97-AF65-F5344CB8AC3E}">
        <p14:creationId xmlns:p14="http://schemas.microsoft.com/office/powerpoint/2010/main" val="2945576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25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25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50"/>
                            </p:stCondLst>
                            <p:childTnLst>
                              <p:par>
                                <p:cTn id="7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25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25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50"/>
                            </p:stCondLst>
                            <p:childTnLst>
                              <p:par>
                                <p:cTn id="8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25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50"/>
                            </p:stCondLst>
                            <p:childTnLst>
                              <p:par>
                                <p:cTn id="9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25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25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50"/>
                            </p:stCondLst>
                            <p:childTnLst>
                              <p:par>
                                <p:cTn id="1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uiExpand="1" build="p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14" grpId="0"/>
      <p:bldP spid="47" grpId="0" animBg="1"/>
      <p:bldP spid="48" grpId="0" animBg="1"/>
      <p:bldP spid="49" grpId="0" animBg="1"/>
      <p:bldP spid="54" grpId="0"/>
      <p:bldP spid="67" grpId="0"/>
      <p:bldP spid="118" grpId="0" animBg="1"/>
      <p:bldP spid="144" grpId="0"/>
      <p:bldP spid="15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TextBox 112">
            <a:extLst>
              <a:ext uri="{FF2B5EF4-FFF2-40B4-BE49-F238E27FC236}">
                <a16:creationId xmlns:a16="http://schemas.microsoft.com/office/drawing/2014/main" id="{534E26D6-A1BA-4AA9-9A55-45B388E94E46}"/>
              </a:ext>
            </a:extLst>
          </p:cNvPr>
          <p:cNvSpPr txBox="1"/>
          <p:nvPr/>
        </p:nvSpPr>
        <p:spPr>
          <a:xfrm>
            <a:off x="3876955" y="1237528"/>
            <a:ext cx="11115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S,x</a:t>
            </a:r>
            <a:r>
              <a:rPr lang="en-US" dirty="0"/>
              <a:t> = {S,A}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0B4290CF-9B3B-49C7-9804-EEBB7A57742B}"/>
              </a:ext>
            </a:extLst>
          </p:cNvPr>
          <p:cNvSpPr txBox="1"/>
          <p:nvPr/>
        </p:nvSpPr>
        <p:spPr>
          <a:xfrm>
            <a:off x="3873050" y="1616572"/>
            <a:ext cx="923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S,y</a:t>
            </a:r>
            <a:r>
              <a:rPr lang="en-US" dirty="0"/>
              <a:t> = {S}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E8CAA64D-63F7-4701-8C80-C4A78D7047C4}"/>
              </a:ext>
            </a:extLst>
          </p:cNvPr>
          <p:cNvSpPr txBox="1"/>
          <p:nvPr/>
        </p:nvSpPr>
        <p:spPr>
          <a:xfrm>
            <a:off x="5312793" y="1237528"/>
            <a:ext cx="966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A,x</a:t>
            </a:r>
            <a:r>
              <a:rPr lang="en-US" dirty="0"/>
              <a:t> = {R}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2FCD28B8-81BD-46A3-B340-EBD535D39894}"/>
              </a:ext>
            </a:extLst>
          </p:cNvPr>
          <p:cNvSpPr txBox="1"/>
          <p:nvPr/>
        </p:nvSpPr>
        <p:spPr>
          <a:xfrm>
            <a:off x="5312793" y="1616572"/>
            <a:ext cx="9718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A,y</a:t>
            </a:r>
            <a:r>
              <a:rPr lang="en-US" dirty="0"/>
              <a:t> = {R}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33E45CDD-ADEF-4DBA-AF66-1F743E6DE242}"/>
              </a:ext>
            </a:extLst>
          </p:cNvPr>
          <p:cNvSpPr txBox="1"/>
          <p:nvPr/>
        </p:nvSpPr>
        <p:spPr>
          <a:xfrm>
            <a:off x="6693885" y="1203325"/>
            <a:ext cx="974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R,x</a:t>
            </a:r>
            <a:r>
              <a:rPr lang="en-US" dirty="0"/>
              <a:t> = {D}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2C581D5F-DA39-4FCA-9C15-07110A60496A}"/>
              </a:ext>
            </a:extLst>
          </p:cNvPr>
          <p:cNvSpPr txBox="1"/>
          <p:nvPr/>
        </p:nvSpPr>
        <p:spPr>
          <a:xfrm>
            <a:off x="6693885" y="1582369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R,y</a:t>
            </a:r>
            <a:r>
              <a:rPr lang="en-US" dirty="0"/>
              <a:t> = {D}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0633F508-9FD4-4AA6-A17F-328FCFCC273A}"/>
              </a:ext>
            </a:extLst>
          </p:cNvPr>
          <p:cNvSpPr txBox="1"/>
          <p:nvPr/>
        </p:nvSpPr>
        <p:spPr>
          <a:xfrm>
            <a:off x="8112377" y="1203325"/>
            <a:ext cx="843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D,x</a:t>
            </a:r>
            <a:r>
              <a:rPr lang="en-US" dirty="0"/>
              <a:t> = {}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16EE614F-F7EC-4ADF-9DC0-972D6726BACF}"/>
              </a:ext>
            </a:extLst>
          </p:cNvPr>
          <p:cNvSpPr txBox="1"/>
          <p:nvPr/>
        </p:nvSpPr>
        <p:spPr>
          <a:xfrm>
            <a:off x="8112376" y="1582369"/>
            <a:ext cx="848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D,y</a:t>
            </a:r>
            <a:r>
              <a:rPr lang="en-US" dirty="0"/>
              <a:t> = {}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6222B8FF-89F0-48E6-A282-78C757D13864}"/>
              </a:ext>
            </a:extLst>
          </p:cNvPr>
          <p:cNvSpPr/>
          <p:nvPr/>
        </p:nvSpPr>
        <p:spPr>
          <a:xfrm>
            <a:off x="4075755" y="3419230"/>
            <a:ext cx="787362" cy="75912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{S}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175FDE66-11F1-4FF5-9022-CD9DF437E27C}"/>
              </a:ext>
            </a:extLst>
          </p:cNvPr>
          <p:cNvSpPr/>
          <p:nvPr/>
        </p:nvSpPr>
        <p:spPr>
          <a:xfrm>
            <a:off x="5259643" y="3419230"/>
            <a:ext cx="787362" cy="75912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{S,A}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32C24986-1A5D-4036-A1E7-B1F10E1A83D7}"/>
              </a:ext>
            </a:extLst>
          </p:cNvPr>
          <p:cNvSpPr/>
          <p:nvPr/>
        </p:nvSpPr>
        <p:spPr>
          <a:xfrm>
            <a:off x="7459885" y="3354069"/>
            <a:ext cx="860914" cy="8748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4FCD9C10-5328-4E14-86F1-B3BEA52B2D67}"/>
              </a:ext>
            </a:extLst>
          </p:cNvPr>
          <p:cNvSpPr/>
          <p:nvPr/>
        </p:nvSpPr>
        <p:spPr>
          <a:xfrm>
            <a:off x="7528344" y="3448395"/>
            <a:ext cx="719593" cy="682639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{S,A,R,D}</a:t>
            </a:r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A7E8BB3B-F0F6-42C4-B7A5-5703931AF66A}"/>
              </a:ext>
            </a:extLst>
          </p:cNvPr>
          <p:cNvSpPr/>
          <p:nvPr/>
        </p:nvSpPr>
        <p:spPr>
          <a:xfrm>
            <a:off x="6317179" y="3424723"/>
            <a:ext cx="787362" cy="75912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{S,A, R}</a:t>
            </a:r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203FEFEA-3D60-4FD2-9F3C-DCCB44FD8743}"/>
              </a:ext>
            </a:extLst>
          </p:cNvPr>
          <p:cNvSpPr/>
          <p:nvPr/>
        </p:nvSpPr>
        <p:spPr>
          <a:xfrm>
            <a:off x="4062513" y="4712172"/>
            <a:ext cx="787362" cy="75912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{S,D}</a:t>
            </a:r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26EA7A56-02C0-4393-9340-F1CC966D1DEF}"/>
              </a:ext>
            </a:extLst>
          </p:cNvPr>
          <p:cNvSpPr/>
          <p:nvPr/>
        </p:nvSpPr>
        <p:spPr>
          <a:xfrm>
            <a:off x="5246402" y="4712172"/>
            <a:ext cx="787362" cy="75912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{S,R}</a:t>
            </a:r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7F2F08E5-2F0E-4E01-8916-071CBF96A5AA}"/>
              </a:ext>
            </a:extLst>
          </p:cNvPr>
          <p:cNvSpPr/>
          <p:nvPr/>
        </p:nvSpPr>
        <p:spPr>
          <a:xfrm>
            <a:off x="7439804" y="4660534"/>
            <a:ext cx="887398" cy="874799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7C210B04-0B68-4A8C-864F-8803E78A3F55}"/>
              </a:ext>
            </a:extLst>
          </p:cNvPr>
          <p:cNvSpPr/>
          <p:nvPr/>
        </p:nvSpPr>
        <p:spPr>
          <a:xfrm>
            <a:off x="7528782" y="4756613"/>
            <a:ext cx="712065" cy="682639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{S,R,D}</a:t>
            </a:r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D157051A-5F22-4DB3-A8C1-58F9E40EEF22}"/>
              </a:ext>
            </a:extLst>
          </p:cNvPr>
          <p:cNvSpPr/>
          <p:nvPr/>
        </p:nvSpPr>
        <p:spPr>
          <a:xfrm>
            <a:off x="6303938" y="4717665"/>
            <a:ext cx="787362" cy="75912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{S,A,D}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E255A4D6-6138-47D3-987B-F51957C5B3AE}"/>
              </a:ext>
            </a:extLst>
          </p:cNvPr>
          <p:cNvSpPr/>
          <p:nvPr/>
        </p:nvSpPr>
        <p:spPr>
          <a:xfrm>
            <a:off x="4118626" y="4788644"/>
            <a:ext cx="662914" cy="60618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{S,D}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83B789C4-2D78-4635-8B0F-0EE334D8F4F6}"/>
              </a:ext>
            </a:extLst>
          </p:cNvPr>
          <p:cNvSpPr/>
          <p:nvPr/>
        </p:nvSpPr>
        <p:spPr>
          <a:xfrm>
            <a:off x="6366161" y="4799131"/>
            <a:ext cx="662914" cy="60618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{S,A,D}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ECDC55-56E1-4B5B-83FD-5C3A177EE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39</a:t>
            </a:fld>
            <a:endParaRPr lang="en-US"/>
          </a:p>
        </p:txBody>
      </p:sp>
      <p:cxnSp>
        <p:nvCxnSpPr>
          <p:cNvPr id="31" name="Connector: Curved 30">
            <a:extLst>
              <a:ext uri="{FF2B5EF4-FFF2-40B4-BE49-F238E27FC236}">
                <a16:creationId xmlns:a16="http://schemas.microsoft.com/office/drawing/2014/main" id="{04B1E513-7C9F-4BF5-9361-516115BD3D2F}"/>
              </a:ext>
            </a:extLst>
          </p:cNvPr>
          <p:cNvCxnSpPr>
            <a:cxnSpLocks/>
          </p:cNvCxnSpPr>
          <p:nvPr/>
        </p:nvCxnSpPr>
        <p:spPr>
          <a:xfrm>
            <a:off x="4863117" y="3798794"/>
            <a:ext cx="396526" cy="10986"/>
          </a:xfrm>
          <a:prstGeom prst="curvedConnector3">
            <a:avLst>
              <a:gd name="adj1" fmla="val 50000"/>
            </a:avLst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E3FAD2F1-7CE9-4343-9884-A47D8F8AAAF1}"/>
              </a:ext>
            </a:extLst>
          </p:cNvPr>
          <p:cNvSpPr txBox="1"/>
          <p:nvPr/>
        </p:nvSpPr>
        <p:spPr>
          <a:xfrm>
            <a:off x="4912438" y="3414915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cxnSp>
        <p:nvCxnSpPr>
          <p:cNvPr id="33" name="Connector: Curved 32">
            <a:extLst>
              <a:ext uri="{FF2B5EF4-FFF2-40B4-BE49-F238E27FC236}">
                <a16:creationId xmlns:a16="http://schemas.microsoft.com/office/drawing/2014/main" id="{3060B230-E636-4DC7-9D5A-80467C2F80C4}"/>
              </a:ext>
            </a:extLst>
          </p:cNvPr>
          <p:cNvCxnSpPr>
            <a:cxnSpLocks/>
          </p:cNvCxnSpPr>
          <p:nvPr/>
        </p:nvCxnSpPr>
        <p:spPr>
          <a:xfrm rot="10800000" flipH="1">
            <a:off x="4075755" y="3530402"/>
            <a:ext cx="115307" cy="268393"/>
          </a:xfrm>
          <a:prstGeom prst="curvedConnector4">
            <a:avLst>
              <a:gd name="adj1" fmla="val -173509"/>
              <a:gd name="adj2" fmla="val 215103"/>
            </a:avLst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31D197A7-17F5-40FF-866C-E861CEDF38CC}"/>
              </a:ext>
            </a:extLst>
          </p:cNvPr>
          <p:cNvSpPr txBox="1"/>
          <p:nvPr/>
        </p:nvSpPr>
        <p:spPr>
          <a:xfrm>
            <a:off x="3634837" y="2953175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73053BF5-79D4-41C6-8EFC-6AD9FCF8F13E}"/>
              </a:ext>
            </a:extLst>
          </p:cNvPr>
          <p:cNvSpPr/>
          <p:nvPr/>
        </p:nvSpPr>
        <p:spPr>
          <a:xfrm>
            <a:off x="4062513" y="5902606"/>
            <a:ext cx="787362" cy="75912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{A}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616CE18E-1BCE-4B5F-9BB5-855CE5D8BCE5}"/>
              </a:ext>
            </a:extLst>
          </p:cNvPr>
          <p:cNvSpPr/>
          <p:nvPr/>
        </p:nvSpPr>
        <p:spPr>
          <a:xfrm>
            <a:off x="5225634" y="5900697"/>
            <a:ext cx="787362" cy="75912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{R}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5785B9A3-14AA-47B6-A277-8A03E87168EA}"/>
              </a:ext>
            </a:extLst>
          </p:cNvPr>
          <p:cNvSpPr/>
          <p:nvPr/>
        </p:nvSpPr>
        <p:spPr>
          <a:xfrm>
            <a:off x="6388755" y="5898788"/>
            <a:ext cx="787362" cy="75912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E1CC5DAB-2094-464D-B9E2-DFFB27E39A30}"/>
              </a:ext>
            </a:extLst>
          </p:cNvPr>
          <p:cNvSpPr/>
          <p:nvPr/>
        </p:nvSpPr>
        <p:spPr>
          <a:xfrm>
            <a:off x="7544274" y="5880573"/>
            <a:ext cx="787362" cy="75912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{S,D}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6C36D71C-164B-445F-B57B-5EC7C3845F7E}"/>
              </a:ext>
            </a:extLst>
          </p:cNvPr>
          <p:cNvSpPr/>
          <p:nvPr/>
        </p:nvSpPr>
        <p:spPr>
          <a:xfrm>
            <a:off x="7600387" y="5957045"/>
            <a:ext cx="662914" cy="60618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{R,D}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CDA53A03-E65A-4973-A8B3-59928022F1B2}"/>
              </a:ext>
            </a:extLst>
          </p:cNvPr>
          <p:cNvSpPr/>
          <p:nvPr/>
        </p:nvSpPr>
        <p:spPr>
          <a:xfrm>
            <a:off x="6447614" y="5980809"/>
            <a:ext cx="662914" cy="60618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{D}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E388B61F-136C-46ED-A24B-D004B914AE24}"/>
              </a:ext>
            </a:extLst>
          </p:cNvPr>
          <p:cNvSpPr/>
          <p:nvPr/>
        </p:nvSpPr>
        <p:spPr>
          <a:xfrm>
            <a:off x="8587624" y="5797140"/>
            <a:ext cx="843692" cy="83083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{S,D}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C66AA914-D2C2-4D1D-A4DB-507E957821B7}"/>
              </a:ext>
            </a:extLst>
          </p:cNvPr>
          <p:cNvSpPr/>
          <p:nvPr/>
        </p:nvSpPr>
        <p:spPr>
          <a:xfrm>
            <a:off x="8651552" y="5874981"/>
            <a:ext cx="731249" cy="68075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{A,D}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C1079697-4E7B-4B9B-A6B4-F1D547F4B982}"/>
              </a:ext>
            </a:extLst>
          </p:cNvPr>
          <p:cNvSpPr/>
          <p:nvPr/>
        </p:nvSpPr>
        <p:spPr>
          <a:xfrm>
            <a:off x="8568085" y="4652179"/>
            <a:ext cx="843692" cy="83083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{A,R}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A1AD01B0-CDCD-45C9-A051-1E53C48905FA}"/>
              </a:ext>
            </a:extLst>
          </p:cNvPr>
          <p:cNvSpPr/>
          <p:nvPr/>
        </p:nvSpPr>
        <p:spPr>
          <a:xfrm>
            <a:off x="8564177" y="3358733"/>
            <a:ext cx="843692" cy="83083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{S,D}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AD2C7EBA-1C7E-4C6A-8729-875C862C9672}"/>
              </a:ext>
            </a:extLst>
          </p:cNvPr>
          <p:cNvSpPr/>
          <p:nvPr/>
        </p:nvSpPr>
        <p:spPr>
          <a:xfrm>
            <a:off x="8628105" y="3436574"/>
            <a:ext cx="731249" cy="68075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{A,R,D}</a:t>
            </a:r>
          </a:p>
        </p:txBody>
      </p:sp>
      <p:cxnSp>
        <p:nvCxnSpPr>
          <p:cNvPr id="51" name="Connector: Curved 50">
            <a:extLst>
              <a:ext uri="{FF2B5EF4-FFF2-40B4-BE49-F238E27FC236}">
                <a16:creationId xmlns:a16="http://schemas.microsoft.com/office/drawing/2014/main" id="{0EEADDD7-301B-4CC6-958A-993EF0602BDB}"/>
              </a:ext>
            </a:extLst>
          </p:cNvPr>
          <p:cNvCxnSpPr>
            <a:cxnSpLocks/>
          </p:cNvCxnSpPr>
          <p:nvPr/>
        </p:nvCxnSpPr>
        <p:spPr>
          <a:xfrm>
            <a:off x="4851401" y="6272358"/>
            <a:ext cx="396526" cy="10986"/>
          </a:xfrm>
          <a:prstGeom prst="curvedConnector3">
            <a:avLst>
              <a:gd name="adj1" fmla="val 50000"/>
            </a:avLst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7ADF447D-3D17-4237-A357-FE86EBFE8E0F}"/>
              </a:ext>
            </a:extLst>
          </p:cNvPr>
          <p:cNvSpPr txBox="1"/>
          <p:nvPr/>
        </p:nvSpPr>
        <p:spPr>
          <a:xfrm>
            <a:off x="4806942" y="5888479"/>
            <a:ext cx="445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x,y</a:t>
            </a:r>
            <a:endParaRPr lang="en-US" dirty="0"/>
          </a:p>
        </p:txBody>
      </p:sp>
      <p:cxnSp>
        <p:nvCxnSpPr>
          <p:cNvPr id="54" name="Connector: Curved 53">
            <a:extLst>
              <a:ext uri="{FF2B5EF4-FFF2-40B4-BE49-F238E27FC236}">
                <a16:creationId xmlns:a16="http://schemas.microsoft.com/office/drawing/2014/main" id="{25EEE329-FE05-4443-919B-C9D25E7722FE}"/>
              </a:ext>
            </a:extLst>
          </p:cNvPr>
          <p:cNvCxnSpPr>
            <a:cxnSpLocks/>
          </p:cNvCxnSpPr>
          <p:nvPr/>
        </p:nvCxnSpPr>
        <p:spPr>
          <a:xfrm>
            <a:off x="6019804" y="6299713"/>
            <a:ext cx="396526" cy="10986"/>
          </a:xfrm>
          <a:prstGeom prst="curvedConnector3">
            <a:avLst>
              <a:gd name="adj1" fmla="val 50000"/>
            </a:avLst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7E275EAC-C414-4FB2-A5C0-64DC9F49B55A}"/>
              </a:ext>
            </a:extLst>
          </p:cNvPr>
          <p:cNvSpPr txBox="1"/>
          <p:nvPr/>
        </p:nvSpPr>
        <p:spPr>
          <a:xfrm>
            <a:off x="5983160" y="5915834"/>
            <a:ext cx="445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x,y</a:t>
            </a:r>
            <a:endParaRPr lang="en-US" dirty="0"/>
          </a:p>
        </p:txBody>
      </p:sp>
      <p:sp>
        <p:nvSpPr>
          <p:cNvPr id="58" name="Title 1">
            <a:extLst>
              <a:ext uri="{FF2B5EF4-FFF2-40B4-BE49-F238E27FC236}">
                <a16:creationId xmlns:a16="http://schemas.microsoft.com/office/drawing/2014/main" id="{CB04D44C-F2C9-4808-AB13-8217D3096762}"/>
              </a:ext>
            </a:extLst>
          </p:cNvPr>
          <p:cNvSpPr txBox="1">
            <a:spLocks/>
          </p:cNvSpPr>
          <p:nvPr/>
        </p:nvSpPr>
        <p:spPr>
          <a:xfrm>
            <a:off x="2152650" y="7974"/>
            <a:ext cx="7886700" cy="1143657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From Successors to Powerset DFA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Rabin-Scott Powerset Construction</a:t>
            </a:r>
          </a:p>
        </p:txBody>
      </p:sp>
    </p:spTree>
    <p:extLst>
      <p:ext uri="{BB962C8B-B14F-4D97-AF65-F5344CB8AC3E}">
        <p14:creationId xmlns:p14="http://schemas.microsoft.com/office/powerpoint/2010/main" val="1717521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44" grpId="0" animBg="1"/>
      <p:bldP spid="53" grpId="0" animBg="1"/>
      <p:bldP spid="96" grpId="0" animBg="1"/>
      <p:bldP spid="100" grpId="0" animBg="1"/>
      <p:bldP spid="101" grpId="0" animBg="1"/>
      <p:bldP spid="102" grpId="0" animBg="1"/>
      <p:bldP spid="108" grpId="0" animBg="1"/>
      <p:bldP spid="110" grpId="0" animBg="1"/>
      <p:bldP spid="56" grpId="0" animBg="1"/>
      <p:bldP spid="57" grpId="0" animBg="1"/>
      <p:bldP spid="32" grpId="0"/>
      <p:bldP spid="34" grpId="0"/>
      <p:bldP spid="35" grpId="0" animBg="1"/>
      <p:bldP spid="36" grpId="0" animBg="1"/>
      <p:bldP spid="37" grpId="0" animBg="1"/>
      <p:bldP spid="39" grpId="0" animBg="1"/>
      <p:bldP spid="40" grpId="0" animBg="1"/>
      <p:bldP spid="43" grpId="0" animBg="1"/>
      <p:bldP spid="45" grpId="0" animBg="1"/>
      <p:bldP spid="46" grpId="0" animBg="1"/>
      <p:bldP spid="47" grpId="0" animBg="1"/>
      <p:bldP spid="49" grpId="0" animBg="1"/>
      <p:bldP spid="50" grpId="0" animBg="1"/>
      <p:bldP spid="52" grpId="0"/>
      <p:bldP spid="5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F3E10DA1-42DD-4E34-A345-684B6C6BE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7852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Surveys (Mostly) Processed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Housekeeping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CA05275A-132C-4A91-8D3D-353AF362BB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5233" y="1832659"/>
            <a:ext cx="7068581" cy="4351338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dirty="0"/>
              <a:t>We </a:t>
            </a:r>
            <a:r>
              <a:rPr lang="en-US" u="sng" dirty="0"/>
              <a:t>will</a:t>
            </a:r>
            <a:r>
              <a:rPr lang="en-US" dirty="0"/>
              <a:t> do flipped Wednesdays</a:t>
            </a:r>
          </a:p>
          <a:p>
            <a:pPr>
              <a:buFontTx/>
              <a:buChar char="-"/>
            </a:pPr>
            <a:r>
              <a:rPr lang="en-US" dirty="0"/>
              <a:t>I’ll try to put out some 510 review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D4E8E96-8B07-4A48-823A-78FBB3639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03547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TextBox 112">
            <a:extLst>
              <a:ext uri="{FF2B5EF4-FFF2-40B4-BE49-F238E27FC236}">
                <a16:creationId xmlns:a16="http://schemas.microsoft.com/office/drawing/2014/main" id="{534E26D6-A1BA-4AA9-9A55-45B388E94E46}"/>
              </a:ext>
            </a:extLst>
          </p:cNvPr>
          <p:cNvSpPr txBox="1"/>
          <p:nvPr/>
        </p:nvSpPr>
        <p:spPr>
          <a:xfrm>
            <a:off x="3876955" y="1237528"/>
            <a:ext cx="11115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S,x</a:t>
            </a:r>
            <a:r>
              <a:rPr lang="en-US" dirty="0"/>
              <a:t> = {S,A}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0B4290CF-9B3B-49C7-9804-EEBB7A57742B}"/>
              </a:ext>
            </a:extLst>
          </p:cNvPr>
          <p:cNvSpPr txBox="1"/>
          <p:nvPr/>
        </p:nvSpPr>
        <p:spPr>
          <a:xfrm>
            <a:off x="3873050" y="1616572"/>
            <a:ext cx="923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S,y</a:t>
            </a:r>
            <a:r>
              <a:rPr lang="en-US" dirty="0"/>
              <a:t> = {S}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E8CAA64D-63F7-4701-8C80-C4A78D7047C4}"/>
              </a:ext>
            </a:extLst>
          </p:cNvPr>
          <p:cNvSpPr txBox="1"/>
          <p:nvPr/>
        </p:nvSpPr>
        <p:spPr>
          <a:xfrm>
            <a:off x="5312793" y="1237528"/>
            <a:ext cx="966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A,x</a:t>
            </a:r>
            <a:r>
              <a:rPr lang="en-US" dirty="0"/>
              <a:t> = {R}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2FCD28B8-81BD-46A3-B340-EBD535D39894}"/>
              </a:ext>
            </a:extLst>
          </p:cNvPr>
          <p:cNvSpPr txBox="1"/>
          <p:nvPr/>
        </p:nvSpPr>
        <p:spPr>
          <a:xfrm>
            <a:off x="5312793" y="1616572"/>
            <a:ext cx="9718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A,y</a:t>
            </a:r>
            <a:r>
              <a:rPr lang="en-US" dirty="0"/>
              <a:t> = {R}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33E45CDD-ADEF-4DBA-AF66-1F743E6DE242}"/>
              </a:ext>
            </a:extLst>
          </p:cNvPr>
          <p:cNvSpPr txBox="1"/>
          <p:nvPr/>
        </p:nvSpPr>
        <p:spPr>
          <a:xfrm>
            <a:off x="6693885" y="1203325"/>
            <a:ext cx="974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R,x</a:t>
            </a:r>
            <a:r>
              <a:rPr lang="en-US" dirty="0"/>
              <a:t> = {D}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2C581D5F-DA39-4FCA-9C15-07110A60496A}"/>
              </a:ext>
            </a:extLst>
          </p:cNvPr>
          <p:cNvSpPr txBox="1"/>
          <p:nvPr/>
        </p:nvSpPr>
        <p:spPr>
          <a:xfrm>
            <a:off x="6693885" y="1582369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R,y</a:t>
            </a:r>
            <a:r>
              <a:rPr lang="en-US" dirty="0"/>
              <a:t> = {D}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0633F508-9FD4-4AA6-A17F-328FCFCC273A}"/>
              </a:ext>
            </a:extLst>
          </p:cNvPr>
          <p:cNvSpPr txBox="1"/>
          <p:nvPr/>
        </p:nvSpPr>
        <p:spPr>
          <a:xfrm>
            <a:off x="8112377" y="1203325"/>
            <a:ext cx="843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D,x</a:t>
            </a:r>
            <a:r>
              <a:rPr lang="en-US" dirty="0"/>
              <a:t> = {}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16EE614F-F7EC-4ADF-9DC0-972D6726BACF}"/>
              </a:ext>
            </a:extLst>
          </p:cNvPr>
          <p:cNvSpPr txBox="1"/>
          <p:nvPr/>
        </p:nvSpPr>
        <p:spPr>
          <a:xfrm>
            <a:off x="8112376" y="1582369"/>
            <a:ext cx="848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D,y</a:t>
            </a:r>
            <a:r>
              <a:rPr lang="en-US" dirty="0"/>
              <a:t> = {}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6222B8FF-89F0-48E6-A282-78C757D13864}"/>
              </a:ext>
            </a:extLst>
          </p:cNvPr>
          <p:cNvSpPr/>
          <p:nvPr/>
        </p:nvSpPr>
        <p:spPr>
          <a:xfrm>
            <a:off x="4075755" y="3419230"/>
            <a:ext cx="787362" cy="75912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{S}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175FDE66-11F1-4FF5-9022-CD9DF437E27C}"/>
              </a:ext>
            </a:extLst>
          </p:cNvPr>
          <p:cNvSpPr/>
          <p:nvPr/>
        </p:nvSpPr>
        <p:spPr>
          <a:xfrm>
            <a:off x="5259643" y="3419230"/>
            <a:ext cx="787362" cy="75912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{S,A}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32C24986-1A5D-4036-A1E7-B1F10E1A83D7}"/>
              </a:ext>
            </a:extLst>
          </p:cNvPr>
          <p:cNvSpPr/>
          <p:nvPr/>
        </p:nvSpPr>
        <p:spPr>
          <a:xfrm>
            <a:off x="7459885" y="3354069"/>
            <a:ext cx="860914" cy="8748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4FCD9C10-5328-4E14-86F1-B3BEA52B2D67}"/>
              </a:ext>
            </a:extLst>
          </p:cNvPr>
          <p:cNvSpPr/>
          <p:nvPr/>
        </p:nvSpPr>
        <p:spPr>
          <a:xfrm>
            <a:off x="7528344" y="3448395"/>
            <a:ext cx="719593" cy="682639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{S,A,R,D}</a:t>
            </a:r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A7E8BB3B-F0F6-42C4-B7A5-5703931AF66A}"/>
              </a:ext>
            </a:extLst>
          </p:cNvPr>
          <p:cNvSpPr/>
          <p:nvPr/>
        </p:nvSpPr>
        <p:spPr>
          <a:xfrm>
            <a:off x="6317179" y="3424723"/>
            <a:ext cx="787362" cy="75912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{S,A, R}</a:t>
            </a:r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203FEFEA-3D60-4FD2-9F3C-DCCB44FD8743}"/>
              </a:ext>
            </a:extLst>
          </p:cNvPr>
          <p:cNvSpPr/>
          <p:nvPr/>
        </p:nvSpPr>
        <p:spPr>
          <a:xfrm>
            <a:off x="4062513" y="4712172"/>
            <a:ext cx="787362" cy="75912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{S,D}</a:t>
            </a:r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26EA7A56-02C0-4393-9340-F1CC966D1DEF}"/>
              </a:ext>
            </a:extLst>
          </p:cNvPr>
          <p:cNvSpPr/>
          <p:nvPr/>
        </p:nvSpPr>
        <p:spPr>
          <a:xfrm>
            <a:off x="5246402" y="4712172"/>
            <a:ext cx="787362" cy="75912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{S,R}</a:t>
            </a:r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7F2F08E5-2F0E-4E01-8916-071CBF96A5AA}"/>
              </a:ext>
            </a:extLst>
          </p:cNvPr>
          <p:cNvSpPr/>
          <p:nvPr/>
        </p:nvSpPr>
        <p:spPr>
          <a:xfrm>
            <a:off x="7439804" y="4660534"/>
            <a:ext cx="887398" cy="874799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7C210B04-0B68-4A8C-864F-8803E78A3F55}"/>
              </a:ext>
            </a:extLst>
          </p:cNvPr>
          <p:cNvSpPr/>
          <p:nvPr/>
        </p:nvSpPr>
        <p:spPr>
          <a:xfrm>
            <a:off x="7528782" y="4756613"/>
            <a:ext cx="712065" cy="682639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{S,R,D}</a:t>
            </a:r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D157051A-5F22-4DB3-A8C1-58F9E40EEF22}"/>
              </a:ext>
            </a:extLst>
          </p:cNvPr>
          <p:cNvSpPr/>
          <p:nvPr/>
        </p:nvSpPr>
        <p:spPr>
          <a:xfrm>
            <a:off x="6303938" y="4717665"/>
            <a:ext cx="787362" cy="75912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{S,A,D}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E255A4D6-6138-47D3-987B-F51957C5B3AE}"/>
              </a:ext>
            </a:extLst>
          </p:cNvPr>
          <p:cNvSpPr/>
          <p:nvPr/>
        </p:nvSpPr>
        <p:spPr>
          <a:xfrm>
            <a:off x="4118626" y="4788644"/>
            <a:ext cx="662914" cy="60618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{S,D}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83B789C4-2D78-4635-8B0F-0EE334D8F4F6}"/>
              </a:ext>
            </a:extLst>
          </p:cNvPr>
          <p:cNvSpPr/>
          <p:nvPr/>
        </p:nvSpPr>
        <p:spPr>
          <a:xfrm>
            <a:off x="6366161" y="4799131"/>
            <a:ext cx="662914" cy="60618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{S,A,D}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ECDC55-56E1-4B5B-83FD-5C3A177EE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40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379EF43-61A7-4A73-9982-457CD374FAC4}"/>
              </a:ext>
            </a:extLst>
          </p:cNvPr>
          <p:cNvSpPr txBox="1"/>
          <p:nvPr/>
        </p:nvSpPr>
        <p:spPr>
          <a:xfrm>
            <a:off x="4822096" y="2164864"/>
            <a:ext cx="837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{S,A}, x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0F72F05-D382-4E22-84DB-8008018424FD}"/>
              </a:ext>
            </a:extLst>
          </p:cNvPr>
          <p:cNvSpPr txBox="1"/>
          <p:nvPr/>
        </p:nvSpPr>
        <p:spPr>
          <a:xfrm>
            <a:off x="5529391" y="2168767"/>
            <a:ext cx="1372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=   </a:t>
            </a:r>
            <a:r>
              <a:rPr lang="en-US" dirty="0" err="1"/>
              <a:t>S,x</a:t>
            </a:r>
            <a:r>
              <a:rPr lang="en-US" dirty="0"/>
              <a:t>  U  </a:t>
            </a:r>
            <a:r>
              <a:rPr lang="en-US" dirty="0" err="1"/>
              <a:t>A,x</a:t>
            </a:r>
            <a:endParaRPr lang="en-US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59EC37AF-C602-4680-9021-A394285775CE}"/>
              </a:ext>
            </a:extLst>
          </p:cNvPr>
          <p:cNvSpPr txBox="1"/>
          <p:nvPr/>
        </p:nvSpPr>
        <p:spPr>
          <a:xfrm>
            <a:off x="5525487" y="2485286"/>
            <a:ext cx="13183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= {S,A} U {R}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D8E76AD3-4A25-483C-B333-33B8574734E9}"/>
              </a:ext>
            </a:extLst>
          </p:cNvPr>
          <p:cNvSpPr txBox="1"/>
          <p:nvPr/>
        </p:nvSpPr>
        <p:spPr>
          <a:xfrm>
            <a:off x="5529399" y="2825253"/>
            <a:ext cx="980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= {S,A,R}</a:t>
            </a:r>
          </a:p>
        </p:txBody>
      </p:sp>
      <p:cxnSp>
        <p:nvCxnSpPr>
          <p:cNvPr id="31" name="Connector: Curved 30">
            <a:extLst>
              <a:ext uri="{FF2B5EF4-FFF2-40B4-BE49-F238E27FC236}">
                <a16:creationId xmlns:a16="http://schemas.microsoft.com/office/drawing/2014/main" id="{04B1E513-7C9F-4BF5-9361-516115BD3D2F}"/>
              </a:ext>
            </a:extLst>
          </p:cNvPr>
          <p:cNvCxnSpPr>
            <a:cxnSpLocks/>
          </p:cNvCxnSpPr>
          <p:nvPr/>
        </p:nvCxnSpPr>
        <p:spPr>
          <a:xfrm>
            <a:off x="4863117" y="3798794"/>
            <a:ext cx="396526" cy="10986"/>
          </a:xfrm>
          <a:prstGeom prst="curvedConnector3">
            <a:avLst>
              <a:gd name="adj1" fmla="val 50000"/>
            </a:avLst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E3FAD2F1-7CE9-4343-9884-A47D8F8AAAF1}"/>
              </a:ext>
            </a:extLst>
          </p:cNvPr>
          <p:cNvSpPr txBox="1"/>
          <p:nvPr/>
        </p:nvSpPr>
        <p:spPr>
          <a:xfrm>
            <a:off x="4912438" y="3414915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cxnSp>
        <p:nvCxnSpPr>
          <p:cNvPr id="33" name="Connector: Curved 32">
            <a:extLst>
              <a:ext uri="{FF2B5EF4-FFF2-40B4-BE49-F238E27FC236}">
                <a16:creationId xmlns:a16="http://schemas.microsoft.com/office/drawing/2014/main" id="{3060B230-E636-4DC7-9D5A-80467C2F80C4}"/>
              </a:ext>
            </a:extLst>
          </p:cNvPr>
          <p:cNvCxnSpPr>
            <a:cxnSpLocks/>
          </p:cNvCxnSpPr>
          <p:nvPr/>
        </p:nvCxnSpPr>
        <p:spPr>
          <a:xfrm rot="10800000" flipH="1">
            <a:off x="4075755" y="3530402"/>
            <a:ext cx="115307" cy="268393"/>
          </a:xfrm>
          <a:prstGeom prst="curvedConnector4">
            <a:avLst>
              <a:gd name="adj1" fmla="val -173509"/>
              <a:gd name="adj2" fmla="val 215103"/>
            </a:avLst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31D197A7-17F5-40FF-866C-E861CEDF38CC}"/>
              </a:ext>
            </a:extLst>
          </p:cNvPr>
          <p:cNvSpPr txBox="1"/>
          <p:nvPr/>
        </p:nvSpPr>
        <p:spPr>
          <a:xfrm>
            <a:off x="3634837" y="2953175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73053BF5-79D4-41C6-8EFC-6AD9FCF8F13E}"/>
              </a:ext>
            </a:extLst>
          </p:cNvPr>
          <p:cNvSpPr/>
          <p:nvPr/>
        </p:nvSpPr>
        <p:spPr>
          <a:xfrm>
            <a:off x="4062513" y="5902606"/>
            <a:ext cx="787362" cy="75912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{A}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616CE18E-1BCE-4B5F-9BB5-855CE5D8BCE5}"/>
              </a:ext>
            </a:extLst>
          </p:cNvPr>
          <p:cNvSpPr/>
          <p:nvPr/>
        </p:nvSpPr>
        <p:spPr>
          <a:xfrm>
            <a:off x="5225634" y="5900697"/>
            <a:ext cx="787362" cy="75912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{R}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5785B9A3-14AA-47B6-A277-8A03E87168EA}"/>
              </a:ext>
            </a:extLst>
          </p:cNvPr>
          <p:cNvSpPr/>
          <p:nvPr/>
        </p:nvSpPr>
        <p:spPr>
          <a:xfrm>
            <a:off x="6388755" y="5898788"/>
            <a:ext cx="787362" cy="75912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E1CC5DAB-2094-464D-B9E2-DFFB27E39A30}"/>
              </a:ext>
            </a:extLst>
          </p:cNvPr>
          <p:cNvSpPr/>
          <p:nvPr/>
        </p:nvSpPr>
        <p:spPr>
          <a:xfrm>
            <a:off x="7544274" y="5880573"/>
            <a:ext cx="787362" cy="75912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{S,D}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6C36D71C-164B-445F-B57B-5EC7C3845F7E}"/>
              </a:ext>
            </a:extLst>
          </p:cNvPr>
          <p:cNvSpPr/>
          <p:nvPr/>
        </p:nvSpPr>
        <p:spPr>
          <a:xfrm>
            <a:off x="7600387" y="5957045"/>
            <a:ext cx="662914" cy="60618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{R,D}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CDA53A03-E65A-4973-A8B3-59928022F1B2}"/>
              </a:ext>
            </a:extLst>
          </p:cNvPr>
          <p:cNvSpPr/>
          <p:nvPr/>
        </p:nvSpPr>
        <p:spPr>
          <a:xfrm>
            <a:off x="6447614" y="5980809"/>
            <a:ext cx="662914" cy="60618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{D}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E388B61F-136C-46ED-A24B-D004B914AE24}"/>
              </a:ext>
            </a:extLst>
          </p:cNvPr>
          <p:cNvSpPr/>
          <p:nvPr/>
        </p:nvSpPr>
        <p:spPr>
          <a:xfrm>
            <a:off x="8587624" y="5797140"/>
            <a:ext cx="843692" cy="83083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{S,D}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C66AA914-D2C2-4D1D-A4DB-507E957821B7}"/>
              </a:ext>
            </a:extLst>
          </p:cNvPr>
          <p:cNvSpPr/>
          <p:nvPr/>
        </p:nvSpPr>
        <p:spPr>
          <a:xfrm>
            <a:off x="8651552" y="5874981"/>
            <a:ext cx="731249" cy="68075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{A,D}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C1079697-4E7B-4B9B-A6B4-F1D547F4B982}"/>
              </a:ext>
            </a:extLst>
          </p:cNvPr>
          <p:cNvSpPr/>
          <p:nvPr/>
        </p:nvSpPr>
        <p:spPr>
          <a:xfrm>
            <a:off x="8568085" y="4652179"/>
            <a:ext cx="843692" cy="83083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{A,R}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A1AD01B0-CDCD-45C9-A051-1E53C48905FA}"/>
              </a:ext>
            </a:extLst>
          </p:cNvPr>
          <p:cNvSpPr/>
          <p:nvPr/>
        </p:nvSpPr>
        <p:spPr>
          <a:xfrm>
            <a:off x="8564177" y="3358733"/>
            <a:ext cx="843692" cy="83083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{S,D}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AD2C7EBA-1C7E-4C6A-8729-875C862C9672}"/>
              </a:ext>
            </a:extLst>
          </p:cNvPr>
          <p:cNvSpPr/>
          <p:nvPr/>
        </p:nvSpPr>
        <p:spPr>
          <a:xfrm>
            <a:off x="8628105" y="3436574"/>
            <a:ext cx="731249" cy="68075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{A,R,D}</a:t>
            </a:r>
          </a:p>
        </p:txBody>
      </p:sp>
      <p:cxnSp>
        <p:nvCxnSpPr>
          <p:cNvPr id="51" name="Connector: Curved 50">
            <a:extLst>
              <a:ext uri="{FF2B5EF4-FFF2-40B4-BE49-F238E27FC236}">
                <a16:creationId xmlns:a16="http://schemas.microsoft.com/office/drawing/2014/main" id="{0EEADDD7-301B-4CC6-958A-993EF0602BDB}"/>
              </a:ext>
            </a:extLst>
          </p:cNvPr>
          <p:cNvCxnSpPr>
            <a:cxnSpLocks/>
          </p:cNvCxnSpPr>
          <p:nvPr/>
        </p:nvCxnSpPr>
        <p:spPr>
          <a:xfrm>
            <a:off x="4851401" y="6272358"/>
            <a:ext cx="396526" cy="10986"/>
          </a:xfrm>
          <a:prstGeom prst="curvedConnector3">
            <a:avLst>
              <a:gd name="adj1" fmla="val 50000"/>
            </a:avLst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7ADF447D-3D17-4237-A357-FE86EBFE8E0F}"/>
              </a:ext>
            </a:extLst>
          </p:cNvPr>
          <p:cNvSpPr txBox="1"/>
          <p:nvPr/>
        </p:nvSpPr>
        <p:spPr>
          <a:xfrm>
            <a:off x="4806942" y="5888479"/>
            <a:ext cx="445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x,y</a:t>
            </a:r>
            <a:endParaRPr lang="en-US" dirty="0"/>
          </a:p>
        </p:txBody>
      </p:sp>
      <p:cxnSp>
        <p:nvCxnSpPr>
          <p:cNvPr id="54" name="Connector: Curved 53">
            <a:extLst>
              <a:ext uri="{FF2B5EF4-FFF2-40B4-BE49-F238E27FC236}">
                <a16:creationId xmlns:a16="http://schemas.microsoft.com/office/drawing/2014/main" id="{25EEE329-FE05-4443-919B-C9D25E7722FE}"/>
              </a:ext>
            </a:extLst>
          </p:cNvPr>
          <p:cNvCxnSpPr>
            <a:cxnSpLocks/>
          </p:cNvCxnSpPr>
          <p:nvPr/>
        </p:nvCxnSpPr>
        <p:spPr>
          <a:xfrm>
            <a:off x="6019804" y="6299713"/>
            <a:ext cx="396526" cy="10986"/>
          </a:xfrm>
          <a:prstGeom prst="curvedConnector3">
            <a:avLst>
              <a:gd name="adj1" fmla="val 50000"/>
            </a:avLst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7E275EAC-C414-4FB2-A5C0-64DC9F49B55A}"/>
              </a:ext>
            </a:extLst>
          </p:cNvPr>
          <p:cNvSpPr txBox="1"/>
          <p:nvPr/>
        </p:nvSpPr>
        <p:spPr>
          <a:xfrm>
            <a:off x="5983160" y="5915834"/>
            <a:ext cx="445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x,y</a:t>
            </a:r>
            <a:endParaRPr lang="en-US" dirty="0"/>
          </a:p>
        </p:txBody>
      </p:sp>
      <p:cxnSp>
        <p:nvCxnSpPr>
          <p:cNvPr id="62" name="Connector: Curved 61">
            <a:extLst>
              <a:ext uri="{FF2B5EF4-FFF2-40B4-BE49-F238E27FC236}">
                <a16:creationId xmlns:a16="http://schemas.microsoft.com/office/drawing/2014/main" id="{644E6973-057C-4E1D-AEFC-D59D6924A2C5}"/>
              </a:ext>
            </a:extLst>
          </p:cNvPr>
          <p:cNvCxnSpPr>
            <a:cxnSpLocks/>
            <a:stCxn id="42" idx="6"/>
            <a:endCxn id="96" idx="2"/>
          </p:cNvCxnSpPr>
          <p:nvPr/>
        </p:nvCxnSpPr>
        <p:spPr>
          <a:xfrm>
            <a:off x="6047005" y="3798795"/>
            <a:ext cx="270174" cy="5493"/>
          </a:xfrm>
          <a:prstGeom prst="curvedConnector3">
            <a:avLst>
              <a:gd name="adj1" fmla="val 50000"/>
            </a:avLst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C0D15AB5-F97D-483F-8B34-EC3A2BB743A9}"/>
              </a:ext>
            </a:extLst>
          </p:cNvPr>
          <p:cNvSpPr txBox="1"/>
          <p:nvPr/>
        </p:nvSpPr>
        <p:spPr>
          <a:xfrm>
            <a:off x="6065206" y="3403192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58" name="Title 1">
            <a:extLst>
              <a:ext uri="{FF2B5EF4-FFF2-40B4-BE49-F238E27FC236}">
                <a16:creationId xmlns:a16="http://schemas.microsoft.com/office/drawing/2014/main" id="{53312B6D-6833-46B9-A8AC-BF34F0185BB7}"/>
              </a:ext>
            </a:extLst>
          </p:cNvPr>
          <p:cNvSpPr txBox="1">
            <a:spLocks/>
          </p:cNvSpPr>
          <p:nvPr/>
        </p:nvSpPr>
        <p:spPr>
          <a:xfrm>
            <a:off x="2152650" y="7974"/>
            <a:ext cx="7886700" cy="1143657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From Successors to Powerset DFA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Rabin-Scott Powerset Construction</a:t>
            </a:r>
          </a:p>
        </p:txBody>
      </p:sp>
    </p:spTree>
    <p:extLst>
      <p:ext uri="{BB962C8B-B14F-4D97-AF65-F5344CB8AC3E}">
        <p14:creationId xmlns:p14="http://schemas.microsoft.com/office/powerpoint/2010/main" val="1663651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0" grpId="0"/>
      <p:bldP spid="61" grpId="0"/>
      <p:bldP spid="63" grpId="0"/>
      <p:bldP spid="6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TextBox 112">
            <a:extLst>
              <a:ext uri="{FF2B5EF4-FFF2-40B4-BE49-F238E27FC236}">
                <a16:creationId xmlns:a16="http://schemas.microsoft.com/office/drawing/2014/main" id="{534E26D6-A1BA-4AA9-9A55-45B388E94E46}"/>
              </a:ext>
            </a:extLst>
          </p:cNvPr>
          <p:cNvSpPr txBox="1"/>
          <p:nvPr/>
        </p:nvSpPr>
        <p:spPr>
          <a:xfrm>
            <a:off x="3876955" y="1237528"/>
            <a:ext cx="11115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S,x</a:t>
            </a:r>
            <a:r>
              <a:rPr lang="en-US" dirty="0"/>
              <a:t> = {S,A}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0B4290CF-9B3B-49C7-9804-EEBB7A57742B}"/>
              </a:ext>
            </a:extLst>
          </p:cNvPr>
          <p:cNvSpPr txBox="1"/>
          <p:nvPr/>
        </p:nvSpPr>
        <p:spPr>
          <a:xfrm>
            <a:off x="3873050" y="1616572"/>
            <a:ext cx="923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S,y</a:t>
            </a:r>
            <a:r>
              <a:rPr lang="en-US" dirty="0"/>
              <a:t> = {S}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E8CAA64D-63F7-4701-8C80-C4A78D7047C4}"/>
              </a:ext>
            </a:extLst>
          </p:cNvPr>
          <p:cNvSpPr txBox="1"/>
          <p:nvPr/>
        </p:nvSpPr>
        <p:spPr>
          <a:xfrm>
            <a:off x="5312793" y="1237528"/>
            <a:ext cx="966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A,x</a:t>
            </a:r>
            <a:r>
              <a:rPr lang="en-US" dirty="0"/>
              <a:t> = {R}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2FCD28B8-81BD-46A3-B340-EBD535D39894}"/>
              </a:ext>
            </a:extLst>
          </p:cNvPr>
          <p:cNvSpPr txBox="1"/>
          <p:nvPr/>
        </p:nvSpPr>
        <p:spPr>
          <a:xfrm>
            <a:off x="5312793" y="1616572"/>
            <a:ext cx="9718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A,y</a:t>
            </a:r>
            <a:r>
              <a:rPr lang="en-US" dirty="0"/>
              <a:t> = {R}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33E45CDD-ADEF-4DBA-AF66-1F743E6DE242}"/>
              </a:ext>
            </a:extLst>
          </p:cNvPr>
          <p:cNvSpPr txBox="1"/>
          <p:nvPr/>
        </p:nvSpPr>
        <p:spPr>
          <a:xfrm>
            <a:off x="6693885" y="1203325"/>
            <a:ext cx="974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R,x</a:t>
            </a:r>
            <a:r>
              <a:rPr lang="en-US" dirty="0"/>
              <a:t> = {D}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2C581D5F-DA39-4FCA-9C15-07110A60496A}"/>
              </a:ext>
            </a:extLst>
          </p:cNvPr>
          <p:cNvSpPr txBox="1"/>
          <p:nvPr/>
        </p:nvSpPr>
        <p:spPr>
          <a:xfrm>
            <a:off x="6693885" y="1582369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R,y</a:t>
            </a:r>
            <a:r>
              <a:rPr lang="en-US" dirty="0"/>
              <a:t> = {D}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0633F508-9FD4-4AA6-A17F-328FCFCC273A}"/>
              </a:ext>
            </a:extLst>
          </p:cNvPr>
          <p:cNvSpPr txBox="1"/>
          <p:nvPr/>
        </p:nvSpPr>
        <p:spPr>
          <a:xfrm>
            <a:off x="8112377" y="1203325"/>
            <a:ext cx="843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D,x</a:t>
            </a:r>
            <a:r>
              <a:rPr lang="en-US" dirty="0"/>
              <a:t> = {}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16EE614F-F7EC-4ADF-9DC0-972D6726BACF}"/>
              </a:ext>
            </a:extLst>
          </p:cNvPr>
          <p:cNvSpPr txBox="1"/>
          <p:nvPr/>
        </p:nvSpPr>
        <p:spPr>
          <a:xfrm>
            <a:off x="8112376" y="1582369"/>
            <a:ext cx="848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D,y</a:t>
            </a:r>
            <a:r>
              <a:rPr lang="en-US" dirty="0"/>
              <a:t> = {}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6222B8FF-89F0-48E6-A282-78C757D13864}"/>
              </a:ext>
            </a:extLst>
          </p:cNvPr>
          <p:cNvSpPr/>
          <p:nvPr/>
        </p:nvSpPr>
        <p:spPr>
          <a:xfrm>
            <a:off x="4075755" y="3419230"/>
            <a:ext cx="787362" cy="75912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{S}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175FDE66-11F1-4FF5-9022-CD9DF437E27C}"/>
              </a:ext>
            </a:extLst>
          </p:cNvPr>
          <p:cNvSpPr/>
          <p:nvPr/>
        </p:nvSpPr>
        <p:spPr>
          <a:xfrm>
            <a:off x="5259643" y="3419230"/>
            <a:ext cx="787362" cy="75912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{S,A}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32C24986-1A5D-4036-A1E7-B1F10E1A83D7}"/>
              </a:ext>
            </a:extLst>
          </p:cNvPr>
          <p:cNvSpPr/>
          <p:nvPr/>
        </p:nvSpPr>
        <p:spPr>
          <a:xfrm>
            <a:off x="7459885" y="3354069"/>
            <a:ext cx="860914" cy="8748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4FCD9C10-5328-4E14-86F1-B3BEA52B2D67}"/>
              </a:ext>
            </a:extLst>
          </p:cNvPr>
          <p:cNvSpPr/>
          <p:nvPr/>
        </p:nvSpPr>
        <p:spPr>
          <a:xfrm>
            <a:off x="7528344" y="3448395"/>
            <a:ext cx="719593" cy="682639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{S,A,R,D}</a:t>
            </a:r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A7E8BB3B-F0F6-42C4-B7A5-5703931AF66A}"/>
              </a:ext>
            </a:extLst>
          </p:cNvPr>
          <p:cNvSpPr/>
          <p:nvPr/>
        </p:nvSpPr>
        <p:spPr>
          <a:xfrm>
            <a:off x="6317179" y="3424723"/>
            <a:ext cx="787362" cy="75912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{S,A, R}</a:t>
            </a:r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203FEFEA-3D60-4FD2-9F3C-DCCB44FD8743}"/>
              </a:ext>
            </a:extLst>
          </p:cNvPr>
          <p:cNvSpPr/>
          <p:nvPr/>
        </p:nvSpPr>
        <p:spPr>
          <a:xfrm>
            <a:off x="4062513" y="4712172"/>
            <a:ext cx="787362" cy="75912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{S,D}</a:t>
            </a:r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26EA7A56-02C0-4393-9340-F1CC966D1DEF}"/>
              </a:ext>
            </a:extLst>
          </p:cNvPr>
          <p:cNvSpPr/>
          <p:nvPr/>
        </p:nvSpPr>
        <p:spPr>
          <a:xfrm>
            <a:off x="5246402" y="4712172"/>
            <a:ext cx="787362" cy="75912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{S,R}</a:t>
            </a:r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7F2F08E5-2F0E-4E01-8916-071CBF96A5AA}"/>
              </a:ext>
            </a:extLst>
          </p:cNvPr>
          <p:cNvSpPr/>
          <p:nvPr/>
        </p:nvSpPr>
        <p:spPr>
          <a:xfrm>
            <a:off x="7439804" y="4660534"/>
            <a:ext cx="887398" cy="874799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7C210B04-0B68-4A8C-864F-8803E78A3F55}"/>
              </a:ext>
            </a:extLst>
          </p:cNvPr>
          <p:cNvSpPr/>
          <p:nvPr/>
        </p:nvSpPr>
        <p:spPr>
          <a:xfrm>
            <a:off x="7528782" y="4756613"/>
            <a:ext cx="712065" cy="682639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{S,R,D}</a:t>
            </a:r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D157051A-5F22-4DB3-A8C1-58F9E40EEF22}"/>
              </a:ext>
            </a:extLst>
          </p:cNvPr>
          <p:cNvSpPr/>
          <p:nvPr/>
        </p:nvSpPr>
        <p:spPr>
          <a:xfrm>
            <a:off x="6303938" y="4717665"/>
            <a:ext cx="787362" cy="75912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{S,A,D}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E255A4D6-6138-47D3-987B-F51957C5B3AE}"/>
              </a:ext>
            </a:extLst>
          </p:cNvPr>
          <p:cNvSpPr/>
          <p:nvPr/>
        </p:nvSpPr>
        <p:spPr>
          <a:xfrm>
            <a:off x="4118626" y="4788644"/>
            <a:ext cx="662914" cy="60618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{S,D}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83B789C4-2D78-4635-8B0F-0EE334D8F4F6}"/>
              </a:ext>
            </a:extLst>
          </p:cNvPr>
          <p:cNvSpPr/>
          <p:nvPr/>
        </p:nvSpPr>
        <p:spPr>
          <a:xfrm>
            <a:off x="6366161" y="4799131"/>
            <a:ext cx="662914" cy="60618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{S,A,D}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ECDC55-56E1-4B5B-83FD-5C3A177EE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41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379EF43-61A7-4A73-9982-457CD374FAC4}"/>
              </a:ext>
            </a:extLst>
          </p:cNvPr>
          <p:cNvSpPr txBox="1"/>
          <p:nvPr/>
        </p:nvSpPr>
        <p:spPr>
          <a:xfrm>
            <a:off x="4822095" y="2164864"/>
            <a:ext cx="84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{S,A}, y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0F72F05-D382-4E22-84DB-8008018424FD}"/>
              </a:ext>
            </a:extLst>
          </p:cNvPr>
          <p:cNvSpPr txBox="1"/>
          <p:nvPr/>
        </p:nvSpPr>
        <p:spPr>
          <a:xfrm>
            <a:off x="5529391" y="2168767"/>
            <a:ext cx="1382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=   </a:t>
            </a:r>
            <a:r>
              <a:rPr lang="en-US" dirty="0" err="1"/>
              <a:t>S,y</a:t>
            </a:r>
            <a:r>
              <a:rPr lang="en-US" dirty="0"/>
              <a:t>  U  </a:t>
            </a:r>
            <a:r>
              <a:rPr lang="en-US" dirty="0" err="1"/>
              <a:t>A,y</a:t>
            </a:r>
            <a:endParaRPr lang="en-US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59EC37AF-C602-4680-9021-A394285775CE}"/>
              </a:ext>
            </a:extLst>
          </p:cNvPr>
          <p:cNvSpPr txBox="1"/>
          <p:nvPr/>
        </p:nvSpPr>
        <p:spPr>
          <a:xfrm>
            <a:off x="5525487" y="2485286"/>
            <a:ext cx="1495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=  {S}    U    {R}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D8E76AD3-4A25-483C-B333-33B8574734E9}"/>
              </a:ext>
            </a:extLst>
          </p:cNvPr>
          <p:cNvSpPr txBox="1"/>
          <p:nvPr/>
        </p:nvSpPr>
        <p:spPr>
          <a:xfrm>
            <a:off x="5529400" y="2825253"/>
            <a:ext cx="785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= {S,R}</a:t>
            </a:r>
          </a:p>
        </p:txBody>
      </p:sp>
      <p:cxnSp>
        <p:nvCxnSpPr>
          <p:cNvPr id="31" name="Connector: Curved 30">
            <a:extLst>
              <a:ext uri="{FF2B5EF4-FFF2-40B4-BE49-F238E27FC236}">
                <a16:creationId xmlns:a16="http://schemas.microsoft.com/office/drawing/2014/main" id="{04B1E513-7C9F-4BF5-9361-516115BD3D2F}"/>
              </a:ext>
            </a:extLst>
          </p:cNvPr>
          <p:cNvCxnSpPr>
            <a:cxnSpLocks/>
          </p:cNvCxnSpPr>
          <p:nvPr/>
        </p:nvCxnSpPr>
        <p:spPr>
          <a:xfrm>
            <a:off x="4863117" y="3798794"/>
            <a:ext cx="396526" cy="10986"/>
          </a:xfrm>
          <a:prstGeom prst="curvedConnector3">
            <a:avLst>
              <a:gd name="adj1" fmla="val 50000"/>
            </a:avLst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E3FAD2F1-7CE9-4343-9884-A47D8F8AAAF1}"/>
              </a:ext>
            </a:extLst>
          </p:cNvPr>
          <p:cNvSpPr txBox="1"/>
          <p:nvPr/>
        </p:nvSpPr>
        <p:spPr>
          <a:xfrm>
            <a:off x="4912438" y="3414915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cxnSp>
        <p:nvCxnSpPr>
          <p:cNvPr id="33" name="Connector: Curved 32">
            <a:extLst>
              <a:ext uri="{FF2B5EF4-FFF2-40B4-BE49-F238E27FC236}">
                <a16:creationId xmlns:a16="http://schemas.microsoft.com/office/drawing/2014/main" id="{3060B230-E636-4DC7-9D5A-80467C2F80C4}"/>
              </a:ext>
            </a:extLst>
          </p:cNvPr>
          <p:cNvCxnSpPr>
            <a:cxnSpLocks/>
          </p:cNvCxnSpPr>
          <p:nvPr/>
        </p:nvCxnSpPr>
        <p:spPr>
          <a:xfrm rot="10800000" flipH="1">
            <a:off x="4075755" y="3530402"/>
            <a:ext cx="115307" cy="268393"/>
          </a:xfrm>
          <a:prstGeom prst="curvedConnector4">
            <a:avLst>
              <a:gd name="adj1" fmla="val -173509"/>
              <a:gd name="adj2" fmla="val 215103"/>
            </a:avLst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31D197A7-17F5-40FF-866C-E861CEDF38CC}"/>
              </a:ext>
            </a:extLst>
          </p:cNvPr>
          <p:cNvSpPr txBox="1"/>
          <p:nvPr/>
        </p:nvSpPr>
        <p:spPr>
          <a:xfrm>
            <a:off x="3634837" y="2953175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73053BF5-79D4-41C6-8EFC-6AD9FCF8F13E}"/>
              </a:ext>
            </a:extLst>
          </p:cNvPr>
          <p:cNvSpPr/>
          <p:nvPr/>
        </p:nvSpPr>
        <p:spPr>
          <a:xfrm>
            <a:off x="4062513" y="5902606"/>
            <a:ext cx="787362" cy="75912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{A}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616CE18E-1BCE-4B5F-9BB5-855CE5D8BCE5}"/>
              </a:ext>
            </a:extLst>
          </p:cNvPr>
          <p:cNvSpPr/>
          <p:nvPr/>
        </p:nvSpPr>
        <p:spPr>
          <a:xfrm>
            <a:off x="5225634" y="5900697"/>
            <a:ext cx="787362" cy="75912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{R}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5785B9A3-14AA-47B6-A277-8A03E87168EA}"/>
              </a:ext>
            </a:extLst>
          </p:cNvPr>
          <p:cNvSpPr/>
          <p:nvPr/>
        </p:nvSpPr>
        <p:spPr>
          <a:xfrm>
            <a:off x="6388755" y="5898788"/>
            <a:ext cx="787362" cy="75912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E1CC5DAB-2094-464D-B9E2-DFFB27E39A30}"/>
              </a:ext>
            </a:extLst>
          </p:cNvPr>
          <p:cNvSpPr/>
          <p:nvPr/>
        </p:nvSpPr>
        <p:spPr>
          <a:xfrm>
            <a:off x="7544274" y="5880573"/>
            <a:ext cx="787362" cy="75912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{S,D}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6C36D71C-164B-445F-B57B-5EC7C3845F7E}"/>
              </a:ext>
            </a:extLst>
          </p:cNvPr>
          <p:cNvSpPr/>
          <p:nvPr/>
        </p:nvSpPr>
        <p:spPr>
          <a:xfrm>
            <a:off x="7600387" y="5957045"/>
            <a:ext cx="662914" cy="60618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{R,D}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CDA53A03-E65A-4973-A8B3-59928022F1B2}"/>
              </a:ext>
            </a:extLst>
          </p:cNvPr>
          <p:cNvSpPr/>
          <p:nvPr/>
        </p:nvSpPr>
        <p:spPr>
          <a:xfrm>
            <a:off x="6447614" y="5980809"/>
            <a:ext cx="662914" cy="60618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{D}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E388B61F-136C-46ED-A24B-D004B914AE24}"/>
              </a:ext>
            </a:extLst>
          </p:cNvPr>
          <p:cNvSpPr/>
          <p:nvPr/>
        </p:nvSpPr>
        <p:spPr>
          <a:xfrm>
            <a:off x="8587624" y="5797140"/>
            <a:ext cx="843692" cy="83083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{S,D}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C66AA914-D2C2-4D1D-A4DB-507E957821B7}"/>
              </a:ext>
            </a:extLst>
          </p:cNvPr>
          <p:cNvSpPr/>
          <p:nvPr/>
        </p:nvSpPr>
        <p:spPr>
          <a:xfrm>
            <a:off x="8651552" y="5874981"/>
            <a:ext cx="731249" cy="68075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{A,D}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A1AD01B0-CDCD-45C9-A051-1E53C48905FA}"/>
              </a:ext>
            </a:extLst>
          </p:cNvPr>
          <p:cNvSpPr/>
          <p:nvPr/>
        </p:nvSpPr>
        <p:spPr>
          <a:xfrm>
            <a:off x="8564177" y="3358733"/>
            <a:ext cx="843692" cy="83083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{S,D}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AD2C7EBA-1C7E-4C6A-8729-875C862C9672}"/>
              </a:ext>
            </a:extLst>
          </p:cNvPr>
          <p:cNvSpPr/>
          <p:nvPr/>
        </p:nvSpPr>
        <p:spPr>
          <a:xfrm>
            <a:off x="8628105" y="3436574"/>
            <a:ext cx="731249" cy="68075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{A,R,D}</a:t>
            </a:r>
          </a:p>
        </p:txBody>
      </p:sp>
      <p:cxnSp>
        <p:nvCxnSpPr>
          <p:cNvPr id="51" name="Connector: Curved 50">
            <a:extLst>
              <a:ext uri="{FF2B5EF4-FFF2-40B4-BE49-F238E27FC236}">
                <a16:creationId xmlns:a16="http://schemas.microsoft.com/office/drawing/2014/main" id="{0EEADDD7-301B-4CC6-958A-993EF0602BDB}"/>
              </a:ext>
            </a:extLst>
          </p:cNvPr>
          <p:cNvCxnSpPr>
            <a:cxnSpLocks/>
          </p:cNvCxnSpPr>
          <p:nvPr/>
        </p:nvCxnSpPr>
        <p:spPr>
          <a:xfrm>
            <a:off x="4851401" y="6272358"/>
            <a:ext cx="396526" cy="10986"/>
          </a:xfrm>
          <a:prstGeom prst="curvedConnector3">
            <a:avLst>
              <a:gd name="adj1" fmla="val 50000"/>
            </a:avLst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7ADF447D-3D17-4237-A357-FE86EBFE8E0F}"/>
              </a:ext>
            </a:extLst>
          </p:cNvPr>
          <p:cNvSpPr txBox="1"/>
          <p:nvPr/>
        </p:nvSpPr>
        <p:spPr>
          <a:xfrm>
            <a:off x="4806942" y="5888479"/>
            <a:ext cx="445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x,y</a:t>
            </a:r>
            <a:endParaRPr lang="en-US" dirty="0"/>
          </a:p>
        </p:txBody>
      </p:sp>
      <p:cxnSp>
        <p:nvCxnSpPr>
          <p:cNvPr id="54" name="Connector: Curved 53">
            <a:extLst>
              <a:ext uri="{FF2B5EF4-FFF2-40B4-BE49-F238E27FC236}">
                <a16:creationId xmlns:a16="http://schemas.microsoft.com/office/drawing/2014/main" id="{25EEE329-FE05-4443-919B-C9D25E7722FE}"/>
              </a:ext>
            </a:extLst>
          </p:cNvPr>
          <p:cNvCxnSpPr>
            <a:cxnSpLocks/>
          </p:cNvCxnSpPr>
          <p:nvPr/>
        </p:nvCxnSpPr>
        <p:spPr>
          <a:xfrm>
            <a:off x="6019804" y="6299713"/>
            <a:ext cx="396526" cy="10986"/>
          </a:xfrm>
          <a:prstGeom prst="curvedConnector3">
            <a:avLst>
              <a:gd name="adj1" fmla="val 50000"/>
            </a:avLst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7E275EAC-C414-4FB2-A5C0-64DC9F49B55A}"/>
              </a:ext>
            </a:extLst>
          </p:cNvPr>
          <p:cNvSpPr txBox="1"/>
          <p:nvPr/>
        </p:nvSpPr>
        <p:spPr>
          <a:xfrm>
            <a:off x="5983160" y="5915834"/>
            <a:ext cx="445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x,y</a:t>
            </a:r>
            <a:endParaRPr lang="en-US" dirty="0"/>
          </a:p>
        </p:txBody>
      </p:sp>
      <p:cxnSp>
        <p:nvCxnSpPr>
          <p:cNvPr id="62" name="Connector: Curved 61">
            <a:extLst>
              <a:ext uri="{FF2B5EF4-FFF2-40B4-BE49-F238E27FC236}">
                <a16:creationId xmlns:a16="http://schemas.microsoft.com/office/drawing/2014/main" id="{644E6973-057C-4E1D-AEFC-D59D6924A2C5}"/>
              </a:ext>
            </a:extLst>
          </p:cNvPr>
          <p:cNvCxnSpPr>
            <a:cxnSpLocks/>
            <a:stCxn id="42" idx="6"/>
            <a:endCxn id="96" idx="2"/>
          </p:cNvCxnSpPr>
          <p:nvPr/>
        </p:nvCxnSpPr>
        <p:spPr>
          <a:xfrm>
            <a:off x="6047005" y="3798795"/>
            <a:ext cx="270174" cy="5493"/>
          </a:xfrm>
          <a:prstGeom prst="curvedConnector3">
            <a:avLst>
              <a:gd name="adj1" fmla="val 50000"/>
            </a:avLst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C0D15AB5-F97D-483F-8B34-EC3A2BB743A9}"/>
              </a:ext>
            </a:extLst>
          </p:cNvPr>
          <p:cNvSpPr txBox="1"/>
          <p:nvPr/>
        </p:nvSpPr>
        <p:spPr>
          <a:xfrm>
            <a:off x="6065206" y="3403192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cxnSp>
        <p:nvCxnSpPr>
          <p:cNvPr id="58" name="Connector: Curved 57">
            <a:extLst>
              <a:ext uri="{FF2B5EF4-FFF2-40B4-BE49-F238E27FC236}">
                <a16:creationId xmlns:a16="http://schemas.microsoft.com/office/drawing/2014/main" id="{4AE89ADE-EE52-400A-828F-E2F3F17EAB71}"/>
              </a:ext>
            </a:extLst>
          </p:cNvPr>
          <p:cNvCxnSpPr>
            <a:cxnSpLocks/>
          </p:cNvCxnSpPr>
          <p:nvPr/>
        </p:nvCxnSpPr>
        <p:spPr>
          <a:xfrm rot="5400000">
            <a:off x="5379797" y="4438644"/>
            <a:ext cx="533814" cy="13242"/>
          </a:xfrm>
          <a:prstGeom prst="curvedConnector3">
            <a:avLst>
              <a:gd name="adj1" fmla="val 50000"/>
            </a:avLst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767341CD-5C1B-47D2-BAF4-0A7253037117}"/>
              </a:ext>
            </a:extLst>
          </p:cNvPr>
          <p:cNvSpPr txBox="1"/>
          <p:nvPr/>
        </p:nvSpPr>
        <p:spPr>
          <a:xfrm>
            <a:off x="5643109" y="4189229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54D877F8-5CCC-4347-BC8A-DA136684FE00}"/>
              </a:ext>
            </a:extLst>
          </p:cNvPr>
          <p:cNvSpPr txBox="1"/>
          <p:nvPr/>
        </p:nvSpPr>
        <p:spPr>
          <a:xfrm>
            <a:off x="7131838" y="3416615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cxnSp>
        <p:nvCxnSpPr>
          <p:cNvPr id="66" name="Connector: Curved 65">
            <a:extLst>
              <a:ext uri="{FF2B5EF4-FFF2-40B4-BE49-F238E27FC236}">
                <a16:creationId xmlns:a16="http://schemas.microsoft.com/office/drawing/2014/main" id="{A58AF527-A0D7-4651-8A1C-226149F62991}"/>
              </a:ext>
            </a:extLst>
          </p:cNvPr>
          <p:cNvCxnSpPr>
            <a:cxnSpLocks/>
          </p:cNvCxnSpPr>
          <p:nvPr/>
        </p:nvCxnSpPr>
        <p:spPr>
          <a:xfrm flipV="1">
            <a:off x="7104542" y="3791469"/>
            <a:ext cx="355344" cy="12818"/>
          </a:xfrm>
          <a:prstGeom prst="curvedConnector3">
            <a:avLst>
              <a:gd name="adj1" fmla="val 50000"/>
            </a:avLst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7" name="Title 1">
            <a:extLst>
              <a:ext uri="{FF2B5EF4-FFF2-40B4-BE49-F238E27FC236}">
                <a16:creationId xmlns:a16="http://schemas.microsoft.com/office/drawing/2014/main" id="{E1A73EA9-490D-45AA-9C5E-83A0B8EF5359}"/>
              </a:ext>
            </a:extLst>
          </p:cNvPr>
          <p:cNvSpPr txBox="1">
            <a:spLocks/>
          </p:cNvSpPr>
          <p:nvPr/>
        </p:nvSpPr>
        <p:spPr>
          <a:xfrm>
            <a:off x="2152650" y="7974"/>
            <a:ext cx="7886700" cy="1143657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From Successors to Powerset DFA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Rabin-Scott Powerset Construction</a:t>
            </a: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4AB7DCEC-B0B3-400C-9DA7-5692A5653F48}"/>
              </a:ext>
            </a:extLst>
          </p:cNvPr>
          <p:cNvSpPr/>
          <p:nvPr/>
        </p:nvSpPr>
        <p:spPr>
          <a:xfrm>
            <a:off x="8568085" y="4652179"/>
            <a:ext cx="843692" cy="83083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{A,R}</a:t>
            </a:r>
          </a:p>
        </p:txBody>
      </p:sp>
    </p:spTree>
    <p:extLst>
      <p:ext uri="{BB962C8B-B14F-4D97-AF65-F5344CB8AC3E}">
        <p14:creationId xmlns:p14="http://schemas.microsoft.com/office/powerpoint/2010/main" val="2169970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0" grpId="0"/>
      <p:bldP spid="61" grpId="0"/>
      <p:bldP spid="63" grpId="0"/>
      <p:bldP spid="59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TextBox 112">
            <a:extLst>
              <a:ext uri="{FF2B5EF4-FFF2-40B4-BE49-F238E27FC236}">
                <a16:creationId xmlns:a16="http://schemas.microsoft.com/office/drawing/2014/main" id="{534E26D6-A1BA-4AA9-9A55-45B388E94E46}"/>
              </a:ext>
            </a:extLst>
          </p:cNvPr>
          <p:cNvSpPr txBox="1"/>
          <p:nvPr/>
        </p:nvSpPr>
        <p:spPr>
          <a:xfrm>
            <a:off x="3876955" y="1237528"/>
            <a:ext cx="11115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S,x</a:t>
            </a:r>
            <a:r>
              <a:rPr lang="en-US" dirty="0"/>
              <a:t> = {S,A}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0B4290CF-9B3B-49C7-9804-EEBB7A57742B}"/>
              </a:ext>
            </a:extLst>
          </p:cNvPr>
          <p:cNvSpPr txBox="1"/>
          <p:nvPr/>
        </p:nvSpPr>
        <p:spPr>
          <a:xfrm>
            <a:off x="3873050" y="1616572"/>
            <a:ext cx="923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S,y</a:t>
            </a:r>
            <a:r>
              <a:rPr lang="en-US" dirty="0"/>
              <a:t> = {S}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E8CAA64D-63F7-4701-8C80-C4A78D7047C4}"/>
              </a:ext>
            </a:extLst>
          </p:cNvPr>
          <p:cNvSpPr txBox="1"/>
          <p:nvPr/>
        </p:nvSpPr>
        <p:spPr>
          <a:xfrm>
            <a:off x="5312793" y="1237528"/>
            <a:ext cx="966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A,x</a:t>
            </a:r>
            <a:r>
              <a:rPr lang="en-US" dirty="0"/>
              <a:t> = {R}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2FCD28B8-81BD-46A3-B340-EBD535D39894}"/>
              </a:ext>
            </a:extLst>
          </p:cNvPr>
          <p:cNvSpPr txBox="1"/>
          <p:nvPr/>
        </p:nvSpPr>
        <p:spPr>
          <a:xfrm>
            <a:off x="5312793" y="1616572"/>
            <a:ext cx="9718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A,y</a:t>
            </a:r>
            <a:r>
              <a:rPr lang="en-US" dirty="0"/>
              <a:t> = {R}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33E45CDD-ADEF-4DBA-AF66-1F743E6DE242}"/>
              </a:ext>
            </a:extLst>
          </p:cNvPr>
          <p:cNvSpPr txBox="1"/>
          <p:nvPr/>
        </p:nvSpPr>
        <p:spPr>
          <a:xfrm>
            <a:off x="6693885" y="1203325"/>
            <a:ext cx="974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R,x</a:t>
            </a:r>
            <a:r>
              <a:rPr lang="en-US" dirty="0"/>
              <a:t> = {D}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2C581D5F-DA39-4FCA-9C15-07110A60496A}"/>
              </a:ext>
            </a:extLst>
          </p:cNvPr>
          <p:cNvSpPr txBox="1"/>
          <p:nvPr/>
        </p:nvSpPr>
        <p:spPr>
          <a:xfrm>
            <a:off x="6693885" y="1582369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R,y</a:t>
            </a:r>
            <a:r>
              <a:rPr lang="en-US" dirty="0"/>
              <a:t> = {D}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0633F508-9FD4-4AA6-A17F-328FCFCC273A}"/>
              </a:ext>
            </a:extLst>
          </p:cNvPr>
          <p:cNvSpPr txBox="1"/>
          <p:nvPr/>
        </p:nvSpPr>
        <p:spPr>
          <a:xfrm>
            <a:off x="8112377" y="1203325"/>
            <a:ext cx="843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D,x</a:t>
            </a:r>
            <a:r>
              <a:rPr lang="en-US" dirty="0"/>
              <a:t> = {}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16EE614F-F7EC-4ADF-9DC0-972D6726BACF}"/>
              </a:ext>
            </a:extLst>
          </p:cNvPr>
          <p:cNvSpPr txBox="1"/>
          <p:nvPr/>
        </p:nvSpPr>
        <p:spPr>
          <a:xfrm>
            <a:off x="8112376" y="1582369"/>
            <a:ext cx="848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D,y</a:t>
            </a:r>
            <a:r>
              <a:rPr lang="en-US" dirty="0"/>
              <a:t> = {}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6222B8FF-89F0-48E6-A282-78C757D13864}"/>
              </a:ext>
            </a:extLst>
          </p:cNvPr>
          <p:cNvSpPr/>
          <p:nvPr/>
        </p:nvSpPr>
        <p:spPr>
          <a:xfrm>
            <a:off x="4075755" y="3419230"/>
            <a:ext cx="787362" cy="75912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{S}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175FDE66-11F1-4FF5-9022-CD9DF437E27C}"/>
              </a:ext>
            </a:extLst>
          </p:cNvPr>
          <p:cNvSpPr/>
          <p:nvPr/>
        </p:nvSpPr>
        <p:spPr>
          <a:xfrm>
            <a:off x="5259643" y="3419230"/>
            <a:ext cx="787362" cy="75912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{S,A}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32C24986-1A5D-4036-A1E7-B1F10E1A83D7}"/>
              </a:ext>
            </a:extLst>
          </p:cNvPr>
          <p:cNvSpPr/>
          <p:nvPr/>
        </p:nvSpPr>
        <p:spPr>
          <a:xfrm>
            <a:off x="7459885" y="3354069"/>
            <a:ext cx="860914" cy="8748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4FCD9C10-5328-4E14-86F1-B3BEA52B2D67}"/>
              </a:ext>
            </a:extLst>
          </p:cNvPr>
          <p:cNvSpPr/>
          <p:nvPr/>
        </p:nvSpPr>
        <p:spPr>
          <a:xfrm>
            <a:off x="7528344" y="3448395"/>
            <a:ext cx="719593" cy="682639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{S,A,R,D}</a:t>
            </a:r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A7E8BB3B-F0F6-42C4-B7A5-5703931AF66A}"/>
              </a:ext>
            </a:extLst>
          </p:cNvPr>
          <p:cNvSpPr/>
          <p:nvPr/>
        </p:nvSpPr>
        <p:spPr>
          <a:xfrm>
            <a:off x="6317179" y="3424723"/>
            <a:ext cx="787362" cy="75912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{S,A, R}</a:t>
            </a:r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203FEFEA-3D60-4FD2-9F3C-DCCB44FD8743}"/>
              </a:ext>
            </a:extLst>
          </p:cNvPr>
          <p:cNvSpPr/>
          <p:nvPr/>
        </p:nvSpPr>
        <p:spPr>
          <a:xfrm>
            <a:off x="4062513" y="4712172"/>
            <a:ext cx="787362" cy="75912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{S,D}</a:t>
            </a:r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26EA7A56-02C0-4393-9340-F1CC966D1DEF}"/>
              </a:ext>
            </a:extLst>
          </p:cNvPr>
          <p:cNvSpPr/>
          <p:nvPr/>
        </p:nvSpPr>
        <p:spPr>
          <a:xfrm>
            <a:off x="5246402" y="4712172"/>
            <a:ext cx="787362" cy="75912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{S,R}</a:t>
            </a:r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7F2F08E5-2F0E-4E01-8916-071CBF96A5AA}"/>
              </a:ext>
            </a:extLst>
          </p:cNvPr>
          <p:cNvSpPr/>
          <p:nvPr/>
        </p:nvSpPr>
        <p:spPr>
          <a:xfrm>
            <a:off x="7439804" y="4660534"/>
            <a:ext cx="887398" cy="874799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7C210B04-0B68-4A8C-864F-8803E78A3F55}"/>
              </a:ext>
            </a:extLst>
          </p:cNvPr>
          <p:cNvSpPr/>
          <p:nvPr/>
        </p:nvSpPr>
        <p:spPr>
          <a:xfrm>
            <a:off x="7528782" y="4756613"/>
            <a:ext cx="712065" cy="682639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{S,R,D}</a:t>
            </a:r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D157051A-5F22-4DB3-A8C1-58F9E40EEF22}"/>
              </a:ext>
            </a:extLst>
          </p:cNvPr>
          <p:cNvSpPr/>
          <p:nvPr/>
        </p:nvSpPr>
        <p:spPr>
          <a:xfrm>
            <a:off x="6303938" y="4717665"/>
            <a:ext cx="787362" cy="75912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{S,A,D}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E255A4D6-6138-47D3-987B-F51957C5B3AE}"/>
              </a:ext>
            </a:extLst>
          </p:cNvPr>
          <p:cNvSpPr/>
          <p:nvPr/>
        </p:nvSpPr>
        <p:spPr>
          <a:xfrm>
            <a:off x="4118626" y="4788644"/>
            <a:ext cx="662914" cy="60618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{S,D}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83B789C4-2D78-4635-8B0F-0EE334D8F4F6}"/>
              </a:ext>
            </a:extLst>
          </p:cNvPr>
          <p:cNvSpPr/>
          <p:nvPr/>
        </p:nvSpPr>
        <p:spPr>
          <a:xfrm>
            <a:off x="6366161" y="4799131"/>
            <a:ext cx="662914" cy="60618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{S,A,D}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ECDC55-56E1-4B5B-83FD-5C3A177EE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42</a:t>
            </a:fld>
            <a:endParaRPr lang="en-US"/>
          </a:p>
        </p:txBody>
      </p:sp>
      <p:cxnSp>
        <p:nvCxnSpPr>
          <p:cNvPr id="31" name="Connector: Curved 30">
            <a:extLst>
              <a:ext uri="{FF2B5EF4-FFF2-40B4-BE49-F238E27FC236}">
                <a16:creationId xmlns:a16="http://schemas.microsoft.com/office/drawing/2014/main" id="{04B1E513-7C9F-4BF5-9361-516115BD3D2F}"/>
              </a:ext>
            </a:extLst>
          </p:cNvPr>
          <p:cNvCxnSpPr>
            <a:cxnSpLocks/>
          </p:cNvCxnSpPr>
          <p:nvPr/>
        </p:nvCxnSpPr>
        <p:spPr>
          <a:xfrm>
            <a:off x="4863117" y="3798794"/>
            <a:ext cx="396526" cy="10986"/>
          </a:xfrm>
          <a:prstGeom prst="curvedConnector3">
            <a:avLst>
              <a:gd name="adj1" fmla="val 50000"/>
            </a:avLst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E3FAD2F1-7CE9-4343-9884-A47D8F8AAAF1}"/>
              </a:ext>
            </a:extLst>
          </p:cNvPr>
          <p:cNvSpPr txBox="1"/>
          <p:nvPr/>
        </p:nvSpPr>
        <p:spPr>
          <a:xfrm>
            <a:off x="4912438" y="3414915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cxnSp>
        <p:nvCxnSpPr>
          <p:cNvPr id="33" name="Connector: Curved 32">
            <a:extLst>
              <a:ext uri="{FF2B5EF4-FFF2-40B4-BE49-F238E27FC236}">
                <a16:creationId xmlns:a16="http://schemas.microsoft.com/office/drawing/2014/main" id="{3060B230-E636-4DC7-9D5A-80467C2F80C4}"/>
              </a:ext>
            </a:extLst>
          </p:cNvPr>
          <p:cNvCxnSpPr>
            <a:cxnSpLocks/>
          </p:cNvCxnSpPr>
          <p:nvPr/>
        </p:nvCxnSpPr>
        <p:spPr>
          <a:xfrm rot="10800000" flipH="1">
            <a:off x="4075755" y="3530402"/>
            <a:ext cx="115307" cy="268393"/>
          </a:xfrm>
          <a:prstGeom prst="curvedConnector4">
            <a:avLst>
              <a:gd name="adj1" fmla="val -173509"/>
              <a:gd name="adj2" fmla="val 215103"/>
            </a:avLst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31D197A7-17F5-40FF-866C-E861CEDF38CC}"/>
              </a:ext>
            </a:extLst>
          </p:cNvPr>
          <p:cNvSpPr txBox="1"/>
          <p:nvPr/>
        </p:nvSpPr>
        <p:spPr>
          <a:xfrm>
            <a:off x="3634837" y="2953175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73053BF5-79D4-41C6-8EFC-6AD9FCF8F13E}"/>
              </a:ext>
            </a:extLst>
          </p:cNvPr>
          <p:cNvSpPr/>
          <p:nvPr/>
        </p:nvSpPr>
        <p:spPr>
          <a:xfrm>
            <a:off x="4062513" y="5902606"/>
            <a:ext cx="787362" cy="75912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{A}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616CE18E-1BCE-4B5F-9BB5-855CE5D8BCE5}"/>
              </a:ext>
            </a:extLst>
          </p:cNvPr>
          <p:cNvSpPr/>
          <p:nvPr/>
        </p:nvSpPr>
        <p:spPr>
          <a:xfrm>
            <a:off x="5225634" y="5900697"/>
            <a:ext cx="787362" cy="75912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{R}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5785B9A3-14AA-47B6-A277-8A03E87168EA}"/>
              </a:ext>
            </a:extLst>
          </p:cNvPr>
          <p:cNvSpPr/>
          <p:nvPr/>
        </p:nvSpPr>
        <p:spPr>
          <a:xfrm>
            <a:off x="6388755" y="5898788"/>
            <a:ext cx="787362" cy="75912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E1CC5DAB-2094-464D-B9E2-DFFB27E39A30}"/>
              </a:ext>
            </a:extLst>
          </p:cNvPr>
          <p:cNvSpPr/>
          <p:nvPr/>
        </p:nvSpPr>
        <p:spPr>
          <a:xfrm>
            <a:off x="7544274" y="5880573"/>
            <a:ext cx="787362" cy="75912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{S,D}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6C36D71C-164B-445F-B57B-5EC7C3845F7E}"/>
              </a:ext>
            </a:extLst>
          </p:cNvPr>
          <p:cNvSpPr/>
          <p:nvPr/>
        </p:nvSpPr>
        <p:spPr>
          <a:xfrm>
            <a:off x="7600387" y="5957045"/>
            <a:ext cx="662914" cy="60618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{R,D}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CDA53A03-E65A-4973-A8B3-59928022F1B2}"/>
              </a:ext>
            </a:extLst>
          </p:cNvPr>
          <p:cNvSpPr/>
          <p:nvPr/>
        </p:nvSpPr>
        <p:spPr>
          <a:xfrm>
            <a:off x="6447614" y="5980809"/>
            <a:ext cx="662914" cy="60618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{D}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E388B61F-136C-46ED-A24B-D004B914AE24}"/>
              </a:ext>
            </a:extLst>
          </p:cNvPr>
          <p:cNvSpPr/>
          <p:nvPr/>
        </p:nvSpPr>
        <p:spPr>
          <a:xfrm>
            <a:off x="8587624" y="5797140"/>
            <a:ext cx="843692" cy="83083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{S,D}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C66AA914-D2C2-4D1D-A4DB-507E957821B7}"/>
              </a:ext>
            </a:extLst>
          </p:cNvPr>
          <p:cNvSpPr/>
          <p:nvPr/>
        </p:nvSpPr>
        <p:spPr>
          <a:xfrm>
            <a:off x="8651552" y="5874981"/>
            <a:ext cx="731249" cy="68075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{A,D}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C1079697-4E7B-4B9B-A6B4-F1D547F4B982}"/>
              </a:ext>
            </a:extLst>
          </p:cNvPr>
          <p:cNvSpPr/>
          <p:nvPr/>
        </p:nvSpPr>
        <p:spPr>
          <a:xfrm>
            <a:off x="8568085" y="4652179"/>
            <a:ext cx="843692" cy="83083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{A,R}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A1AD01B0-CDCD-45C9-A051-1E53C48905FA}"/>
              </a:ext>
            </a:extLst>
          </p:cNvPr>
          <p:cNvSpPr/>
          <p:nvPr/>
        </p:nvSpPr>
        <p:spPr>
          <a:xfrm>
            <a:off x="8564177" y="3358733"/>
            <a:ext cx="843692" cy="83083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{S,D}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AD2C7EBA-1C7E-4C6A-8729-875C862C9672}"/>
              </a:ext>
            </a:extLst>
          </p:cNvPr>
          <p:cNvSpPr/>
          <p:nvPr/>
        </p:nvSpPr>
        <p:spPr>
          <a:xfrm>
            <a:off x="8628105" y="3436574"/>
            <a:ext cx="731249" cy="68075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{A,R,D}</a:t>
            </a:r>
          </a:p>
        </p:txBody>
      </p:sp>
      <p:cxnSp>
        <p:nvCxnSpPr>
          <p:cNvPr id="51" name="Connector: Curved 50">
            <a:extLst>
              <a:ext uri="{FF2B5EF4-FFF2-40B4-BE49-F238E27FC236}">
                <a16:creationId xmlns:a16="http://schemas.microsoft.com/office/drawing/2014/main" id="{0EEADDD7-301B-4CC6-958A-993EF0602BDB}"/>
              </a:ext>
            </a:extLst>
          </p:cNvPr>
          <p:cNvCxnSpPr>
            <a:cxnSpLocks/>
          </p:cNvCxnSpPr>
          <p:nvPr/>
        </p:nvCxnSpPr>
        <p:spPr>
          <a:xfrm>
            <a:off x="4851401" y="6272358"/>
            <a:ext cx="396526" cy="10986"/>
          </a:xfrm>
          <a:prstGeom prst="curvedConnector3">
            <a:avLst>
              <a:gd name="adj1" fmla="val 50000"/>
            </a:avLst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7ADF447D-3D17-4237-A357-FE86EBFE8E0F}"/>
              </a:ext>
            </a:extLst>
          </p:cNvPr>
          <p:cNvSpPr txBox="1"/>
          <p:nvPr/>
        </p:nvSpPr>
        <p:spPr>
          <a:xfrm>
            <a:off x="4806942" y="5888479"/>
            <a:ext cx="445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x,y</a:t>
            </a:r>
            <a:endParaRPr lang="en-US" dirty="0"/>
          </a:p>
        </p:txBody>
      </p:sp>
      <p:cxnSp>
        <p:nvCxnSpPr>
          <p:cNvPr id="54" name="Connector: Curved 53">
            <a:extLst>
              <a:ext uri="{FF2B5EF4-FFF2-40B4-BE49-F238E27FC236}">
                <a16:creationId xmlns:a16="http://schemas.microsoft.com/office/drawing/2014/main" id="{25EEE329-FE05-4443-919B-C9D25E7722FE}"/>
              </a:ext>
            </a:extLst>
          </p:cNvPr>
          <p:cNvCxnSpPr>
            <a:cxnSpLocks/>
          </p:cNvCxnSpPr>
          <p:nvPr/>
        </p:nvCxnSpPr>
        <p:spPr>
          <a:xfrm>
            <a:off x="6019804" y="6299713"/>
            <a:ext cx="396526" cy="10986"/>
          </a:xfrm>
          <a:prstGeom prst="curvedConnector3">
            <a:avLst>
              <a:gd name="adj1" fmla="val 50000"/>
            </a:avLst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7E275EAC-C414-4FB2-A5C0-64DC9F49B55A}"/>
              </a:ext>
            </a:extLst>
          </p:cNvPr>
          <p:cNvSpPr txBox="1"/>
          <p:nvPr/>
        </p:nvSpPr>
        <p:spPr>
          <a:xfrm>
            <a:off x="5983160" y="5915834"/>
            <a:ext cx="445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x,y</a:t>
            </a:r>
            <a:endParaRPr lang="en-US" dirty="0"/>
          </a:p>
        </p:txBody>
      </p:sp>
      <p:cxnSp>
        <p:nvCxnSpPr>
          <p:cNvPr id="62" name="Connector: Curved 61">
            <a:extLst>
              <a:ext uri="{FF2B5EF4-FFF2-40B4-BE49-F238E27FC236}">
                <a16:creationId xmlns:a16="http://schemas.microsoft.com/office/drawing/2014/main" id="{644E6973-057C-4E1D-AEFC-D59D6924A2C5}"/>
              </a:ext>
            </a:extLst>
          </p:cNvPr>
          <p:cNvCxnSpPr>
            <a:cxnSpLocks/>
            <a:stCxn id="42" idx="6"/>
            <a:endCxn id="96" idx="2"/>
          </p:cNvCxnSpPr>
          <p:nvPr/>
        </p:nvCxnSpPr>
        <p:spPr>
          <a:xfrm>
            <a:off x="6047005" y="3798795"/>
            <a:ext cx="270174" cy="5493"/>
          </a:xfrm>
          <a:prstGeom prst="curvedConnector3">
            <a:avLst>
              <a:gd name="adj1" fmla="val 50000"/>
            </a:avLst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C0D15AB5-F97D-483F-8B34-EC3A2BB743A9}"/>
              </a:ext>
            </a:extLst>
          </p:cNvPr>
          <p:cNvSpPr txBox="1"/>
          <p:nvPr/>
        </p:nvSpPr>
        <p:spPr>
          <a:xfrm>
            <a:off x="6065206" y="3403192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cxnSp>
        <p:nvCxnSpPr>
          <p:cNvPr id="58" name="Connector: Curved 57">
            <a:extLst>
              <a:ext uri="{FF2B5EF4-FFF2-40B4-BE49-F238E27FC236}">
                <a16:creationId xmlns:a16="http://schemas.microsoft.com/office/drawing/2014/main" id="{4AE89ADE-EE52-400A-828F-E2F3F17EAB71}"/>
              </a:ext>
            </a:extLst>
          </p:cNvPr>
          <p:cNvCxnSpPr>
            <a:cxnSpLocks/>
          </p:cNvCxnSpPr>
          <p:nvPr/>
        </p:nvCxnSpPr>
        <p:spPr>
          <a:xfrm rot="5400000">
            <a:off x="5379797" y="4438644"/>
            <a:ext cx="533814" cy="13242"/>
          </a:xfrm>
          <a:prstGeom prst="curvedConnector3">
            <a:avLst>
              <a:gd name="adj1" fmla="val 50000"/>
            </a:avLst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767341CD-5C1B-47D2-BAF4-0A7253037117}"/>
              </a:ext>
            </a:extLst>
          </p:cNvPr>
          <p:cNvSpPr txBox="1"/>
          <p:nvPr/>
        </p:nvSpPr>
        <p:spPr>
          <a:xfrm>
            <a:off x="5643109" y="4189229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54D877F8-5CCC-4347-BC8A-DA136684FE00}"/>
              </a:ext>
            </a:extLst>
          </p:cNvPr>
          <p:cNvSpPr txBox="1"/>
          <p:nvPr/>
        </p:nvSpPr>
        <p:spPr>
          <a:xfrm>
            <a:off x="7131838" y="3416615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cxnSp>
        <p:nvCxnSpPr>
          <p:cNvPr id="66" name="Connector: Curved 65">
            <a:extLst>
              <a:ext uri="{FF2B5EF4-FFF2-40B4-BE49-F238E27FC236}">
                <a16:creationId xmlns:a16="http://schemas.microsoft.com/office/drawing/2014/main" id="{A58AF527-A0D7-4651-8A1C-226149F62991}"/>
              </a:ext>
            </a:extLst>
          </p:cNvPr>
          <p:cNvCxnSpPr>
            <a:cxnSpLocks/>
          </p:cNvCxnSpPr>
          <p:nvPr/>
        </p:nvCxnSpPr>
        <p:spPr>
          <a:xfrm flipV="1">
            <a:off x="7104542" y="3791469"/>
            <a:ext cx="355344" cy="12818"/>
          </a:xfrm>
          <a:prstGeom prst="curvedConnector3">
            <a:avLst>
              <a:gd name="adj1" fmla="val 50000"/>
            </a:avLst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D67D0A8C-810F-495E-B064-99A370D46955}"/>
              </a:ext>
            </a:extLst>
          </p:cNvPr>
          <p:cNvSpPr txBox="1"/>
          <p:nvPr/>
        </p:nvSpPr>
        <p:spPr>
          <a:xfrm>
            <a:off x="7159635" y="4709557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cxnSp>
        <p:nvCxnSpPr>
          <p:cNvPr id="68" name="Connector: Curved 67">
            <a:extLst>
              <a:ext uri="{FF2B5EF4-FFF2-40B4-BE49-F238E27FC236}">
                <a16:creationId xmlns:a16="http://schemas.microsoft.com/office/drawing/2014/main" id="{2361B793-63F1-4190-A84B-38B04A4AEB22}"/>
              </a:ext>
            </a:extLst>
          </p:cNvPr>
          <p:cNvCxnSpPr>
            <a:cxnSpLocks/>
          </p:cNvCxnSpPr>
          <p:nvPr/>
        </p:nvCxnSpPr>
        <p:spPr>
          <a:xfrm rot="16200000" flipH="1">
            <a:off x="6166105" y="4575697"/>
            <a:ext cx="5493" cy="500786"/>
          </a:xfrm>
          <a:prstGeom prst="curvedConnector3">
            <a:avLst>
              <a:gd name="adj1" fmla="val -2669953"/>
            </a:avLst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81CB1757-1826-4C28-B47B-20C3D4F9F346}"/>
              </a:ext>
            </a:extLst>
          </p:cNvPr>
          <p:cNvSpPr txBox="1"/>
          <p:nvPr/>
        </p:nvSpPr>
        <p:spPr>
          <a:xfrm>
            <a:off x="6043572" y="4347208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cxnSp>
        <p:nvCxnSpPr>
          <p:cNvPr id="70" name="Connector: Curved 69">
            <a:extLst>
              <a:ext uri="{FF2B5EF4-FFF2-40B4-BE49-F238E27FC236}">
                <a16:creationId xmlns:a16="http://schemas.microsoft.com/office/drawing/2014/main" id="{B578353B-368F-4F79-9CCE-7B19C816EC8A}"/>
              </a:ext>
            </a:extLst>
          </p:cNvPr>
          <p:cNvCxnSpPr>
            <a:cxnSpLocks/>
          </p:cNvCxnSpPr>
          <p:nvPr/>
        </p:nvCxnSpPr>
        <p:spPr>
          <a:xfrm flipH="1" flipV="1">
            <a:off x="8194721" y="3482182"/>
            <a:ext cx="126078" cy="309289"/>
          </a:xfrm>
          <a:prstGeom prst="curvedConnector4">
            <a:avLst>
              <a:gd name="adj1" fmla="val -168006"/>
              <a:gd name="adj2" fmla="val 205360"/>
            </a:avLst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1" name="TextBox 70">
            <a:extLst>
              <a:ext uri="{FF2B5EF4-FFF2-40B4-BE49-F238E27FC236}">
                <a16:creationId xmlns:a16="http://schemas.microsoft.com/office/drawing/2014/main" id="{D6827BC7-5CE3-4D7F-91A3-022CF21F9C9D}"/>
              </a:ext>
            </a:extLst>
          </p:cNvPr>
          <p:cNvSpPr txBox="1"/>
          <p:nvPr/>
        </p:nvSpPr>
        <p:spPr>
          <a:xfrm>
            <a:off x="8463325" y="2967676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cxnSp>
        <p:nvCxnSpPr>
          <p:cNvPr id="72" name="Connector: Curved 71">
            <a:extLst>
              <a:ext uri="{FF2B5EF4-FFF2-40B4-BE49-F238E27FC236}">
                <a16:creationId xmlns:a16="http://schemas.microsoft.com/office/drawing/2014/main" id="{48853301-55E1-4760-87A2-A360CD91BA9F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4195909" y="4438645"/>
            <a:ext cx="533814" cy="13242"/>
          </a:xfrm>
          <a:prstGeom prst="curvedConnector3">
            <a:avLst>
              <a:gd name="adj1" fmla="val 50000"/>
            </a:avLst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BD668180-4DDC-47A2-9A3A-E66460D1AA5B}"/>
              </a:ext>
            </a:extLst>
          </p:cNvPr>
          <p:cNvSpPr txBox="1"/>
          <p:nvPr/>
        </p:nvSpPr>
        <p:spPr>
          <a:xfrm>
            <a:off x="4183377" y="4291009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</a:p>
        </p:txBody>
      </p:sp>
      <p:cxnSp>
        <p:nvCxnSpPr>
          <p:cNvPr id="74" name="Connector: Curved 73">
            <a:extLst>
              <a:ext uri="{FF2B5EF4-FFF2-40B4-BE49-F238E27FC236}">
                <a16:creationId xmlns:a16="http://schemas.microsoft.com/office/drawing/2014/main" id="{66FB0196-CBBF-4937-A301-1BED8F4B418E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4676682" y="4125076"/>
            <a:ext cx="756157" cy="640381"/>
          </a:xfrm>
          <a:prstGeom prst="curvedConnector3">
            <a:avLst>
              <a:gd name="adj1" fmla="val 50000"/>
            </a:avLst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5" name="TextBox 74">
            <a:extLst>
              <a:ext uri="{FF2B5EF4-FFF2-40B4-BE49-F238E27FC236}">
                <a16:creationId xmlns:a16="http://schemas.microsoft.com/office/drawing/2014/main" id="{1C6B6344-EFA9-45E7-8349-27FD902D9CA7}"/>
              </a:ext>
            </a:extLst>
          </p:cNvPr>
          <p:cNvSpPr txBox="1"/>
          <p:nvPr/>
        </p:nvSpPr>
        <p:spPr>
          <a:xfrm>
            <a:off x="4835320" y="4135464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cxnSp>
        <p:nvCxnSpPr>
          <p:cNvPr id="76" name="Connector: Curved 75">
            <a:extLst>
              <a:ext uri="{FF2B5EF4-FFF2-40B4-BE49-F238E27FC236}">
                <a16:creationId xmlns:a16="http://schemas.microsoft.com/office/drawing/2014/main" id="{728B0AE1-E716-43FD-8328-CA5652EEA56A}"/>
              </a:ext>
            </a:extLst>
          </p:cNvPr>
          <p:cNvCxnSpPr>
            <a:cxnSpLocks/>
          </p:cNvCxnSpPr>
          <p:nvPr/>
        </p:nvCxnSpPr>
        <p:spPr>
          <a:xfrm rot="5400000" flipH="1">
            <a:off x="6166105" y="5112482"/>
            <a:ext cx="5493" cy="500786"/>
          </a:xfrm>
          <a:prstGeom prst="curvedConnector3">
            <a:avLst>
              <a:gd name="adj1" fmla="val -3531480"/>
            </a:avLst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7" name="TextBox 76">
            <a:extLst>
              <a:ext uri="{FF2B5EF4-FFF2-40B4-BE49-F238E27FC236}">
                <a16:creationId xmlns:a16="http://schemas.microsoft.com/office/drawing/2014/main" id="{F2790C46-A23E-466F-A8F3-55C5A6F6D025}"/>
              </a:ext>
            </a:extLst>
          </p:cNvPr>
          <p:cNvSpPr txBox="1"/>
          <p:nvPr/>
        </p:nvSpPr>
        <p:spPr>
          <a:xfrm>
            <a:off x="6043572" y="5210090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</a:p>
        </p:txBody>
      </p:sp>
      <p:cxnSp>
        <p:nvCxnSpPr>
          <p:cNvPr id="78" name="Connector: Curved 77">
            <a:extLst>
              <a:ext uri="{FF2B5EF4-FFF2-40B4-BE49-F238E27FC236}">
                <a16:creationId xmlns:a16="http://schemas.microsoft.com/office/drawing/2014/main" id="{B8959E32-C62E-4C4E-8388-CF28A63DE466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6437333" y="4444138"/>
            <a:ext cx="533814" cy="13242"/>
          </a:xfrm>
          <a:prstGeom prst="curvedConnector3">
            <a:avLst>
              <a:gd name="adj1" fmla="val 50000"/>
            </a:avLst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9" name="TextBox 78">
            <a:extLst>
              <a:ext uri="{FF2B5EF4-FFF2-40B4-BE49-F238E27FC236}">
                <a16:creationId xmlns:a16="http://schemas.microsoft.com/office/drawing/2014/main" id="{6882ADC0-6D39-4CF7-B53F-07C3C42DBFBF}"/>
              </a:ext>
            </a:extLst>
          </p:cNvPr>
          <p:cNvSpPr txBox="1"/>
          <p:nvPr/>
        </p:nvSpPr>
        <p:spPr>
          <a:xfrm>
            <a:off x="6710860" y="4291009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cxnSp>
        <p:nvCxnSpPr>
          <p:cNvPr id="80" name="Connector: Curved 79">
            <a:extLst>
              <a:ext uri="{FF2B5EF4-FFF2-40B4-BE49-F238E27FC236}">
                <a16:creationId xmlns:a16="http://schemas.microsoft.com/office/drawing/2014/main" id="{20DD1B2E-CFDC-4F8D-8AE7-6DF330F0032C}"/>
              </a:ext>
            </a:extLst>
          </p:cNvPr>
          <p:cNvCxnSpPr>
            <a:cxnSpLocks/>
          </p:cNvCxnSpPr>
          <p:nvPr/>
        </p:nvCxnSpPr>
        <p:spPr>
          <a:xfrm rot="16200000" flipH="1">
            <a:off x="6921515" y="4140400"/>
            <a:ext cx="715964" cy="580525"/>
          </a:xfrm>
          <a:prstGeom prst="curvedConnector3">
            <a:avLst>
              <a:gd name="adj1" fmla="val 50000"/>
            </a:avLst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2" name="Connector: Curved 81">
            <a:extLst>
              <a:ext uri="{FF2B5EF4-FFF2-40B4-BE49-F238E27FC236}">
                <a16:creationId xmlns:a16="http://schemas.microsoft.com/office/drawing/2014/main" id="{4B84BB6E-BFE7-412F-97CB-3F179DFF9570}"/>
              </a:ext>
            </a:extLst>
          </p:cNvPr>
          <p:cNvCxnSpPr>
            <a:cxnSpLocks/>
          </p:cNvCxnSpPr>
          <p:nvPr/>
        </p:nvCxnSpPr>
        <p:spPr>
          <a:xfrm rot="5400000">
            <a:off x="7671092" y="4441281"/>
            <a:ext cx="431664" cy="6840"/>
          </a:xfrm>
          <a:prstGeom prst="curvedConnector3">
            <a:avLst>
              <a:gd name="adj1" fmla="val 50000"/>
            </a:avLst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3" name="TextBox 82">
            <a:extLst>
              <a:ext uri="{FF2B5EF4-FFF2-40B4-BE49-F238E27FC236}">
                <a16:creationId xmlns:a16="http://schemas.microsoft.com/office/drawing/2014/main" id="{7351998A-CB16-465E-98CC-B481952709E4}"/>
              </a:ext>
            </a:extLst>
          </p:cNvPr>
          <p:cNvSpPr txBox="1"/>
          <p:nvPr/>
        </p:nvSpPr>
        <p:spPr>
          <a:xfrm>
            <a:off x="7890342" y="4252966"/>
            <a:ext cx="283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</a:t>
            </a:r>
          </a:p>
        </p:txBody>
      </p:sp>
      <p:cxnSp>
        <p:nvCxnSpPr>
          <p:cNvPr id="84" name="Connector: Curved 83">
            <a:extLst>
              <a:ext uri="{FF2B5EF4-FFF2-40B4-BE49-F238E27FC236}">
                <a16:creationId xmlns:a16="http://schemas.microsoft.com/office/drawing/2014/main" id="{D0A283C4-FB78-4E8A-A5E8-C46D867A6CB9}"/>
              </a:ext>
            </a:extLst>
          </p:cNvPr>
          <p:cNvCxnSpPr>
            <a:cxnSpLocks/>
          </p:cNvCxnSpPr>
          <p:nvPr/>
        </p:nvCxnSpPr>
        <p:spPr>
          <a:xfrm rot="5400000" flipH="1">
            <a:off x="6137832" y="3789663"/>
            <a:ext cx="64032" cy="3427309"/>
          </a:xfrm>
          <a:prstGeom prst="curvedConnector3">
            <a:avLst>
              <a:gd name="adj1" fmla="val -367443"/>
            </a:avLst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5" name="TextBox 84">
            <a:extLst>
              <a:ext uri="{FF2B5EF4-FFF2-40B4-BE49-F238E27FC236}">
                <a16:creationId xmlns:a16="http://schemas.microsoft.com/office/drawing/2014/main" id="{4A67FA80-58D5-41AF-B2BA-3408E98E052E}"/>
              </a:ext>
            </a:extLst>
          </p:cNvPr>
          <p:cNvSpPr txBox="1"/>
          <p:nvPr/>
        </p:nvSpPr>
        <p:spPr>
          <a:xfrm>
            <a:off x="6440150" y="5415357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</a:p>
        </p:txBody>
      </p:sp>
      <p:sp>
        <p:nvSpPr>
          <p:cNvPr id="86" name="Title 1">
            <a:extLst>
              <a:ext uri="{FF2B5EF4-FFF2-40B4-BE49-F238E27FC236}">
                <a16:creationId xmlns:a16="http://schemas.microsoft.com/office/drawing/2014/main" id="{0CC9359B-18FD-451D-9012-B10469FEEA18}"/>
              </a:ext>
            </a:extLst>
          </p:cNvPr>
          <p:cNvSpPr txBox="1">
            <a:spLocks/>
          </p:cNvSpPr>
          <p:nvPr/>
        </p:nvSpPr>
        <p:spPr>
          <a:xfrm>
            <a:off x="2152650" y="7974"/>
            <a:ext cx="7886700" cy="1143657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From Successors to Powerset DFA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Rabin-Scott Powerset Construction</a:t>
            </a:r>
          </a:p>
        </p:txBody>
      </p:sp>
    </p:spTree>
    <p:extLst>
      <p:ext uri="{BB962C8B-B14F-4D97-AF65-F5344CB8AC3E}">
        <p14:creationId xmlns:p14="http://schemas.microsoft.com/office/powerpoint/2010/main" val="2780529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39" grpId="0" animBg="1"/>
      <p:bldP spid="40" grpId="0" animBg="1"/>
      <p:bldP spid="43" grpId="0" animBg="1"/>
      <p:bldP spid="45" grpId="0" animBg="1"/>
      <p:bldP spid="46" grpId="0" animBg="1"/>
      <p:bldP spid="47" grpId="0" animBg="1"/>
      <p:bldP spid="49" grpId="0" animBg="1"/>
      <p:bldP spid="50" grpId="0" animBg="1"/>
      <p:bldP spid="52" grpId="0"/>
      <p:bldP spid="5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AF2F90A-B9FA-4BD7-A760-9046B6299A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38437" y="1825625"/>
            <a:ext cx="8648209" cy="4351338"/>
          </a:xfrm>
        </p:spPr>
        <p:txBody>
          <a:bodyPr/>
          <a:lstStyle/>
          <a:p>
            <a:r>
              <a:rPr lang="en-US" dirty="0"/>
              <a:t>How may states might the DFA have? </a:t>
            </a:r>
          </a:p>
          <a:p>
            <a:pPr lvl="1"/>
            <a:r>
              <a:rPr lang="en-US" dirty="0"/>
              <a:t>2</a:t>
            </a:r>
            <a:r>
              <a:rPr lang="en-US" baseline="30000" dirty="0"/>
              <a:t>|Q|</a:t>
            </a:r>
          </a:p>
          <a:p>
            <a:r>
              <a:rPr lang="en-US" dirty="0"/>
              <a:t>Why 2</a:t>
            </a:r>
            <a:r>
              <a:rPr lang="en-US" baseline="30000" dirty="0"/>
              <a:t>|Q|</a:t>
            </a:r>
            <a:r>
              <a:rPr lang="en-US" dirty="0"/>
              <a:t>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01612B-5E84-4F74-8F7E-EEAD87CBA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43</a:t>
            </a:fld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6222B8FF-89F0-48E6-A282-78C757D13864}"/>
              </a:ext>
            </a:extLst>
          </p:cNvPr>
          <p:cNvSpPr/>
          <p:nvPr/>
        </p:nvSpPr>
        <p:spPr>
          <a:xfrm>
            <a:off x="6625533" y="3357605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175FDE66-11F1-4FF5-9022-CD9DF437E27C}"/>
              </a:ext>
            </a:extLst>
          </p:cNvPr>
          <p:cNvSpPr/>
          <p:nvPr/>
        </p:nvSpPr>
        <p:spPr>
          <a:xfrm>
            <a:off x="7978262" y="3357605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32C24986-1A5D-4036-A1E7-B1F10E1A83D7}"/>
              </a:ext>
            </a:extLst>
          </p:cNvPr>
          <p:cNvSpPr/>
          <p:nvPr/>
        </p:nvSpPr>
        <p:spPr>
          <a:xfrm>
            <a:off x="9330991" y="3357605"/>
            <a:ext cx="899652" cy="8775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</a:p>
        </p:txBody>
      </p:sp>
      <p:cxnSp>
        <p:nvCxnSpPr>
          <p:cNvPr id="45" name="Connector: Curved 44">
            <a:extLst>
              <a:ext uri="{FF2B5EF4-FFF2-40B4-BE49-F238E27FC236}">
                <a16:creationId xmlns:a16="http://schemas.microsoft.com/office/drawing/2014/main" id="{5F5AB573-7830-4A57-A94A-6B0D3C8991EA}"/>
              </a:ext>
            </a:extLst>
          </p:cNvPr>
          <p:cNvCxnSpPr>
            <a:cxnSpLocks/>
            <a:stCxn id="41" idx="6"/>
            <a:endCxn id="42" idx="2"/>
          </p:cNvCxnSpPr>
          <p:nvPr/>
        </p:nvCxnSpPr>
        <p:spPr>
          <a:xfrm>
            <a:off x="7525186" y="3796370"/>
            <a:ext cx="453077" cy="12700"/>
          </a:xfrm>
          <a:prstGeom prst="curvedConnector3">
            <a:avLst>
              <a:gd name="adj1" fmla="val 50000"/>
            </a:avLst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8" name="Connector: Curved 47">
            <a:extLst>
              <a:ext uri="{FF2B5EF4-FFF2-40B4-BE49-F238E27FC236}">
                <a16:creationId xmlns:a16="http://schemas.microsoft.com/office/drawing/2014/main" id="{A6E0B26E-B279-4898-90F3-3BEF7FB361E2}"/>
              </a:ext>
            </a:extLst>
          </p:cNvPr>
          <p:cNvCxnSpPr>
            <a:cxnSpLocks/>
            <a:stCxn id="41" idx="3"/>
            <a:endCxn id="41" idx="5"/>
          </p:cNvCxnSpPr>
          <p:nvPr/>
        </p:nvCxnSpPr>
        <p:spPr>
          <a:xfrm rot="16200000" flipH="1">
            <a:off x="7075359" y="3788549"/>
            <a:ext cx="12700" cy="636150"/>
          </a:xfrm>
          <a:prstGeom prst="curvedConnector3">
            <a:avLst>
              <a:gd name="adj1" fmla="val 2811898"/>
            </a:avLst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0377D450-5879-4699-8744-B505F6DEEDA9}"/>
              </a:ext>
            </a:extLst>
          </p:cNvPr>
          <p:cNvSpPr txBox="1"/>
          <p:nvPr/>
        </p:nvSpPr>
        <p:spPr>
          <a:xfrm>
            <a:off x="6841962" y="4507252"/>
            <a:ext cx="445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x,y</a:t>
            </a:r>
            <a:endParaRPr lang="en-US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EF85214D-1583-49F2-870F-0453CB731191}"/>
              </a:ext>
            </a:extLst>
          </p:cNvPr>
          <p:cNvSpPr txBox="1"/>
          <p:nvPr/>
        </p:nvSpPr>
        <p:spPr>
          <a:xfrm>
            <a:off x="8893636" y="3359570"/>
            <a:ext cx="445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x,y</a:t>
            </a:r>
            <a:endParaRPr lang="en-US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389C4D93-7AD3-4BEB-9EA3-432F1B200F09}"/>
              </a:ext>
            </a:extLst>
          </p:cNvPr>
          <p:cNvSpPr txBox="1"/>
          <p:nvPr/>
        </p:nvSpPr>
        <p:spPr>
          <a:xfrm>
            <a:off x="7581540" y="3352617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4FCD9C10-5328-4E14-86F1-B3BEA52B2D67}"/>
              </a:ext>
            </a:extLst>
          </p:cNvPr>
          <p:cNvSpPr/>
          <p:nvPr/>
        </p:nvSpPr>
        <p:spPr>
          <a:xfrm>
            <a:off x="9417026" y="3451012"/>
            <a:ext cx="727582" cy="690716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</a:p>
        </p:txBody>
      </p:sp>
      <p:cxnSp>
        <p:nvCxnSpPr>
          <p:cNvPr id="55" name="Connector: Curved 54">
            <a:extLst>
              <a:ext uri="{FF2B5EF4-FFF2-40B4-BE49-F238E27FC236}">
                <a16:creationId xmlns:a16="http://schemas.microsoft.com/office/drawing/2014/main" id="{65C68E8A-366E-4251-AD10-B11534E08646}"/>
              </a:ext>
            </a:extLst>
          </p:cNvPr>
          <p:cNvCxnSpPr>
            <a:cxnSpLocks/>
            <a:stCxn id="42" idx="6"/>
            <a:endCxn id="44" idx="2"/>
          </p:cNvCxnSpPr>
          <p:nvPr/>
        </p:nvCxnSpPr>
        <p:spPr>
          <a:xfrm>
            <a:off x="8877915" y="3796370"/>
            <a:ext cx="453077" cy="12700"/>
          </a:xfrm>
          <a:prstGeom prst="curvedConnector3">
            <a:avLst>
              <a:gd name="adj1" fmla="val 50000"/>
            </a:avLst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13F8213A-8515-49ED-BE22-A1FD5243FB14}"/>
              </a:ext>
            </a:extLst>
          </p:cNvPr>
          <p:cNvSpPr txBox="1"/>
          <p:nvPr/>
        </p:nvSpPr>
        <p:spPr>
          <a:xfrm>
            <a:off x="2252106" y="3159847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S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69F8E49-4837-4718-9211-78405AB6083A}"/>
              </a:ext>
            </a:extLst>
          </p:cNvPr>
          <p:cNvSpPr txBox="1"/>
          <p:nvPr/>
        </p:nvSpPr>
        <p:spPr>
          <a:xfrm>
            <a:off x="2793006" y="3159847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A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144A35AD-89A4-4620-8F87-01D88195A529}"/>
              </a:ext>
            </a:extLst>
          </p:cNvPr>
          <p:cNvSpPr txBox="1"/>
          <p:nvPr/>
        </p:nvSpPr>
        <p:spPr>
          <a:xfrm>
            <a:off x="3409095" y="3144217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D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F6C57CA-ECE1-41A0-94AA-FB2D7C432ABE}"/>
              </a:ext>
            </a:extLst>
          </p:cNvPr>
          <p:cNvGrpSpPr/>
          <p:nvPr/>
        </p:nvGrpSpPr>
        <p:grpSpPr>
          <a:xfrm>
            <a:off x="2233672" y="3516479"/>
            <a:ext cx="2180169" cy="369332"/>
            <a:chOff x="787824" y="3790020"/>
            <a:chExt cx="2180169" cy="369332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60142B54-5AFD-4059-B199-E964AAEF03AB}"/>
                </a:ext>
              </a:extLst>
            </p:cNvPr>
            <p:cNvSpPr txBox="1"/>
            <p:nvPr/>
          </p:nvSpPr>
          <p:spPr>
            <a:xfrm>
              <a:off x="787824" y="379002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AA8D57AB-8CE1-45C2-8E43-4CCAA45089FC}"/>
                </a:ext>
              </a:extLst>
            </p:cNvPr>
            <p:cNvSpPr txBox="1"/>
            <p:nvPr/>
          </p:nvSpPr>
          <p:spPr>
            <a:xfrm>
              <a:off x="1369601" y="379002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2304F981-F828-4903-A871-4216886BE10C}"/>
                </a:ext>
              </a:extLst>
            </p:cNvPr>
            <p:cNvSpPr txBox="1"/>
            <p:nvPr/>
          </p:nvSpPr>
          <p:spPr>
            <a:xfrm>
              <a:off x="1951378" y="379002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95A91B75-C2FA-41E0-B638-76DF6CFD3BBB}"/>
                </a:ext>
              </a:extLst>
            </p:cNvPr>
            <p:cNvSpPr txBox="1"/>
            <p:nvPr/>
          </p:nvSpPr>
          <p:spPr>
            <a:xfrm>
              <a:off x="2639057" y="3790020"/>
              <a:ext cx="3289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{}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8D90BB3-0E6E-45E4-9889-439A89B9041D}"/>
              </a:ext>
            </a:extLst>
          </p:cNvPr>
          <p:cNvGrpSpPr/>
          <p:nvPr/>
        </p:nvGrpSpPr>
        <p:grpSpPr>
          <a:xfrm>
            <a:off x="2233671" y="3837919"/>
            <a:ext cx="2314944" cy="369332"/>
            <a:chOff x="787824" y="4111460"/>
            <a:chExt cx="2314944" cy="369332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F6E39D0E-2CCB-46A1-865B-35D7035E9F86}"/>
                </a:ext>
              </a:extLst>
            </p:cNvPr>
            <p:cNvSpPr txBox="1"/>
            <p:nvPr/>
          </p:nvSpPr>
          <p:spPr>
            <a:xfrm>
              <a:off x="787824" y="411146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14AAFE55-1BB0-44D3-9D6A-CEBED2ACCB5D}"/>
                </a:ext>
              </a:extLst>
            </p:cNvPr>
            <p:cNvSpPr txBox="1"/>
            <p:nvPr/>
          </p:nvSpPr>
          <p:spPr>
            <a:xfrm>
              <a:off x="1369601" y="411146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51F47258-8A9C-4228-B561-56A133AF486D}"/>
                </a:ext>
              </a:extLst>
            </p:cNvPr>
            <p:cNvSpPr txBox="1"/>
            <p:nvPr/>
          </p:nvSpPr>
          <p:spPr>
            <a:xfrm>
              <a:off x="1951378" y="411146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553D2703-715C-4C8A-99F6-770D215D1868}"/>
                </a:ext>
              </a:extLst>
            </p:cNvPr>
            <p:cNvSpPr txBox="1"/>
            <p:nvPr/>
          </p:nvSpPr>
          <p:spPr>
            <a:xfrm>
              <a:off x="2631164" y="4111460"/>
              <a:ext cx="4716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{D}</a:t>
              </a:r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66A8F5C6-A1FB-433B-83DD-400E71B54F20}"/>
              </a:ext>
            </a:extLst>
          </p:cNvPr>
          <p:cNvGrpSpPr/>
          <p:nvPr/>
        </p:nvGrpSpPr>
        <p:grpSpPr>
          <a:xfrm>
            <a:off x="2233672" y="4178390"/>
            <a:ext cx="2297433" cy="369332"/>
            <a:chOff x="787824" y="4451931"/>
            <a:chExt cx="2297433" cy="369332"/>
          </a:xfrm>
        </p:grpSpPr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0EF6B1FA-1301-4DC1-9A98-32E4DBEA7A8F}"/>
                </a:ext>
              </a:extLst>
            </p:cNvPr>
            <p:cNvSpPr txBox="1"/>
            <p:nvPr/>
          </p:nvSpPr>
          <p:spPr>
            <a:xfrm>
              <a:off x="787824" y="445193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A85F7A69-7168-46A0-82AF-D0A0C36AC8A4}"/>
                </a:ext>
              </a:extLst>
            </p:cNvPr>
            <p:cNvSpPr txBox="1"/>
            <p:nvPr/>
          </p:nvSpPr>
          <p:spPr>
            <a:xfrm>
              <a:off x="1369601" y="445193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78EC27F7-EF07-4908-BFE0-4D11B909AF3F}"/>
                </a:ext>
              </a:extLst>
            </p:cNvPr>
            <p:cNvSpPr txBox="1"/>
            <p:nvPr/>
          </p:nvSpPr>
          <p:spPr>
            <a:xfrm>
              <a:off x="1951378" y="445193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B01E55EC-306C-457F-ADB3-EBC93059AA22}"/>
                </a:ext>
              </a:extLst>
            </p:cNvPr>
            <p:cNvSpPr txBox="1"/>
            <p:nvPr/>
          </p:nvSpPr>
          <p:spPr>
            <a:xfrm>
              <a:off x="2623271" y="4451931"/>
              <a:ext cx="4619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{A}</a:t>
              </a:r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0E4C69AF-38FA-42EF-A8B0-92D649D23670}"/>
              </a:ext>
            </a:extLst>
          </p:cNvPr>
          <p:cNvGrpSpPr/>
          <p:nvPr/>
        </p:nvGrpSpPr>
        <p:grpSpPr>
          <a:xfrm>
            <a:off x="2233671" y="4526676"/>
            <a:ext cx="2262288" cy="369332"/>
            <a:chOff x="787824" y="4800217"/>
            <a:chExt cx="2262288" cy="369332"/>
          </a:xfrm>
        </p:grpSpPr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5624213C-1672-4CAC-B432-6C152F32CC1F}"/>
                </a:ext>
              </a:extLst>
            </p:cNvPr>
            <p:cNvSpPr txBox="1"/>
            <p:nvPr/>
          </p:nvSpPr>
          <p:spPr>
            <a:xfrm>
              <a:off x="787824" y="4800217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AAE65C7C-D53C-4E0D-AF34-0B1DBE0D5E34}"/>
                </a:ext>
              </a:extLst>
            </p:cNvPr>
            <p:cNvSpPr txBox="1"/>
            <p:nvPr/>
          </p:nvSpPr>
          <p:spPr>
            <a:xfrm>
              <a:off x="1369601" y="4800217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06958213-71D0-41BE-816A-44630D3D9338}"/>
                </a:ext>
              </a:extLst>
            </p:cNvPr>
            <p:cNvSpPr txBox="1"/>
            <p:nvPr/>
          </p:nvSpPr>
          <p:spPr>
            <a:xfrm>
              <a:off x="1951378" y="4800217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A63A1201-762D-4C99-8AFC-B1822AF67ADD}"/>
                </a:ext>
              </a:extLst>
            </p:cNvPr>
            <p:cNvSpPr txBox="1"/>
            <p:nvPr/>
          </p:nvSpPr>
          <p:spPr>
            <a:xfrm>
              <a:off x="2615378" y="4800217"/>
              <a:ext cx="4347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{S}</a:t>
              </a: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EBD6F8EA-684D-4F62-9E10-03F20313C8DF}"/>
              </a:ext>
            </a:extLst>
          </p:cNvPr>
          <p:cNvGrpSpPr/>
          <p:nvPr/>
        </p:nvGrpSpPr>
        <p:grpSpPr>
          <a:xfrm>
            <a:off x="2233671" y="4852906"/>
            <a:ext cx="2491582" cy="369332"/>
            <a:chOff x="787824" y="5126447"/>
            <a:chExt cx="2491582" cy="369332"/>
          </a:xfrm>
        </p:grpSpPr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347A1DE6-D007-42FE-9F18-251DFAAE6324}"/>
                </a:ext>
              </a:extLst>
            </p:cNvPr>
            <p:cNvSpPr txBox="1"/>
            <p:nvPr/>
          </p:nvSpPr>
          <p:spPr>
            <a:xfrm>
              <a:off x="787824" y="5126447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A41CB90F-50B2-4DE0-983C-6206AF983C93}"/>
                </a:ext>
              </a:extLst>
            </p:cNvPr>
            <p:cNvSpPr txBox="1"/>
            <p:nvPr/>
          </p:nvSpPr>
          <p:spPr>
            <a:xfrm>
              <a:off x="1369601" y="5126447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F4074D7B-2862-4810-9173-1AC34722C8CB}"/>
                </a:ext>
              </a:extLst>
            </p:cNvPr>
            <p:cNvSpPr txBox="1"/>
            <p:nvPr/>
          </p:nvSpPr>
          <p:spPr>
            <a:xfrm>
              <a:off x="1951378" y="5126447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99F063F6-3D93-408B-9170-146696176285}"/>
                </a:ext>
              </a:extLst>
            </p:cNvPr>
            <p:cNvSpPr txBox="1"/>
            <p:nvPr/>
          </p:nvSpPr>
          <p:spPr>
            <a:xfrm>
              <a:off x="2615378" y="5126447"/>
              <a:ext cx="6640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{A,D}</a:t>
              </a:r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46F250A6-0B50-4E7C-9EFC-E02128A007CA}"/>
              </a:ext>
            </a:extLst>
          </p:cNvPr>
          <p:cNvGrpSpPr/>
          <p:nvPr/>
        </p:nvGrpSpPr>
        <p:grpSpPr>
          <a:xfrm>
            <a:off x="2233672" y="5185059"/>
            <a:ext cx="2423601" cy="369332"/>
            <a:chOff x="709671" y="5185059"/>
            <a:chExt cx="2423601" cy="369332"/>
          </a:xfrm>
        </p:grpSpPr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E1C6A26B-A933-427C-AA4E-BA4E4A2E1227}"/>
                </a:ext>
              </a:extLst>
            </p:cNvPr>
            <p:cNvSpPr txBox="1"/>
            <p:nvPr/>
          </p:nvSpPr>
          <p:spPr>
            <a:xfrm>
              <a:off x="709671" y="518505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DCA36155-CE4B-47FC-A5A8-4D78BC4EAECC}"/>
                </a:ext>
              </a:extLst>
            </p:cNvPr>
            <p:cNvSpPr txBox="1"/>
            <p:nvPr/>
          </p:nvSpPr>
          <p:spPr>
            <a:xfrm>
              <a:off x="1291448" y="518505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78FE447C-740B-44E1-AF8B-E09D8FA8BEEB}"/>
                </a:ext>
              </a:extLst>
            </p:cNvPr>
            <p:cNvSpPr txBox="1"/>
            <p:nvPr/>
          </p:nvSpPr>
          <p:spPr>
            <a:xfrm>
              <a:off x="1873225" y="518505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D1A4093C-C1B4-4A52-A007-EDE014E6E1FA}"/>
                </a:ext>
              </a:extLst>
            </p:cNvPr>
            <p:cNvSpPr txBox="1"/>
            <p:nvPr/>
          </p:nvSpPr>
          <p:spPr>
            <a:xfrm>
              <a:off x="2505856" y="5185059"/>
              <a:ext cx="6274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{S,A}</a:t>
              </a:r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9C484515-D943-4BF2-AA48-BDADB661C1DD}"/>
              </a:ext>
            </a:extLst>
          </p:cNvPr>
          <p:cNvGrpSpPr/>
          <p:nvPr/>
        </p:nvGrpSpPr>
        <p:grpSpPr>
          <a:xfrm>
            <a:off x="2233672" y="5517212"/>
            <a:ext cx="2411757" cy="369332"/>
            <a:chOff x="709671" y="5517212"/>
            <a:chExt cx="2411757" cy="369332"/>
          </a:xfrm>
        </p:grpSpPr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3EC2D569-193A-4958-9E5D-1134FC3E8E23}"/>
                </a:ext>
              </a:extLst>
            </p:cNvPr>
            <p:cNvSpPr txBox="1"/>
            <p:nvPr/>
          </p:nvSpPr>
          <p:spPr>
            <a:xfrm>
              <a:off x="709671" y="5517212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F7E2AD1E-B0C5-4F50-B114-908E52E12299}"/>
                </a:ext>
              </a:extLst>
            </p:cNvPr>
            <p:cNvSpPr txBox="1"/>
            <p:nvPr/>
          </p:nvSpPr>
          <p:spPr>
            <a:xfrm>
              <a:off x="1291448" y="5517212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0893BDAA-CCD1-4D43-8B23-058EFFBA52B2}"/>
                </a:ext>
              </a:extLst>
            </p:cNvPr>
            <p:cNvSpPr txBox="1"/>
            <p:nvPr/>
          </p:nvSpPr>
          <p:spPr>
            <a:xfrm>
              <a:off x="1873225" y="5517212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F4596F7D-E8B2-4C4F-9259-C043464EFDFD}"/>
                </a:ext>
              </a:extLst>
            </p:cNvPr>
            <p:cNvSpPr txBox="1"/>
            <p:nvPr/>
          </p:nvSpPr>
          <p:spPr>
            <a:xfrm>
              <a:off x="2486318" y="5517212"/>
              <a:ext cx="6351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{S,D}</a:t>
              </a: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361BFF97-9057-4439-A6AB-6E4D748FD085}"/>
              </a:ext>
            </a:extLst>
          </p:cNvPr>
          <p:cNvGrpSpPr/>
          <p:nvPr/>
        </p:nvGrpSpPr>
        <p:grpSpPr>
          <a:xfrm>
            <a:off x="2233672" y="5943148"/>
            <a:ext cx="2586567" cy="369332"/>
            <a:chOff x="787824" y="6122906"/>
            <a:chExt cx="2586567" cy="369332"/>
          </a:xfrm>
        </p:grpSpPr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08D7EB7D-CA1E-4A0E-B57C-66D89E5AE024}"/>
                </a:ext>
              </a:extLst>
            </p:cNvPr>
            <p:cNvSpPr txBox="1"/>
            <p:nvPr/>
          </p:nvSpPr>
          <p:spPr>
            <a:xfrm>
              <a:off x="787824" y="612290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1148A800-564B-4F6F-9C45-6A675BF9787E}"/>
                </a:ext>
              </a:extLst>
            </p:cNvPr>
            <p:cNvSpPr txBox="1"/>
            <p:nvPr/>
          </p:nvSpPr>
          <p:spPr>
            <a:xfrm>
              <a:off x="1369601" y="612290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B4A8116B-33F7-40D9-9701-833A068A80A6}"/>
                </a:ext>
              </a:extLst>
            </p:cNvPr>
            <p:cNvSpPr txBox="1"/>
            <p:nvPr/>
          </p:nvSpPr>
          <p:spPr>
            <a:xfrm>
              <a:off x="1951378" y="612290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B8F9959E-D030-4E8D-9CC8-7B0ABA73B95A}"/>
                </a:ext>
              </a:extLst>
            </p:cNvPr>
            <p:cNvSpPr txBox="1"/>
            <p:nvPr/>
          </p:nvSpPr>
          <p:spPr>
            <a:xfrm>
              <a:off x="2544933" y="6122906"/>
              <a:ext cx="8294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{S,A,D}</a:t>
              </a:r>
            </a:p>
          </p:txBody>
        </p:sp>
      </p:grpSp>
      <p:sp>
        <p:nvSpPr>
          <p:cNvPr id="97" name="Title 1">
            <a:extLst>
              <a:ext uri="{FF2B5EF4-FFF2-40B4-BE49-F238E27FC236}">
                <a16:creationId xmlns:a16="http://schemas.microsoft.com/office/drawing/2014/main" id="{4562865C-FC35-4020-A939-513BD8B77C59}"/>
              </a:ext>
            </a:extLst>
          </p:cNvPr>
          <p:cNvSpPr txBox="1">
            <a:spLocks/>
          </p:cNvSpPr>
          <p:nvPr/>
        </p:nvSpPr>
        <p:spPr>
          <a:xfrm>
            <a:off x="2152650" y="7974"/>
            <a:ext cx="7886700" cy="1143657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Exponential State Count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Rabin-Scott Powerset Construction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0FEFAA5-AAF3-4A35-8A6A-50AF30217541}"/>
                  </a:ext>
                </a:extLst>
              </p14:cNvPr>
              <p14:cNvContentPartPr/>
              <p14:nvPr/>
            </p14:nvContentPartPr>
            <p14:xfrm>
              <a:off x="9502680" y="3029040"/>
              <a:ext cx="201600" cy="72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0FEFAA5-AAF3-4A35-8A6A-50AF3021754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493320" y="3019680"/>
                <a:ext cx="220320" cy="25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68206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13" grpId="0"/>
      <p:bldP spid="56" grpId="0"/>
      <p:bldP spid="57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832398E6-2394-4BE8-9B82-387F054035B5}"/>
              </a:ext>
            </a:extLst>
          </p:cNvPr>
          <p:cNvSpPr/>
          <p:nvPr/>
        </p:nvSpPr>
        <p:spPr>
          <a:xfrm>
            <a:off x="3987595" y="1796792"/>
            <a:ext cx="740940" cy="96410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RegEx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D9D7BDD-D6EB-4F6A-BB6C-8EF5DDC47E5E}"/>
              </a:ext>
            </a:extLst>
          </p:cNvPr>
          <p:cNvSpPr/>
          <p:nvPr/>
        </p:nvSpPr>
        <p:spPr>
          <a:xfrm>
            <a:off x="7559188" y="1796792"/>
            <a:ext cx="762001" cy="96410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DFA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3FC2D3C-7371-4583-AF77-B2C3543EF457}"/>
              </a:ext>
            </a:extLst>
          </p:cNvPr>
          <p:cNvSpPr txBox="1"/>
          <p:nvPr/>
        </p:nvSpPr>
        <p:spPr>
          <a:xfrm>
            <a:off x="7436795" y="3210650"/>
            <a:ext cx="15888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7030A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Rabin-Scott </a:t>
            </a:r>
          </a:p>
          <a:p>
            <a:pPr algn="ctr"/>
            <a:r>
              <a:rPr lang="en-US" b="1" dirty="0">
                <a:solidFill>
                  <a:srgbClr val="7030A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Powerset </a:t>
            </a:r>
          </a:p>
          <a:p>
            <a:pPr algn="ctr"/>
            <a:r>
              <a:rPr lang="en-US" b="1" dirty="0">
                <a:solidFill>
                  <a:srgbClr val="7030A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Construction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BC266E0-409D-4859-8A26-5212F04E6B38}"/>
              </a:ext>
            </a:extLst>
          </p:cNvPr>
          <p:cNvCxnSpPr>
            <a:cxnSpLocks/>
          </p:cNvCxnSpPr>
          <p:nvPr/>
        </p:nvCxnSpPr>
        <p:spPr>
          <a:xfrm>
            <a:off x="4786090" y="2278842"/>
            <a:ext cx="289447" cy="1"/>
          </a:xfrm>
          <a:prstGeom prst="straightConnector1">
            <a:avLst/>
          </a:prstGeom>
          <a:ln w="63500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46DE3383-258C-46EF-A1D9-251C1668FEEF}"/>
                  </a:ext>
                </a:extLst>
              </p:cNvPr>
              <p:cNvSpPr/>
              <p:nvPr/>
            </p:nvSpPr>
            <p:spPr>
              <a:xfrm>
                <a:off x="5136451" y="1796794"/>
                <a:ext cx="762001" cy="964101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-NFA</a:t>
                </a:r>
              </a:p>
            </p:txBody>
          </p:sp>
        </mc:Choice>
        <mc:Fallback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46DE3383-258C-46EF-A1D9-251C1668FE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6451" y="1796794"/>
                <a:ext cx="762001" cy="964101"/>
              </a:xfrm>
              <a:prstGeom prst="rect">
                <a:avLst/>
              </a:prstGeom>
              <a:blipFill>
                <a:blip r:embed="rId2"/>
                <a:stretch>
                  <a:fillRect r="-393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8E0353D9-D1C7-4E36-95CF-A6912CA6BE34}"/>
                  </a:ext>
                </a:extLst>
              </p:cNvPr>
              <p:cNvSpPr/>
              <p:nvPr/>
            </p:nvSpPr>
            <p:spPr>
              <a:xfrm>
                <a:off x="6367576" y="1796792"/>
                <a:ext cx="762001" cy="964101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-free NFA</a:t>
                </a:r>
              </a:p>
            </p:txBody>
          </p:sp>
        </mc:Choice>
        <mc:Fallback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8E0353D9-D1C7-4E36-95CF-A6912CA6BE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7576" y="1796792"/>
                <a:ext cx="762001" cy="964101"/>
              </a:xfrm>
              <a:prstGeom prst="rect">
                <a:avLst/>
              </a:prstGeom>
              <a:blipFill>
                <a:blip r:embed="rId3"/>
                <a:stretch>
                  <a:fillRect r="-1023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B4C04393-921F-4A4B-9803-F9682A48612E}"/>
              </a:ext>
            </a:extLst>
          </p:cNvPr>
          <p:cNvCxnSpPr>
            <a:cxnSpLocks/>
          </p:cNvCxnSpPr>
          <p:nvPr/>
        </p:nvCxnSpPr>
        <p:spPr>
          <a:xfrm>
            <a:off x="5994555" y="2289580"/>
            <a:ext cx="289447" cy="1"/>
          </a:xfrm>
          <a:prstGeom prst="straightConnector1">
            <a:avLst/>
          </a:prstGeom>
          <a:ln w="63500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AFB56F9-2379-4181-A7AD-6936E1C1EE61}"/>
              </a:ext>
            </a:extLst>
          </p:cNvPr>
          <p:cNvCxnSpPr>
            <a:cxnSpLocks/>
          </p:cNvCxnSpPr>
          <p:nvPr/>
        </p:nvCxnSpPr>
        <p:spPr>
          <a:xfrm>
            <a:off x="7222333" y="2287434"/>
            <a:ext cx="289447" cy="1"/>
          </a:xfrm>
          <a:prstGeom prst="straightConnector1">
            <a:avLst/>
          </a:prstGeom>
          <a:ln w="63500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A6A026B8-26DE-4A3A-AB43-527E7C4855F2}"/>
              </a:ext>
            </a:extLst>
          </p:cNvPr>
          <p:cNvSpPr txBox="1"/>
          <p:nvPr/>
        </p:nvSpPr>
        <p:spPr>
          <a:xfrm>
            <a:off x="3464225" y="3173779"/>
            <a:ext cx="15440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7030A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Thompson’s</a:t>
            </a:r>
          </a:p>
          <a:p>
            <a:pPr algn="ctr"/>
            <a:r>
              <a:rPr lang="en-US" b="1" dirty="0">
                <a:solidFill>
                  <a:srgbClr val="7030A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Construction</a:t>
            </a:r>
          </a:p>
          <a:p>
            <a:pPr algn="ctr"/>
            <a:r>
              <a:rPr lang="en-US" b="1" dirty="0">
                <a:solidFill>
                  <a:srgbClr val="7030A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Algorithm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D4C984AD-F2B8-443D-B118-06CB1F94981F}"/>
                  </a:ext>
                </a:extLst>
              </p:cNvPr>
              <p:cNvSpPr txBox="1"/>
              <p:nvPr/>
            </p:nvSpPr>
            <p:spPr>
              <a:xfrm>
                <a:off x="5359611" y="3204269"/>
                <a:ext cx="155933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𝜺</m:t>
                    </m:r>
                  </m:oMath>
                </a14:m>
                <a:r>
                  <a:rPr lang="en-US" b="1" dirty="0">
                    <a:solidFill>
                      <a:srgbClr val="7030A0"/>
                    </a:solidFill>
                    <a:latin typeface="MV Boli" panose="02000500030200090000" pitchFamily="2" charset="0"/>
                    <a:cs typeface="MV Boli" panose="02000500030200090000" pitchFamily="2" charset="0"/>
                  </a:rPr>
                  <a:t>-elimination</a:t>
                </a:r>
              </a:p>
            </p:txBody>
          </p:sp>
        </mc:Choice>
        <mc:Fallback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D4C984AD-F2B8-443D-B118-06CB1F9498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9611" y="3204269"/>
                <a:ext cx="1559338" cy="369332"/>
              </a:xfrm>
              <a:prstGeom prst="rect">
                <a:avLst/>
              </a:prstGeom>
              <a:blipFill>
                <a:blip r:embed="rId4"/>
                <a:stretch>
                  <a:fillRect t="-6667" r="-3125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49E8D3EA-7DFD-43CD-99EA-F50269A16C35}"/>
              </a:ext>
            </a:extLst>
          </p:cNvPr>
          <p:cNvSpPr/>
          <p:nvPr/>
        </p:nvSpPr>
        <p:spPr>
          <a:xfrm>
            <a:off x="4281949" y="2529348"/>
            <a:ext cx="619433" cy="612058"/>
          </a:xfrm>
          <a:custGeom>
            <a:avLst/>
            <a:gdLst>
              <a:gd name="connsiteX0" fmla="*/ 0 w 619433"/>
              <a:gd name="connsiteY0" fmla="*/ 612058 h 612058"/>
              <a:gd name="connsiteX1" fmla="*/ 95865 w 619433"/>
              <a:gd name="connsiteY1" fmla="*/ 361336 h 612058"/>
              <a:gd name="connsiteX2" fmla="*/ 427704 w 619433"/>
              <a:gd name="connsiteY2" fmla="*/ 567813 h 612058"/>
              <a:gd name="connsiteX3" fmla="*/ 619433 w 619433"/>
              <a:gd name="connsiteY3" fmla="*/ 0 h 612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9433" h="612058">
                <a:moveTo>
                  <a:pt x="0" y="612058"/>
                </a:moveTo>
                <a:cubicBezTo>
                  <a:pt x="12290" y="490384"/>
                  <a:pt x="24581" y="368710"/>
                  <a:pt x="95865" y="361336"/>
                </a:cubicBezTo>
                <a:cubicBezTo>
                  <a:pt x="167149" y="353962"/>
                  <a:pt x="340443" y="628036"/>
                  <a:pt x="427704" y="567813"/>
                </a:cubicBezTo>
                <a:cubicBezTo>
                  <a:pt x="514965" y="507590"/>
                  <a:pt x="567199" y="253795"/>
                  <a:pt x="619433" y="0"/>
                </a:cubicBezTo>
              </a:path>
            </a:pathLst>
          </a:custGeom>
          <a:noFill/>
          <a:ln w="25400">
            <a:solidFill>
              <a:srgbClr val="7030A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4F7CE2D3-9861-45F6-B5A6-0C5627395805}"/>
              </a:ext>
            </a:extLst>
          </p:cNvPr>
          <p:cNvSpPr/>
          <p:nvPr/>
        </p:nvSpPr>
        <p:spPr>
          <a:xfrm>
            <a:off x="5991960" y="2544097"/>
            <a:ext cx="220694" cy="685800"/>
          </a:xfrm>
          <a:custGeom>
            <a:avLst/>
            <a:gdLst>
              <a:gd name="connsiteX0" fmla="*/ 155659 w 220694"/>
              <a:gd name="connsiteY0" fmla="*/ 685800 h 685800"/>
              <a:gd name="connsiteX1" fmla="*/ 801 w 220694"/>
              <a:gd name="connsiteY1" fmla="*/ 567813 h 685800"/>
              <a:gd name="connsiteX2" fmla="*/ 214653 w 220694"/>
              <a:gd name="connsiteY2" fmla="*/ 353961 h 685800"/>
              <a:gd name="connsiteX3" fmla="*/ 140911 w 220694"/>
              <a:gd name="connsiteY3" fmla="*/ 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694" h="685800">
                <a:moveTo>
                  <a:pt x="155659" y="685800"/>
                </a:moveTo>
                <a:cubicBezTo>
                  <a:pt x="73314" y="654460"/>
                  <a:pt x="-9031" y="623120"/>
                  <a:pt x="801" y="567813"/>
                </a:cubicBezTo>
                <a:cubicBezTo>
                  <a:pt x="10633" y="512506"/>
                  <a:pt x="191301" y="448596"/>
                  <a:pt x="214653" y="353961"/>
                </a:cubicBezTo>
                <a:cubicBezTo>
                  <a:pt x="238005" y="259326"/>
                  <a:pt x="189458" y="129663"/>
                  <a:pt x="140911" y="0"/>
                </a:cubicBezTo>
              </a:path>
            </a:pathLst>
          </a:custGeom>
          <a:noFill/>
          <a:ln w="25400">
            <a:solidFill>
              <a:srgbClr val="7030A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AF2306F4-5D58-4DC6-82BB-B9DB617DEAE3}"/>
              </a:ext>
            </a:extLst>
          </p:cNvPr>
          <p:cNvSpPr/>
          <p:nvPr/>
        </p:nvSpPr>
        <p:spPr>
          <a:xfrm>
            <a:off x="7293549" y="2544098"/>
            <a:ext cx="762957" cy="663677"/>
          </a:xfrm>
          <a:custGeom>
            <a:avLst/>
            <a:gdLst>
              <a:gd name="connsiteX0" fmla="*/ 712368 w 762957"/>
              <a:gd name="connsiteY0" fmla="*/ 663677 h 663677"/>
              <a:gd name="connsiteX1" fmla="*/ 697620 w 762957"/>
              <a:gd name="connsiteY1" fmla="*/ 442451 h 663677"/>
              <a:gd name="connsiteX2" fmla="*/ 70813 w 762957"/>
              <a:gd name="connsiteY2" fmla="*/ 634180 h 663677"/>
              <a:gd name="connsiteX3" fmla="*/ 41317 w 762957"/>
              <a:gd name="connsiteY3" fmla="*/ 0 h 663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2957" h="663677">
                <a:moveTo>
                  <a:pt x="712368" y="663677"/>
                </a:moveTo>
                <a:cubicBezTo>
                  <a:pt x="758457" y="555522"/>
                  <a:pt x="804546" y="447367"/>
                  <a:pt x="697620" y="442451"/>
                </a:cubicBezTo>
                <a:cubicBezTo>
                  <a:pt x="590694" y="437535"/>
                  <a:pt x="180197" y="707922"/>
                  <a:pt x="70813" y="634180"/>
                </a:cubicBezTo>
                <a:cubicBezTo>
                  <a:pt x="-38571" y="560438"/>
                  <a:pt x="1373" y="280219"/>
                  <a:pt x="41317" y="0"/>
                </a:cubicBezTo>
              </a:path>
            </a:pathLst>
          </a:custGeom>
          <a:noFill/>
          <a:ln w="25400">
            <a:solidFill>
              <a:srgbClr val="7030A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1DAE81F-B221-4D22-B67C-A944A01A5A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4400" y="4129482"/>
            <a:ext cx="395096" cy="31764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356208E-2448-4D71-92DB-59F0140A28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4773" y="3596213"/>
            <a:ext cx="395096" cy="317646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F0F0255C-C8B1-453E-910B-A91E8E7595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1892" y="4136856"/>
            <a:ext cx="395096" cy="317646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ABA3007-5257-4E42-A2BC-C0755D13C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44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674ECFE-D977-44CE-9D2A-1A1219D7D547}"/>
              </a:ext>
            </a:extLst>
          </p:cNvPr>
          <p:cNvSpPr txBox="1"/>
          <p:nvPr/>
        </p:nvSpPr>
        <p:spPr>
          <a:xfrm>
            <a:off x="5049787" y="4560602"/>
            <a:ext cx="232307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/>
              <a:t>DONE!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0E26E9D-292A-495B-8266-6096BFC55638}"/>
              </a:ext>
            </a:extLst>
          </p:cNvPr>
          <p:cNvSpPr txBox="1"/>
          <p:nvPr/>
        </p:nvSpPr>
        <p:spPr>
          <a:xfrm>
            <a:off x="4014261" y="5416385"/>
            <a:ext cx="428809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/>
              <a:t>… or are we?</a:t>
            </a: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D7929F7B-F750-4D89-9042-49813DCF76EC}"/>
              </a:ext>
            </a:extLst>
          </p:cNvPr>
          <p:cNvSpPr txBox="1">
            <a:spLocks/>
          </p:cNvSpPr>
          <p:nvPr/>
        </p:nvSpPr>
        <p:spPr>
          <a:xfrm>
            <a:off x="2152650" y="7974"/>
            <a:ext cx="7886700" cy="1143657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From </a:t>
            </a:r>
            <a:r>
              <a:rPr lang="en-US" sz="4500" dirty="0" err="1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RegEx</a:t>
            </a: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 to DFA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Lecture 2 – Implementing Scanners</a:t>
            </a:r>
          </a:p>
        </p:txBody>
      </p:sp>
    </p:spTree>
    <p:extLst>
      <p:ext uri="{BB962C8B-B14F-4D97-AF65-F5344CB8AC3E}">
        <p14:creationId xmlns:p14="http://schemas.microsoft.com/office/powerpoint/2010/main" val="1200430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Rectangle 100">
            <a:extLst>
              <a:ext uri="{FF2B5EF4-FFF2-40B4-BE49-F238E27FC236}">
                <a16:creationId xmlns:a16="http://schemas.microsoft.com/office/drawing/2014/main" id="{42CF1070-3F95-4DAD-B289-D11894243291}"/>
              </a:ext>
            </a:extLst>
          </p:cNvPr>
          <p:cNvSpPr/>
          <p:nvPr/>
        </p:nvSpPr>
        <p:spPr>
          <a:xfrm>
            <a:off x="7462630" y="4790917"/>
            <a:ext cx="2057400" cy="106069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FECE5532-CC05-485C-8CE5-07101C3FD528}"/>
              </a:ext>
            </a:extLst>
          </p:cNvPr>
          <p:cNvSpPr/>
          <p:nvPr/>
        </p:nvSpPr>
        <p:spPr>
          <a:xfrm>
            <a:off x="7189304" y="2608997"/>
            <a:ext cx="2604052" cy="15826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DD6C3C-3DA2-42CA-9E71-CE24C7C7E6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2093" y="1253332"/>
            <a:ext cx="4306277" cy="5077131"/>
          </a:xfrm>
        </p:spPr>
        <p:txBody>
          <a:bodyPr>
            <a:normAutofit/>
          </a:bodyPr>
          <a:lstStyle/>
          <a:p>
            <a:r>
              <a:rPr lang="en-US" dirty="0"/>
              <a:t>Finite automata only check for language membership of a string (recognition)</a:t>
            </a:r>
          </a:p>
          <a:p>
            <a:r>
              <a:rPr lang="en-US" dirty="0"/>
              <a:t>The Scanner needs to</a:t>
            </a:r>
          </a:p>
          <a:p>
            <a:pPr lvl="1"/>
            <a:r>
              <a:rPr lang="en-US" dirty="0"/>
              <a:t>Break the input into many different tokens</a:t>
            </a:r>
          </a:p>
          <a:p>
            <a:pPr lvl="1"/>
            <a:r>
              <a:rPr lang="en-US" dirty="0"/>
              <a:t>Know what characters comprise the token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0EA8C00-B2F3-4244-A580-BB7BF7827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45</a:t>
            </a:fld>
            <a:endParaRPr lang="en-US"/>
          </a:p>
        </p:txBody>
      </p:sp>
      <p:pic>
        <p:nvPicPr>
          <p:cNvPr id="89" name="Picture 88">
            <a:extLst>
              <a:ext uri="{FF2B5EF4-FFF2-40B4-BE49-F238E27FC236}">
                <a16:creationId xmlns:a16="http://schemas.microsoft.com/office/drawing/2014/main" id="{BF4D095B-A45E-4E66-9893-3319670FBB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6504" y="3039225"/>
            <a:ext cx="1689652" cy="958458"/>
          </a:xfrm>
          <a:prstGeom prst="rect">
            <a:avLst/>
          </a:prstGeom>
        </p:spPr>
      </p:pic>
      <p:sp>
        <p:nvSpPr>
          <p:cNvPr id="91" name="TextBox 90">
            <a:extLst>
              <a:ext uri="{FF2B5EF4-FFF2-40B4-BE49-F238E27FC236}">
                <a16:creationId xmlns:a16="http://schemas.microsoft.com/office/drawing/2014/main" id="{E08AC61B-2917-4C5C-B00A-FA29397B7EC3}"/>
              </a:ext>
            </a:extLst>
          </p:cNvPr>
          <p:cNvSpPr txBox="1"/>
          <p:nvPr/>
        </p:nvSpPr>
        <p:spPr>
          <a:xfrm>
            <a:off x="8167331" y="2683569"/>
            <a:ext cx="64799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</a:rPr>
              <a:t>DFA</a:t>
            </a:r>
          </a:p>
        </p:txBody>
      </p:sp>
      <p:sp>
        <p:nvSpPr>
          <p:cNvPr id="92" name="Arrow: Down 91">
            <a:extLst>
              <a:ext uri="{FF2B5EF4-FFF2-40B4-BE49-F238E27FC236}">
                <a16:creationId xmlns:a16="http://schemas.microsoft.com/office/drawing/2014/main" id="{7DEEEC75-E34B-4245-BB1D-6BB656C5D4B6}"/>
              </a:ext>
            </a:extLst>
          </p:cNvPr>
          <p:cNvSpPr/>
          <p:nvPr/>
        </p:nvSpPr>
        <p:spPr>
          <a:xfrm>
            <a:off x="8307456" y="2148981"/>
            <a:ext cx="367748" cy="4038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0CF58423-907B-4CAA-B984-0218D84CF594}"/>
              </a:ext>
            </a:extLst>
          </p:cNvPr>
          <p:cNvGrpSpPr/>
          <p:nvPr/>
        </p:nvGrpSpPr>
        <p:grpSpPr>
          <a:xfrm>
            <a:off x="7462630" y="1245904"/>
            <a:ext cx="2057400" cy="798816"/>
            <a:chOff x="5938630" y="1136575"/>
            <a:chExt cx="2057400" cy="798816"/>
          </a:xfrm>
        </p:grpSpPr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5A126605-3C32-4A6A-A38E-15E229839BF1}"/>
                </a:ext>
              </a:extLst>
            </p:cNvPr>
            <p:cNvSpPr/>
            <p:nvPr/>
          </p:nvSpPr>
          <p:spPr>
            <a:xfrm>
              <a:off x="5938630" y="1136575"/>
              <a:ext cx="2057400" cy="79881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08C2F81F-6CC6-419D-8949-4341D5BFC7FF}"/>
                </a:ext>
              </a:extLst>
            </p:cNvPr>
            <p:cNvSpPr txBox="1"/>
            <p:nvPr/>
          </p:nvSpPr>
          <p:spPr>
            <a:xfrm>
              <a:off x="6180352" y="1516363"/>
              <a:ext cx="15739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int a; b = 3 + 2;</a:t>
              </a: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B6EC8E49-A82A-4067-801E-B4304F3B5D25}"/>
                </a:ext>
              </a:extLst>
            </p:cNvPr>
            <p:cNvSpPr txBox="1"/>
            <p:nvPr/>
          </p:nvSpPr>
          <p:spPr>
            <a:xfrm>
              <a:off x="6203307" y="1146314"/>
              <a:ext cx="1528047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b="1" dirty="0">
                  <a:solidFill>
                    <a:schemeClr val="bg1"/>
                  </a:solidFill>
                </a:rPr>
                <a:t>input string</a:t>
              </a:r>
            </a:p>
          </p:txBody>
        </p:sp>
      </p:grpSp>
      <p:sp>
        <p:nvSpPr>
          <p:cNvPr id="104" name="TextBox 103">
            <a:extLst>
              <a:ext uri="{FF2B5EF4-FFF2-40B4-BE49-F238E27FC236}">
                <a16:creationId xmlns:a16="http://schemas.microsoft.com/office/drawing/2014/main" id="{503D031E-0AFC-492B-B766-0B012AC4C5EF}"/>
              </a:ext>
            </a:extLst>
          </p:cNvPr>
          <p:cNvSpPr txBox="1"/>
          <p:nvPr/>
        </p:nvSpPr>
        <p:spPr>
          <a:xfrm>
            <a:off x="7732789" y="4886048"/>
            <a:ext cx="151708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</a:rPr>
              <a:t>recognition</a:t>
            </a:r>
          </a:p>
        </p:txBody>
      </p:sp>
      <p:sp>
        <p:nvSpPr>
          <p:cNvPr id="105" name="Arrow: Down 104">
            <a:extLst>
              <a:ext uri="{FF2B5EF4-FFF2-40B4-BE49-F238E27FC236}">
                <a16:creationId xmlns:a16="http://schemas.microsoft.com/office/drawing/2014/main" id="{7F2AA43C-FEE4-45B4-82DC-E176CED3B12A}"/>
              </a:ext>
            </a:extLst>
          </p:cNvPr>
          <p:cNvSpPr/>
          <p:nvPr/>
        </p:nvSpPr>
        <p:spPr>
          <a:xfrm>
            <a:off x="8307456" y="4312311"/>
            <a:ext cx="367748" cy="4038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394232D6-309E-47B5-9C3E-507047DBC981}"/>
              </a:ext>
            </a:extLst>
          </p:cNvPr>
          <p:cNvGrpSpPr/>
          <p:nvPr/>
        </p:nvGrpSpPr>
        <p:grpSpPr>
          <a:xfrm>
            <a:off x="7900062" y="5286400"/>
            <a:ext cx="1182539" cy="549854"/>
            <a:chOff x="6138066" y="5286400"/>
            <a:chExt cx="1182539" cy="549854"/>
          </a:xfrm>
        </p:grpSpPr>
        <p:pic>
          <p:nvPicPr>
            <p:cNvPr id="97" name="Picture 2" descr="4 dumb things no one tells you about living in Europe ...">
              <a:extLst>
                <a:ext uri="{FF2B5EF4-FFF2-40B4-BE49-F238E27FC236}">
                  <a16:creationId xmlns:a16="http://schemas.microsoft.com/office/drawing/2014/main" id="{EFFCFEDA-1416-448E-9BF1-69D926ACED0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6023" b="66090" l="38545" r="5908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978" t="21015" r="38348" b="28902"/>
            <a:stretch/>
          </p:blipFill>
          <p:spPr bwMode="auto">
            <a:xfrm>
              <a:off x="6138066" y="5286400"/>
              <a:ext cx="421110" cy="4620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8" name="Picture 4" descr="Thumbs Down Sign Emoji (U+1F44E/U+E421)">
              <a:extLst>
                <a:ext uri="{FF2B5EF4-FFF2-40B4-BE49-F238E27FC236}">
                  <a16:creationId xmlns:a16="http://schemas.microsoft.com/office/drawing/2014/main" id="{F359BCA0-3722-4153-A6CD-9528FF20B5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94033" y="5409682"/>
              <a:ext cx="426572" cy="4265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2B5C0124-2B99-4AF9-8B60-E8B5C5381002}"/>
                </a:ext>
              </a:extLst>
            </p:cNvPr>
            <p:cNvSpPr txBox="1"/>
            <p:nvPr/>
          </p:nvSpPr>
          <p:spPr>
            <a:xfrm>
              <a:off x="6533282" y="5346218"/>
              <a:ext cx="3866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or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11" name="Title 1">
                <a:extLst>
                  <a:ext uri="{FF2B5EF4-FFF2-40B4-BE49-F238E27FC236}">
                    <a16:creationId xmlns:a16="http://schemas.microsoft.com/office/drawing/2014/main" id="{569F0BF2-8D49-450C-9535-7707240981F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152650" y="7974"/>
                <a:ext cx="7886700" cy="1143657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>
                  <a:lnSpc>
                    <a:spcPct val="70000"/>
                  </a:lnSpc>
                </a:pPr>
                <a:r>
                  <a:rPr lang="en-US" sz="4500" dirty="0">
                    <a:ln w="12700">
                      <a:solidFill>
                        <a:schemeClr val="tx1"/>
                      </a:solidFill>
                    </a:ln>
                    <a:solidFill>
                      <a:schemeClr val="bg1">
                        <a:lumMod val="85000"/>
                      </a:schemeClr>
                    </a:solidFill>
                  </a:rPr>
                  <a:t>DFA </a:t>
                </a:r>
                <a14:m>
                  <m:oMath xmlns:m="http://schemas.openxmlformats.org/officeDocument/2006/math">
                    <m:r>
                      <a:rPr lang="en-US" sz="4500" i="1">
                        <a:ln w="12700">
                          <a:solidFill>
                            <a:schemeClr val="tx1"/>
                          </a:solidFill>
                        </a:ln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sz="4500" dirty="0">
                    <a:ln w="12700">
                      <a:solidFill>
                        <a:schemeClr val="tx1"/>
                      </a:solidFill>
                    </a:ln>
                    <a:solidFill>
                      <a:schemeClr val="bg1">
                        <a:lumMod val="85000"/>
                      </a:schemeClr>
                    </a:solidFill>
                  </a:rPr>
                  <a:t> Tokenizer</a:t>
                </a:r>
                <a:br>
                  <a:rPr lang="en-US" sz="5000" dirty="0">
                    <a:ln w="12700">
                      <a:solidFill>
                        <a:schemeClr val="tx1"/>
                      </a:solidFill>
                    </a:ln>
                    <a:solidFill>
                      <a:schemeClr val="bg1">
                        <a:lumMod val="85000"/>
                      </a:schemeClr>
                    </a:solidFill>
                  </a:rPr>
                </a:br>
                <a:r>
                  <a:rPr lang="en-US" sz="2000" dirty="0">
                    <a:ln w="12700">
                      <a:noFill/>
                    </a:ln>
                    <a:latin typeface="Garamond" panose="02020404030301010803" pitchFamily="18" charset="0"/>
                  </a:rPr>
                  <a:t>Limitations</a:t>
                </a:r>
              </a:p>
            </p:txBody>
          </p:sp>
        </mc:Choice>
        <mc:Fallback>
          <p:sp>
            <p:nvSpPr>
              <p:cNvPr id="111" name="Title 1">
                <a:extLst>
                  <a:ext uri="{FF2B5EF4-FFF2-40B4-BE49-F238E27FC236}">
                    <a16:creationId xmlns:a16="http://schemas.microsoft.com/office/drawing/2014/main" id="{569F0BF2-8D49-450C-9535-7707240981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2650" y="7974"/>
                <a:ext cx="7886700" cy="114365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298315CD-7358-4662-9B04-A105E55BB494}"/>
                  </a:ext>
                </a:extLst>
              </p14:cNvPr>
              <p14:cNvContentPartPr/>
              <p14:nvPr/>
            </p14:nvContentPartPr>
            <p14:xfrm>
              <a:off x="7748760" y="1886400"/>
              <a:ext cx="1413000" cy="1841400"/>
            </p14:xfrm>
          </p:contentPart>
        </mc:Choice>
        <mc:Fallback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298315CD-7358-4662-9B04-A105E55BB494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739400" y="1877040"/>
                <a:ext cx="1431720" cy="1860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23460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Rectangle 100">
            <a:extLst>
              <a:ext uri="{FF2B5EF4-FFF2-40B4-BE49-F238E27FC236}">
                <a16:creationId xmlns:a16="http://schemas.microsoft.com/office/drawing/2014/main" id="{42CF1070-3F95-4DAD-B289-D11894243291}"/>
              </a:ext>
            </a:extLst>
          </p:cNvPr>
          <p:cNvSpPr/>
          <p:nvPr/>
        </p:nvSpPr>
        <p:spPr>
          <a:xfrm>
            <a:off x="7462630" y="4790917"/>
            <a:ext cx="2057400" cy="106069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FECE5532-CC05-485C-8CE5-07101C3FD528}"/>
              </a:ext>
            </a:extLst>
          </p:cNvPr>
          <p:cNvSpPr/>
          <p:nvPr/>
        </p:nvSpPr>
        <p:spPr>
          <a:xfrm>
            <a:off x="7189304" y="2608997"/>
            <a:ext cx="2604052" cy="15826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DD6C3C-3DA2-42CA-9E71-CE24C7C7E6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2093" y="1253332"/>
            <a:ext cx="4306277" cy="5077131"/>
          </a:xfrm>
        </p:spPr>
        <p:txBody>
          <a:bodyPr>
            <a:normAutofit/>
          </a:bodyPr>
          <a:lstStyle/>
          <a:p>
            <a:r>
              <a:rPr lang="en-US" dirty="0"/>
              <a:t>Finite automata only check for language membership of a string (recognition)</a:t>
            </a:r>
          </a:p>
          <a:p>
            <a:r>
              <a:rPr lang="en-US" dirty="0"/>
              <a:t>The Scanner needs to</a:t>
            </a:r>
          </a:p>
          <a:p>
            <a:pPr lvl="1"/>
            <a:r>
              <a:rPr lang="en-US" dirty="0"/>
              <a:t>Break the input into many different tokens</a:t>
            </a:r>
          </a:p>
          <a:p>
            <a:pPr lvl="1"/>
            <a:r>
              <a:rPr lang="en-US" dirty="0"/>
              <a:t>Know what characters comprise the token</a:t>
            </a:r>
          </a:p>
          <a:p>
            <a:pPr marL="0" indent="0">
              <a:buNone/>
            </a:pPr>
            <a:r>
              <a:rPr lang="en-US" dirty="0"/>
              <a:t>We need to go… </a:t>
            </a:r>
            <a:r>
              <a:rPr lang="en-US" i="1" dirty="0"/>
              <a:t>beyond recognition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0EA8C00-B2F3-4244-A580-BB7BF7827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46</a:t>
            </a:fld>
            <a:endParaRPr lang="en-US"/>
          </a:p>
        </p:txBody>
      </p:sp>
      <p:pic>
        <p:nvPicPr>
          <p:cNvPr id="89" name="Picture 88">
            <a:extLst>
              <a:ext uri="{FF2B5EF4-FFF2-40B4-BE49-F238E27FC236}">
                <a16:creationId xmlns:a16="http://schemas.microsoft.com/office/drawing/2014/main" id="{BF4D095B-A45E-4E66-9893-3319670FBB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6504" y="3039225"/>
            <a:ext cx="1689652" cy="958458"/>
          </a:xfrm>
          <a:prstGeom prst="rect">
            <a:avLst/>
          </a:prstGeom>
        </p:spPr>
      </p:pic>
      <p:sp>
        <p:nvSpPr>
          <p:cNvPr id="91" name="TextBox 90">
            <a:extLst>
              <a:ext uri="{FF2B5EF4-FFF2-40B4-BE49-F238E27FC236}">
                <a16:creationId xmlns:a16="http://schemas.microsoft.com/office/drawing/2014/main" id="{E08AC61B-2917-4C5C-B00A-FA29397B7EC3}"/>
              </a:ext>
            </a:extLst>
          </p:cNvPr>
          <p:cNvSpPr txBox="1"/>
          <p:nvPr/>
        </p:nvSpPr>
        <p:spPr>
          <a:xfrm>
            <a:off x="8167331" y="2683569"/>
            <a:ext cx="64799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</a:rPr>
              <a:t>DFA</a:t>
            </a:r>
          </a:p>
        </p:txBody>
      </p:sp>
      <p:sp>
        <p:nvSpPr>
          <p:cNvPr id="92" name="Arrow: Down 91">
            <a:extLst>
              <a:ext uri="{FF2B5EF4-FFF2-40B4-BE49-F238E27FC236}">
                <a16:creationId xmlns:a16="http://schemas.microsoft.com/office/drawing/2014/main" id="{7DEEEC75-E34B-4245-BB1D-6BB656C5D4B6}"/>
              </a:ext>
            </a:extLst>
          </p:cNvPr>
          <p:cNvSpPr/>
          <p:nvPr/>
        </p:nvSpPr>
        <p:spPr>
          <a:xfrm>
            <a:off x="8307456" y="2148981"/>
            <a:ext cx="367748" cy="4038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0CF58423-907B-4CAA-B984-0218D84CF594}"/>
              </a:ext>
            </a:extLst>
          </p:cNvPr>
          <p:cNvGrpSpPr/>
          <p:nvPr/>
        </p:nvGrpSpPr>
        <p:grpSpPr>
          <a:xfrm>
            <a:off x="7462630" y="1245904"/>
            <a:ext cx="2057400" cy="798816"/>
            <a:chOff x="5938630" y="1136575"/>
            <a:chExt cx="2057400" cy="798816"/>
          </a:xfrm>
        </p:grpSpPr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5A126605-3C32-4A6A-A38E-15E229839BF1}"/>
                </a:ext>
              </a:extLst>
            </p:cNvPr>
            <p:cNvSpPr/>
            <p:nvPr/>
          </p:nvSpPr>
          <p:spPr>
            <a:xfrm>
              <a:off x="5938630" y="1136575"/>
              <a:ext cx="2057400" cy="79881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08C2F81F-6CC6-419D-8949-4341D5BFC7FF}"/>
                </a:ext>
              </a:extLst>
            </p:cNvPr>
            <p:cNvSpPr txBox="1"/>
            <p:nvPr/>
          </p:nvSpPr>
          <p:spPr>
            <a:xfrm>
              <a:off x="6180352" y="1516363"/>
              <a:ext cx="15739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int a; b = 3 + 2;</a:t>
              </a: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B6EC8E49-A82A-4067-801E-B4304F3B5D25}"/>
                </a:ext>
              </a:extLst>
            </p:cNvPr>
            <p:cNvSpPr txBox="1"/>
            <p:nvPr/>
          </p:nvSpPr>
          <p:spPr>
            <a:xfrm>
              <a:off x="6203307" y="1146314"/>
              <a:ext cx="1528047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b="1" dirty="0">
                  <a:solidFill>
                    <a:schemeClr val="bg1"/>
                  </a:solidFill>
                </a:rPr>
                <a:t>input string</a:t>
              </a:r>
            </a:p>
          </p:txBody>
        </p:sp>
      </p:grpSp>
      <p:sp>
        <p:nvSpPr>
          <p:cNvPr id="104" name="TextBox 103">
            <a:extLst>
              <a:ext uri="{FF2B5EF4-FFF2-40B4-BE49-F238E27FC236}">
                <a16:creationId xmlns:a16="http://schemas.microsoft.com/office/drawing/2014/main" id="{503D031E-0AFC-492B-B766-0B012AC4C5EF}"/>
              </a:ext>
            </a:extLst>
          </p:cNvPr>
          <p:cNvSpPr txBox="1"/>
          <p:nvPr/>
        </p:nvSpPr>
        <p:spPr>
          <a:xfrm>
            <a:off x="7732789" y="4886048"/>
            <a:ext cx="151708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</a:rPr>
              <a:t>recognition</a:t>
            </a:r>
          </a:p>
        </p:txBody>
      </p:sp>
      <p:sp>
        <p:nvSpPr>
          <p:cNvPr id="105" name="Arrow: Down 104">
            <a:extLst>
              <a:ext uri="{FF2B5EF4-FFF2-40B4-BE49-F238E27FC236}">
                <a16:creationId xmlns:a16="http://schemas.microsoft.com/office/drawing/2014/main" id="{7F2AA43C-FEE4-45B4-82DC-E176CED3B12A}"/>
              </a:ext>
            </a:extLst>
          </p:cNvPr>
          <p:cNvSpPr/>
          <p:nvPr/>
        </p:nvSpPr>
        <p:spPr>
          <a:xfrm>
            <a:off x="8307456" y="4312311"/>
            <a:ext cx="367748" cy="4038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394232D6-309E-47B5-9C3E-507047DBC981}"/>
              </a:ext>
            </a:extLst>
          </p:cNvPr>
          <p:cNvGrpSpPr/>
          <p:nvPr/>
        </p:nvGrpSpPr>
        <p:grpSpPr>
          <a:xfrm>
            <a:off x="7900062" y="5286400"/>
            <a:ext cx="1182539" cy="549854"/>
            <a:chOff x="6138066" y="5286400"/>
            <a:chExt cx="1182539" cy="549854"/>
          </a:xfrm>
        </p:grpSpPr>
        <p:pic>
          <p:nvPicPr>
            <p:cNvPr id="97" name="Picture 2" descr="4 dumb things no one tells you about living in Europe ...">
              <a:extLst>
                <a:ext uri="{FF2B5EF4-FFF2-40B4-BE49-F238E27FC236}">
                  <a16:creationId xmlns:a16="http://schemas.microsoft.com/office/drawing/2014/main" id="{EFFCFEDA-1416-448E-9BF1-69D926ACED0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6023" b="66090" l="38545" r="5908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978" t="21015" r="38348" b="28902"/>
            <a:stretch/>
          </p:blipFill>
          <p:spPr bwMode="auto">
            <a:xfrm>
              <a:off x="6138066" y="5286400"/>
              <a:ext cx="421110" cy="4620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8" name="Picture 4" descr="Thumbs Down Sign Emoji (U+1F44E/U+E421)">
              <a:extLst>
                <a:ext uri="{FF2B5EF4-FFF2-40B4-BE49-F238E27FC236}">
                  <a16:creationId xmlns:a16="http://schemas.microsoft.com/office/drawing/2014/main" id="{F359BCA0-3722-4153-A6CD-9528FF20B5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94033" y="5409682"/>
              <a:ext cx="426572" cy="4265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2B5C0124-2B99-4AF9-8B60-E8B5C5381002}"/>
                </a:ext>
              </a:extLst>
            </p:cNvPr>
            <p:cNvSpPr txBox="1"/>
            <p:nvPr/>
          </p:nvSpPr>
          <p:spPr>
            <a:xfrm>
              <a:off x="6533282" y="5346218"/>
              <a:ext cx="3866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or</a:t>
              </a:r>
            </a:p>
          </p:txBody>
        </p:sp>
      </p:grpSp>
      <p:pic>
        <p:nvPicPr>
          <p:cNvPr id="20" name="Picture 2" descr="http://ridleypearson.com/wp-content/uploads/2014/01/beyond-recognition-small.jpg">
            <a:extLst>
              <a:ext uri="{FF2B5EF4-FFF2-40B4-BE49-F238E27FC236}">
                <a16:creationId xmlns:a16="http://schemas.microsoft.com/office/drawing/2014/main" id="{3B7C46EB-5D02-49BE-9BAE-622C2EF353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4790" y="1087835"/>
            <a:ext cx="3567957" cy="5604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itle 1">
                <a:extLst>
                  <a:ext uri="{FF2B5EF4-FFF2-40B4-BE49-F238E27FC236}">
                    <a16:creationId xmlns:a16="http://schemas.microsoft.com/office/drawing/2014/main" id="{8DEAA296-84CE-4C23-B27D-E9681D3C229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152650" y="7974"/>
                <a:ext cx="7886700" cy="1143657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>
                  <a:lnSpc>
                    <a:spcPct val="70000"/>
                  </a:lnSpc>
                </a:pPr>
                <a:r>
                  <a:rPr lang="en-US" sz="4500" dirty="0">
                    <a:ln w="12700">
                      <a:solidFill>
                        <a:schemeClr val="tx1"/>
                      </a:solidFill>
                    </a:ln>
                    <a:solidFill>
                      <a:schemeClr val="bg1">
                        <a:lumMod val="85000"/>
                      </a:schemeClr>
                    </a:solidFill>
                  </a:rPr>
                  <a:t>DFA </a:t>
                </a:r>
                <a14:m>
                  <m:oMath xmlns:m="http://schemas.openxmlformats.org/officeDocument/2006/math">
                    <m:r>
                      <a:rPr lang="en-US" sz="4500" i="1">
                        <a:ln w="12700">
                          <a:solidFill>
                            <a:schemeClr val="tx1"/>
                          </a:solidFill>
                        </a:ln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sz="4500" dirty="0">
                    <a:ln w="12700">
                      <a:solidFill>
                        <a:schemeClr val="tx1"/>
                      </a:solidFill>
                    </a:ln>
                    <a:solidFill>
                      <a:schemeClr val="bg1">
                        <a:lumMod val="85000"/>
                      </a:schemeClr>
                    </a:solidFill>
                  </a:rPr>
                  <a:t> Tokenizer</a:t>
                </a:r>
                <a:br>
                  <a:rPr lang="en-US" sz="5000" dirty="0">
                    <a:ln w="12700">
                      <a:solidFill>
                        <a:schemeClr val="tx1"/>
                      </a:solidFill>
                    </a:ln>
                    <a:solidFill>
                      <a:schemeClr val="bg1">
                        <a:lumMod val="85000"/>
                      </a:schemeClr>
                    </a:solidFill>
                  </a:rPr>
                </a:br>
                <a:r>
                  <a:rPr lang="en-US" sz="2000" dirty="0">
                    <a:ln w="12700">
                      <a:noFill/>
                    </a:ln>
                    <a:latin typeface="Garamond" panose="02020404030301010803" pitchFamily="18" charset="0"/>
                  </a:rPr>
                  <a:t>Limitations</a:t>
                </a:r>
              </a:p>
            </p:txBody>
          </p:sp>
        </mc:Choice>
        <mc:Fallback>
          <p:sp>
            <p:nvSpPr>
              <p:cNvPr id="23" name="Title 1">
                <a:extLst>
                  <a:ext uri="{FF2B5EF4-FFF2-40B4-BE49-F238E27FC236}">
                    <a16:creationId xmlns:a16="http://schemas.microsoft.com/office/drawing/2014/main" id="{8DEAA296-84CE-4C23-B27D-E9681D3C22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2650" y="7974"/>
                <a:ext cx="7886700" cy="114365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663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0EA8C00-B2F3-4244-A580-BB7BF7827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47</a:t>
            </a:fld>
            <a:endParaRPr lang="en-US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82AE6A4F-C17A-42C2-AC68-65F505B5ED13}"/>
              </a:ext>
            </a:extLst>
          </p:cNvPr>
          <p:cNvSpPr/>
          <p:nvPr/>
        </p:nvSpPr>
        <p:spPr>
          <a:xfrm>
            <a:off x="2314322" y="2125801"/>
            <a:ext cx="1577835" cy="389502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Scanner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Lexical analysis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E000B1DF-694D-4311-9313-A2BD804106E3}"/>
              </a:ext>
            </a:extLst>
          </p:cNvPr>
          <p:cNvSpPr/>
          <p:nvPr/>
        </p:nvSpPr>
        <p:spPr>
          <a:xfrm>
            <a:off x="2306827" y="2845813"/>
            <a:ext cx="1592825" cy="389502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Parser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Syntactic analysis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E6F2E19A-CF39-47D5-8D21-1A4231DB0A5B}"/>
              </a:ext>
            </a:extLst>
          </p:cNvPr>
          <p:cNvSpPr/>
          <p:nvPr/>
        </p:nvSpPr>
        <p:spPr>
          <a:xfrm>
            <a:off x="2306827" y="3437033"/>
            <a:ext cx="1592825" cy="389502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Semantic analysis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46BB9897-BBCC-4111-87EA-BDF4ED6D6388}"/>
              </a:ext>
            </a:extLst>
          </p:cNvPr>
          <p:cNvSpPr/>
          <p:nvPr/>
        </p:nvSpPr>
        <p:spPr>
          <a:xfrm>
            <a:off x="2314322" y="4007733"/>
            <a:ext cx="1577835" cy="48575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Intermediate code generation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96DA47B6-220D-4E9F-A8C2-A5F073A3FA98}"/>
              </a:ext>
            </a:extLst>
          </p:cNvPr>
          <p:cNvSpPr/>
          <p:nvPr/>
        </p:nvSpPr>
        <p:spPr>
          <a:xfrm>
            <a:off x="2314321" y="4674579"/>
            <a:ext cx="1577834" cy="379526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IR optimization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3EB0969D-2B1A-4DF8-A2EE-0F567D04539D}"/>
              </a:ext>
            </a:extLst>
          </p:cNvPr>
          <p:cNvSpPr/>
          <p:nvPr/>
        </p:nvSpPr>
        <p:spPr>
          <a:xfrm>
            <a:off x="2314321" y="5245676"/>
            <a:ext cx="1577834" cy="379526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Final Code generation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5354A2E4-1677-48C6-8F16-BF2008B51322}"/>
              </a:ext>
            </a:extLst>
          </p:cNvPr>
          <p:cNvSpPr/>
          <p:nvPr/>
        </p:nvSpPr>
        <p:spPr>
          <a:xfrm>
            <a:off x="2321818" y="5798353"/>
            <a:ext cx="1562843" cy="397404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Final code optimization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28E39CF8-E2A9-4AD4-B1E4-59CA4C3B6E82}"/>
              </a:ext>
            </a:extLst>
          </p:cNvPr>
          <p:cNvSpPr/>
          <p:nvPr/>
        </p:nvSpPr>
        <p:spPr>
          <a:xfrm>
            <a:off x="2245068" y="6368908"/>
            <a:ext cx="1716343" cy="37952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/>
              <a:t>Output code in T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8EFCD4EC-A5D0-455D-BA6B-E0B7CEC2E944}"/>
              </a:ext>
            </a:extLst>
          </p:cNvPr>
          <p:cNvSpPr/>
          <p:nvPr/>
        </p:nvSpPr>
        <p:spPr>
          <a:xfrm>
            <a:off x="2245068" y="1335124"/>
            <a:ext cx="1716343" cy="53311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/>
              <a:t>Source code in S (sequence of chars)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850EA7A5-A8A0-48E3-B0E9-56DD71052D15}"/>
              </a:ext>
            </a:extLst>
          </p:cNvPr>
          <p:cNvCxnSpPr>
            <a:stCxn id="31" idx="2"/>
            <a:endCxn id="23" idx="0"/>
          </p:cNvCxnSpPr>
          <p:nvPr/>
        </p:nvCxnSpPr>
        <p:spPr>
          <a:xfrm>
            <a:off x="3103239" y="1868243"/>
            <a:ext cx="0" cy="2575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717F6B8-B7D3-43A9-84C4-EBED1DCBDA3C}"/>
              </a:ext>
            </a:extLst>
          </p:cNvPr>
          <p:cNvCxnSpPr>
            <a:cxnSpLocks/>
            <a:stCxn id="23" idx="2"/>
            <a:endCxn id="24" idx="0"/>
          </p:cNvCxnSpPr>
          <p:nvPr/>
        </p:nvCxnSpPr>
        <p:spPr>
          <a:xfrm>
            <a:off x="3103239" y="2515303"/>
            <a:ext cx="0" cy="3305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10A8F9AE-8197-4283-A5FC-3EA49DE1D967}"/>
              </a:ext>
            </a:extLst>
          </p:cNvPr>
          <p:cNvCxnSpPr>
            <a:cxnSpLocks/>
            <a:stCxn id="24" idx="2"/>
            <a:endCxn id="25" idx="0"/>
          </p:cNvCxnSpPr>
          <p:nvPr/>
        </p:nvCxnSpPr>
        <p:spPr>
          <a:xfrm>
            <a:off x="3103239" y="3235315"/>
            <a:ext cx="0" cy="2017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E3BEEA22-5E01-4930-BB5E-60DE11E7807A}"/>
              </a:ext>
            </a:extLst>
          </p:cNvPr>
          <p:cNvCxnSpPr>
            <a:cxnSpLocks/>
            <a:stCxn id="25" idx="2"/>
            <a:endCxn id="26" idx="0"/>
          </p:cNvCxnSpPr>
          <p:nvPr/>
        </p:nvCxnSpPr>
        <p:spPr>
          <a:xfrm>
            <a:off x="3103239" y="3826535"/>
            <a:ext cx="0" cy="1811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180625AD-35E3-4AA8-9B51-BD93D60C723C}"/>
              </a:ext>
            </a:extLst>
          </p:cNvPr>
          <p:cNvCxnSpPr>
            <a:cxnSpLocks/>
            <a:stCxn id="26" idx="2"/>
            <a:endCxn id="27" idx="0"/>
          </p:cNvCxnSpPr>
          <p:nvPr/>
        </p:nvCxnSpPr>
        <p:spPr>
          <a:xfrm flipH="1">
            <a:off x="3103239" y="4493483"/>
            <a:ext cx="1" cy="1810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70589130-ED54-4272-8789-139299484CBE}"/>
              </a:ext>
            </a:extLst>
          </p:cNvPr>
          <p:cNvCxnSpPr>
            <a:cxnSpLocks/>
            <a:stCxn id="27" idx="2"/>
            <a:endCxn id="28" idx="0"/>
          </p:cNvCxnSpPr>
          <p:nvPr/>
        </p:nvCxnSpPr>
        <p:spPr>
          <a:xfrm>
            <a:off x="3103238" y="5054106"/>
            <a:ext cx="0" cy="1915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1677DEAD-A3EE-47D9-BB06-87DD4706F613}"/>
              </a:ext>
            </a:extLst>
          </p:cNvPr>
          <p:cNvCxnSpPr>
            <a:cxnSpLocks/>
            <a:stCxn id="28" idx="2"/>
            <a:endCxn id="29" idx="0"/>
          </p:cNvCxnSpPr>
          <p:nvPr/>
        </p:nvCxnSpPr>
        <p:spPr>
          <a:xfrm>
            <a:off x="3103239" y="5625203"/>
            <a:ext cx="1" cy="1731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ADCDB0A4-3372-40A2-B758-0AC498AEA1C9}"/>
              </a:ext>
            </a:extLst>
          </p:cNvPr>
          <p:cNvCxnSpPr>
            <a:cxnSpLocks/>
            <a:stCxn id="29" idx="2"/>
            <a:endCxn id="30" idx="0"/>
          </p:cNvCxnSpPr>
          <p:nvPr/>
        </p:nvCxnSpPr>
        <p:spPr>
          <a:xfrm>
            <a:off x="3103239" y="6195758"/>
            <a:ext cx="0" cy="1731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8D424441-419C-4DF2-A7CD-28204F1D48DF}"/>
              </a:ext>
            </a:extLst>
          </p:cNvPr>
          <p:cNvSpPr/>
          <p:nvPr/>
        </p:nvSpPr>
        <p:spPr>
          <a:xfrm>
            <a:off x="2314321" y="2125801"/>
            <a:ext cx="7157668" cy="389502"/>
          </a:xfrm>
          <a:prstGeom prst="roundRect">
            <a:avLst/>
          </a:prstGeom>
          <a:noFill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A06D729-50EC-48C2-A398-96BC8CB85C00}"/>
              </a:ext>
            </a:extLst>
          </p:cNvPr>
          <p:cNvSpPr txBox="1"/>
          <p:nvPr/>
        </p:nvSpPr>
        <p:spPr>
          <a:xfrm>
            <a:off x="4182114" y="1890199"/>
            <a:ext cx="14324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Lexical Definition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C0C8903-3966-4ABF-9D94-1C6CF2FA8DF1}"/>
              </a:ext>
            </a:extLst>
          </p:cNvPr>
          <p:cNvSpPr txBox="1"/>
          <p:nvPr/>
        </p:nvSpPr>
        <p:spPr>
          <a:xfrm>
            <a:off x="5957821" y="1890199"/>
            <a:ext cx="15753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Lexical Recognition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0981DB9-2AEA-4E18-83F2-15E9B430ACD5}"/>
              </a:ext>
            </a:extLst>
          </p:cNvPr>
          <p:cNvSpPr txBox="1"/>
          <p:nvPr/>
        </p:nvSpPr>
        <p:spPr>
          <a:xfrm>
            <a:off x="7906491" y="1890199"/>
            <a:ext cx="10976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Tokenization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AAE20AC3-B991-4CC9-B59A-E56B4C454357}"/>
              </a:ext>
            </a:extLst>
          </p:cNvPr>
          <p:cNvSpPr/>
          <p:nvPr/>
        </p:nvSpPr>
        <p:spPr>
          <a:xfrm>
            <a:off x="2307697" y="2844732"/>
            <a:ext cx="7157668" cy="389502"/>
          </a:xfrm>
          <a:prstGeom prst="roundRect">
            <a:avLst/>
          </a:prstGeom>
          <a:noFill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F86EF6E-7EA3-4C2C-BDC5-6431A67A403C}"/>
              </a:ext>
            </a:extLst>
          </p:cNvPr>
          <p:cNvSpPr txBox="1"/>
          <p:nvPr/>
        </p:nvSpPr>
        <p:spPr>
          <a:xfrm>
            <a:off x="4111341" y="2589252"/>
            <a:ext cx="16005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Syntactic Definition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1CA0AB09-7973-4BCE-93AA-CED7E2CEE43E}"/>
              </a:ext>
            </a:extLst>
          </p:cNvPr>
          <p:cNvSpPr txBox="1"/>
          <p:nvPr/>
        </p:nvSpPr>
        <p:spPr>
          <a:xfrm>
            <a:off x="5887046" y="2589252"/>
            <a:ext cx="1743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Syntactic Recognition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5AF231D-3F84-4B16-BEC2-B85232F48D1B}"/>
              </a:ext>
            </a:extLst>
          </p:cNvPr>
          <p:cNvSpPr txBox="1"/>
          <p:nvPr/>
        </p:nvSpPr>
        <p:spPr>
          <a:xfrm>
            <a:off x="8112812" y="2589252"/>
            <a:ext cx="7115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Parsing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2D584A0-A009-4F9D-9141-5C4280AF3D83}"/>
              </a:ext>
            </a:extLst>
          </p:cNvPr>
          <p:cNvGrpSpPr/>
          <p:nvPr/>
        </p:nvGrpSpPr>
        <p:grpSpPr>
          <a:xfrm>
            <a:off x="4439923" y="2898003"/>
            <a:ext cx="830164" cy="460254"/>
            <a:chOff x="2915923" y="2898003"/>
            <a:chExt cx="830164" cy="460254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26B6C11-24B5-429F-8C22-148BE8B1FDF1}"/>
                </a:ext>
              </a:extLst>
            </p:cNvPr>
            <p:cNvSpPr/>
            <p:nvPr/>
          </p:nvSpPr>
          <p:spPr>
            <a:xfrm>
              <a:off x="3099346" y="3069519"/>
              <a:ext cx="460525" cy="25548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A766B502-5A03-4C2A-BDFB-A021C9CF92A1}"/>
                </a:ext>
              </a:extLst>
            </p:cNvPr>
            <p:cNvSpPr txBox="1"/>
            <p:nvPr/>
          </p:nvSpPr>
          <p:spPr>
            <a:xfrm rot="20740102">
              <a:off x="2915923" y="2898003"/>
              <a:ext cx="830164" cy="4602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400"/>
                </a:lnSpc>
              </a:pPr>
              <a:r>
                <a:rPr lang="en-US" b="1" dirty="0">
                  <a:solidFill>
                    <a:srgbClr val="7030A0"/>
                  </a:solidFill>
                  <a:latin typeface="Broadway" panose="04040905080B02020502" pitchFamily="82" charset="0"/>
                  <a:cs typeface="MV Boli" panose="02000500030200090000" pitchFamily="2" charset="0"/>
                </a:rPr>
                <a:t>Next </a:t>
              </a:r>
            </a:p>
            <a:p>
              <a:pPr>
                <a:lnSpc>
                  <a:spcPts val="1400"/>
                </a:lnSpc>
              </a:pPr>
              <a:r>
                <a:rPr lang="en-US" b="1" dirty="0">
                  <a:solidFill>
                    <a:srgbClr val="7030A0"/>
                  </a:solidFill>
                  <a:latin typeface="Broadway" panose="04040905080B02020502" pitchFamily="82" charset="0"/>
                  <a:cs typeface="MV Boli" panose="02000500030200090000" pitchFamily="2" charset="0"/>
                </a:rPr>
                <a:t>Time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401EAA4B-7F9C-44A7-9464-411A6755E672}"/>
              </a:ext>
            </a:extLst>
          </p:cNvPr>
          <p:cNvGrpSpPr/>
          <p:nvPr/>
        </p:nvGrpSpPr>
        <p:grpSpPr>
          <a:xfrm>
            <a:off x="8103620" y="2157780"/>
            <a:ext cx="830164" cy="476692"/>
            <a:chOff x="2915923" y="2848308"/>
            <a:chExt cx="830164" cy="476692"/>
          </a:xfrm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991AF8F5-CD7F-4072-9F3A-05E136C9E13F}"/>
                </a:ext>
              </a:extLst>
            </p:cNvPr>
            <p:cNvSpPr/>
            <p:nvPr/>
          </p:nvSpPr>
          <p:spPr>
            <a:xfrm>
              <a:off x="3099346" y="3069519"/>
              <a:ext cx="460525" cy="25548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13ABFC38-E9D9-47E4-974F-1E96E7BB1FFD}"/>
                </a:ext>
              </a:extLst>
            </p:cNvPr>
            <p:cNvSpPr txBox="1"/>
            <p:nvPr/>
          </p:nvSpPr>
          <p:spPr>
            <a:xfrm rot="20740102">
              <a:off x="2915923" y="2848308"/>
              <a:ext cx="830164" cy="4602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400"/>
                </a:lnSpc>
              </a:pPr>
              <a:r>
                <a:rPr lang="en-US" b="1" dirty="0">
                  <a:solidFill>
                    <a:srgbClr val="7030A0"/>
                  </a:solidFill>
                  <a:latin typeface="Broadway" panose="04040905080B02020502" pitchFamily="82" charset="0"/>
                  <a:cs typeface="MV Boli" panose="02000500030200090000" pitchFamily="2" charset="0"/>
                </a:rPr>
                <a:t>Next </a:t>
              </a:r>
            </a:p>
            <a:p>
              <a:pPr>
                <a:lnSpc>
                  <a:spcPts val="1400"/>
                </a:lnSpc>
              </a:pPr>
              <a:r>
                <a:rPr lang="en-US" b="1" dirty="0">
                  <a:solidFill>
                    <a:srgbClr val="7030A0"/>
                  </a:solidFill>
                  <a:latin typeface="Broadway" panose="04040905080B02020502" pitchFamily="82" charset="0"/>
                  <a:cs typeface="MV Boli" panose="02000500030200090000" pitchFamily="2" charset="0"/>
                </a:rPr>
                <a:t>Time</a:t>
              </a:r>
            </a:p>
          </p:txBody>
        </p:sp>
      </p:grpSp>
      <p:pic>
        <p:nvPicPr>
          <p:cNvPr id="60" name="Picture 59">
            <a:extLst>
              <a:ext uri="{FF2B5EF4-FFF2-40B4-BE49-F238E27FC236}">
                <a16:creationId xmlns:a16="http://schemas.microsoft.com/office/drawing/2014/main" id="{BF9E0F67-061B-4B45-8A5B-5AF0BC95A4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993" y="2191353"/>
            <a:ext cx="395096" cy="317646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479AFE40-41AA-47D7-9B0E-470FDB932D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9300" y="2161536"/>
            <a:ext cx="395096" cy="317646"/>
          </a:xfrm>
          <a:prstGeom prst="rect">
            <a:avLst/>
          </a:prstGeom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id="{CC583C60-61BD-467A-91E0-72C454D3ECBC}"/>
              </a:ext>
            </a:extLst>
          </p:cNvPr>
          <p:cNvSpPr txBox="1"/>
          <p:nvPr/>
        </p:nvSpPr>
        <p:spPr>
          <a:xfrm rot="20740102">
            <a:off x="6135326" y="2952983"/>
            <a:ext cx="942887" cy="2807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US" b="1" dirty="0">
                <a:solidFill>
                  <a:srgbClr val="7030A0"/>
                </a:solidFill>
                <a:latin typeface="Broadway" panose="04040905080B02020502" pitchFamily="82" charset="0"/>
                <a:cs typeface="MV Boli" panose="02000500030200090000" pitchFamily="2" charset="0"/>
              </a:rPr>
              <a:t>(Soon)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109C14C5-8811-47C7-AA3F-613E028E07C9}"/>
              </a:ext>
            </a:extLst>
          </p:cNvPr>
          <p:cNvSpPr txBox="1"/>
          <p:nvPr/>
        </p:nvSpPr>
        <p:spPr>
          <a:xfrm rot="20740102">
            <a:off x="7971083" y="2976916"/>
            <a:ext cx="942887" cy="2807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US" b="1" dirty="0">
                <a:solidFill>
                  <a:srgbClr val="7030A0"/>
                </a:solidFill>
                <a:latin typeface="Broadway" panose="04040905080B02020502" pitchFamily="82" charset="0"/>
                <a:cs typeface="MV Boli" panose="02000500030200090000" pitchFamily="2" charset="0"/>
              </a:rPr>
              <a:t>(Soon)</a:t>
            </a:r>
          </a:p>
        </p:txBody>
      </p:sp>
      <p:sp>
        <p:nvSpPr>
          <p:cNvPr id="68" name="Title 1">
            <a:extLst>
              <a:ext uri="{FF2B5EF4-FFF2-40B4-BE49-F238E27FC236}">
                <a16:creationId xmlns:a16="http://schemas.microsoft.com/office/drawing/2014/main" id="{9FE12023-A3AD-46EF-9734-84834B85CDC6}"/>
              </a:ext>
            </a:extLst>
          </p:cNvPr>
          <p:cNvSpPr txBox="1">
            <a:spLocks/>
          </p:cNvSpPr>
          <p:nvPr/>
        </p:nvSpPr>
        <p:spPr>
          <a:xfrm>
            <a:off x="2152650" y="7974"/>
            <a:ext cx="7886700" cy="1143657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Next Time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Lecture 3 Preview</a:t>
            </a:r>
          </a:p>
        </p:txBody>
      </p:sp>
    </p:spTree>
    <p:extLst>
      <p:ext uri="{BB962C8B-B14F-4D97-AF65-F5344CB8AC3E}">
        <p14:creationId xmlns:p14="http://schemas.microsoft.com/office/powerpoint/2010/main" val="32274075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1.photofunia.com/2/results/y/G/yGlTb48ruKK_-04DaAz2aA_r.jpg">
            <a:extLst>
              <a:ext uri="{FF2B5EF4-FFF2-40B4-BE49-F238E27FC236}">
                <a16:creationId xmlns:a16="http://schemas.microsoft.com/office/drawing/2014/main" id="{E4F3A9B3-B38F-49C3-835B-8A2D4CD236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677B9F08-CD24-4EB9-B9EC-2A06831BCC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0646" y="4269660"/>
            <a:ext cx="8581292" cy="1954163"/>
          </a:xfrm>
        </p:spPr>
        <p:txBody>
          <a:bodyPr>
            <a:normAutofit/>
          </a:bodyPr>
          <a:lstStyle/>
          <a:p>
            <a:r>
              <a:rPr lang="en-US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2 – Implementing Scanners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009E856A-1E9C-448D-86BC-6F5DAF07ED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67000" y="305771"/>
            <a:ext cx="6858000" cy="1655762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KU | EECS 665 | Drew Davidson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4618848-AC11-4C6B-A3B9-14805A7D7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9668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F3E10DA1-42DD-4E34-A345-684B6C6BE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7852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Compiler Construction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Progress Pics 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CA05275A-132C-4A91-8D3D-353AF362BB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1389" y="1832659"/>
            <a:ext cx="472786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Currently working on lexical analysis concepts</a:t>
            </a:r>
          </a:p>
          <a:p>
            <a:r>
              <a:rPr lang="en-US" dirty="0"/>
              <a:t>Convert the character stream from the user into the token stream (the “words” of the programming language)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D4E8E96-8B07-4A48-823A-78FBB3639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6</a:t>
            </a:fld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39AFFD1-8031-4C98-80E4-330684E9BA23}"/>
              </a:ext>
            </a:extLst>
          </p:cNvPr>
          <p:cNvSpPr/>
          <p:nvPr/>
        </p:nvSpPr>
        <p:spPr>
          <a:xfrm>
            <a:off x="8273760" y="1772263"/>
            <a:ext cx="1577835" cy="389502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Scanner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Lexical analysis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55482D6-7FFA-4C56-8751-5789FCE29E93}"/>
              </a:ext>
            </a:extLst>
          </p:cNvPr>
          <p:cNvSpPr/>
          <p:nvPr/>
        </p:nvSpPr>
        <p:spPr>
          <a:xfrm>
            <a:off x="8266265" y="2443029"/>
            <a:ext cx="1592825" cy="389502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Parser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Syntactic analysis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08FEF3A-1245-419E-83F2-48FD59D0120E}"/>
              </a:ext>
            </a:extLst>
          </p:cNvPr>
          <p:cNvSpPr/>
          <p:nvPr/>
        </p:nvSpPr>
        <p:spPr>
          <a:xfrm>
            <a:off x="8266265" y="3113795"/>
            <a:ext cx="1592825" cy="389502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Semantic analysis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38599E21-D04A-4D96-A533-E236FF8DB1A9}"/>
              </a:ext>
            </a:extLst>
          </p:cNvPr>
          <p:cNvSpPr/>
          <p:nvPr/>
        </p:nvSpPr>
        <p:spPr>
          <a:xfrm>
            <a:off x="8273760" y="3784561"/>
            <a:ext cx="1577835" cy="48575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Intermediate code generation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389FC38D-CB0E-4965-9D94-E44F54F0A774}"/>
              </a:ext>
            </a:extLst>
          </p:cNvPr>
          <p:cNvSpPr/>
          <p:nvPr/>
        </p:nvSpPr>
        <p:spPr>
          <a:xfrm>
            <a:off x="8273758" y="4551575"/>
            <a:ext cx="1577834" cy="379526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IR optimization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036A0D3-0572-4455-8B26-5A38FE6FBD26}"/>
              </a:ext>
            </a:extLst>
          </p:cNvPr>
          <p:cNvSpPr/>
          <p:nvPr/>
        </p:nvSpPr>
        <p:spPr>
          <a:xfrm>
            <a:off x="8273758" y="5212365"/>
            <a:ext cx="1577834" cy="379526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Final Code generation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903770DA-6EF3-46B2-A6C5-CDD94B5C6848}"/>
              </a:ext>
            </a:extLst>
          </p:cNvPr>
          <p:cNvSpPr/>
          <p:nvPr/>
        </p:nvSpPr>
        <p:spPr>
          <a:xfrm>
            <a:off x="8281256" y="5873155"/>
            <a:ext cx="1562843" cy="397404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Final code optimization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A06F91F-60DC-479F-BD87-1698D5D4F7F8}"/>
              </a:ext>
            </a:extLst>
          </p:cNvPr>
          <p:cNvCxnSpPr>
            <a:cxnSpLocks/>
            <a:stCxn id="9" idx="2"/>
            <a:endCxn id="10" idx="0"/>
          </p:cNvCxnSpPr>
          <p:nvPr/>
        </p:nvCxnSpPr>
        <p:spPr>
          <a:xfrm>
            <a:off x="9062677" y="2161765"/>
            <a:ext cx="0" cy="2812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5CC7EAC-03E5-402C-ACBD-1AE9EDD08921}"/>
              </a:ext>
            </a:extLst>
          </p:cNvPr>
          <p:cNvCxnSpPr>
            <a:cxnSpLocks/>
            <a:stCxn id="10" idx="2"/>
            <a:endCxn id="12" idx="0"/>
          </p:cNvCxnSpPr>
          <p:nvPr/>
        </p:nvCxnSpPr>
        <p:spPr>
          <a:xfrm>
            <a:off x="9062677" y="2832531"/>
            <a:ext cx="0" cy="2812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8085FF3-609B-4F16-A51F-58AFF0410903}"/>
              </a:ext>
            </a:extLst>
          </p:cNvPr>
          <p:cNvCxnSpPr>
            <a:cxnSpLocks/>
            <a:stCxn id="12" idx="2"/>
            <a:endCxn id="13" idx="0"/>
          </p:cNvCxnSpPr>
          <p:nvPr/>
        </p:nvCxnSpPr>
        <p:spPr>
          <a:xfrm>
            <a:off x="9062677" y="3503297"/>
            <a:ext cx="0" cy="2812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50EEA97C-1A11-42F0-908A-35FCCA1E2DFF}"/>
              </a:ext>
            </a:extLst>
          </p:cNvPr>
          <p:cNvCxnSpPr>
            <a:cxnSpLocks/>
            <a:stCxn id="13" idx="2"/>
            <a:endCxn id="14" idx="0"/>
          </p:cNvCxnSpPr>
          <p:nvPr/>
        </p:nvCxnSpPr>
        <p:spPr>
          <a:xfrm flipH="1">
            <a:off x="9062675" y="4270311"/>
            <a:ext cx="2" cy="2812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C15CEA6-89E5-4B13-987F-7F553A0E2C1F}"/>
              </a:ext>
            </a:extLst>
          </p:cNvPr>
          <p:cNvCxnSpPr>
            <a:cxnSpLocks/>
            <a:stCxn id="14" idx="2"/>
            <a:endCxn id="15" idx="0"/>
          </p:cNvCxnSpPr>
          <p:nvPr/>
        </p:nvCxnSpPr>
        <p:spPr>
          <a:xfrm>
            <a:off x="9062675" y="4931101"/>
            <a:ext cx="0" cy="2812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61DBFF2-209A-4BA9-8118-98D791F14954}"/>
              </a:ext>
            </a:extLst>
          </p:cNvPr>
          <p:cNvCxnSpPr>
            <a:cxnSpLocks/>
            <a:stCxn id="15" idx="2"/>
            <a:endCxn id="16" idx="0"/>
          </p:cNvCxnSpPr>
          <p:nvPr/>
        </p:nvCxnSpPr>
        <p:spPr>
          <a:xfrm>
            <a:off x="9062675" y="5591891"/>
            <a:ext cx="2" cy="2812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3BE75A2C-4F28-40E7-8348-A13165AD2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5744" y="3951592"/>
            <a:ext cx="1080280" cy="1080280"/>
          </a:xfrm>
          <a:prstGeom prst="rect">
            <a:avLst/>
          </a:prstGeom>
        </p:spPr>
      </p:pic>
      <p:sp>
        <p:nvSpPr>
          <p:cNvPr id="8" name="Left Brace 7">
            <a:extLst>
              <a:ext uri="{FF2B5EF4-FFF2-40B4-BE49-F238E27FC236}">
                <a16:creationId xmlns:a16="http://schemas.microsoft.com/office/drawing/2014/main" id="{BEBD5563-3109-481C-B54C-DF35A89D0F6A}"/>
              </a:ext>
            </a:extLst>
          </p:cNvPr>
          <p:cNvSpPr/>
          <p:nvPr/>
        </p:nvSpPr>
        <p:spPr>
          <a:xfrm>
            <a:off x="7981951" y="2550979"/>
            <a:ext cx="198489" cy="380537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 descr="Logo, company name&#10;&#10;Description automatically generated">
            <a:extLst>
              <a:ext uri="{FF2B5EF4-FFF2-40B4-BE49-F238E27FC236}">
                <a16:creationId xmlns:a16="http://schemas.microsoft.com/office/drawing/2014/main" id="{FB99D8A5-2382-466C-A179-1B13EBD99E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902" b="92484" l="4181" r="94816">
                        <a14:foregroundMark x1="10535" y1="42157" x2="10201" y2="54902"/>
                        <a14:foregroundMark x1="4181" y1="48856" x2="12040" y2="42320"/>
                        <a14:foregroundMark x1="44314" y1="88562" x2="54682" y2="89216"/>
                        <a14:foregroundMark x1="45151" y1="89706" x2="55686" y2="89052"/>
                        <a14:foregroundMark x1="47324" y1="92484" x2="52174" y2="92320"/>
                        <a14:foregroundMark x1="41304" y1="12255" x2="56856" y2="11765"/>
                        <a14:foregroundMark x1="42475" y1="10294" x2="54682" y2="10458"/>
                        <a14:foregroundMark x1="44314" y1="8824" x2="54515" y2="8333"/>
                        <a14:foregroundMark x1="48328" y1="5556" x2="51338" y2="5065"/>
                        <a14:foregroundMark x1="89130" y1="41340" x2="89799" y2="56046"/>
                        <a14:foregroundMark x1="93478" y1="47386" x2="94816" y2="501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067" y="1365218"/>
            <a:ext cx="1176058" cy="1203592"/>
          </a:xfrm>
          <a:prstGeom prst="rect">
            <a:avLst/>
          </a:prstGeom>
        </p:spPr>
      </p:pic>
      <p:sp>
        <p:nvSpPr>
          <p:cNvPr id="26" name="Left Brace 25">
            <a:extLst>
              <a:ext uri="{FF2B5EF4-FFF2-40B4-BE49-F238E27FC236}">
                <a16:creationId xmlns:a16="http://schemas.microsoft.com/office/drawing/2014/main" id="{A30A7E5C-67CB-436B-B504-90E6AF0E3B11}"/>
              </a:ext>
            </a:extLst>
          </p:cNvPr>
          <p:cNvSpPr/>
          <p:nvPr/>
        </p:nvSpPr>
        <p:spPr>
          <a:xfrm>
            <a:off x="7976025" y="1711304"/>
            <a:ext cx="198489" cy="54421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140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E3648001-B6B8-4C8F-272E-ABA80CAC0FFE}"/>
              </a:ext>
            </a:extLst>
          </p:cNvPr>
          <p:cNvSpPr/>
          <p:nvPr/>
        </p:nvSpPr>
        <p:spPr>
          <a:xfrm>
            <a:off x="3988663" y="1353414"/>
            <a:ext cx="3798875" cy="4916079"/>
          </a:xfrm>
          <a:prstGeom prst="roundRect">
            <a:avLst>
              <a:gd name="adj" fmla="val 991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EC2509EC-F486-8EC1-545F-AA5E48514380}"/>
              </a:ext>
            </a:extLst>
          </p:cNvPr>
          <p:cNvSpPr/>
          <p:nvPr/>
        </p:nvSpPr>
        <p:spPr>
          <a:xfrm>
            <a:off x="7918642" y="1353414"/>
            <a:ext cx="3798875" cy="4916079"/>
          </a:xfrm>
          <a:prstGeom prst="roundRect">
            <a:avLst>
              <a:gd name="adj" fmla="val 991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12EFEBD3-DA06-69A7-3C60-BD322D3F9BC1}"/>
              </a:ext>
            </a:extLst>
          </p:cNvPr>
          <p:cNvSpPr/>
          <p:nvPr/>
        </p:nvSpPr>
        <p:spPr>
          <a:xfrm>
            <a:off x="334652" y="1404595"/>
            <a:ext cx="3421930" cy="4916078"/>
          </a:xfrm>
          <a:prstGeom prst="roundRect">
            <a:avLst>
              <a:gd name="adj" fmla="val 991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3E10DA1-42DD-4E34-A345-684B6C6BE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7852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Last Time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Review: Overview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CA05275A-132C-4A91-8D3D-353AF362BB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189" y="1427312"/>
            <a:ext cx="3233393" cy="6733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/>
              <a:t>Introduced a definition of a compiler and its workflow</a:t>
            </a:r>
          </a:p>
          <a:p>
            <a:endParaRPr lang="en-US" sz="1800" b="1" dirty="0"/>
          </a:p>
          <a:p>
            <a:endParaRPr lang="en-US" sz="1800" b="1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D4E8E96-8B07-4A48-823A-78FBB3639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7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3FCC582-2A21-7FA7-DA7E-25C5CE268377}"/>
              </a:ext>
            </a:extLst>
          </p:cNvPr>
          <p:cNvSpPr txBox="1"/>
          <p:nvPr/>
        </p:nvSpPr>
        <p:spPr>
          <a:xfrm>
            <a:off x="8348926" y="4885988"/>
            <a:ext cx="29671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chemeClr val="accent2"/>
                </a:solidFill>
              </a:rPr>
              <a:t>In lab we showed a tool that </a:t>
            </a:r>
          </a:p>
          <a:p>
            <a:r>
              <a:rPr lang="en-US" b="1" i="1" dirty="0">
                <a:solidFill>
                  <a:schemeClr val="accent2"/>
                </a:solidFill>
              </a:rPr>
              <a:t>automatically does this </a:t>
            </a:r>
          </a:p>
          <a:p>
            <a:r>
              <a:rPr lang="en-US" b="1" i="1" dirty="0">
                <a:solidFill>
                  <a:schemeClr val="accent2"/>
                </a:solidFill>
              </a:rPr>
              <a:t>translation (Flex)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1433A95C-E58E-2562-5DC7-7740C741BB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485" y="2177012"/>
            <a:ext cx="1384302" cy="4012392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1BE5D40A-BC1E-CF4C-1342-48FDF59BD2BD}"/>
              </a:ext>
            </a:extLst>
          </p:cNvPr>
          <p:cNvSpPr txBox="1"/>
          <p:nvPr/>
        </p:nvSpPr>
        <p:spPr>
          <a:xfrm>
            <a:off x="4733824" y="1493297"/>
            <a:ext cx="251801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Used </a:t>
            </a:r>
            <a:r>
              <a:rPr lang="en-US" b="1" dirty="0" err="1"/>
              <a:t>RegExs</a:t>
            </a:r>
            <a:r>
              <a:rPr lang="en-US" b="1" dirty="0"/>
              <a:t> to </a:t>
            </a:r>
            <a:r>
              <a:rPr lang="en-US" b="1" i="1" dirty="0"/>
              <a:t>specify </a:t>
            </a:r>
            <a:r>
              <a:rPr lang="en-US" b="1" dirty="0"/>
              <a:t>languages of tokens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6FA23A7-D8CF-98E5-FD52-342B840E0389}"/>
              </a:ext>
            </a:extLst>
          </p:cNvPr>
          <p:cNvSpPr txBox="1"/>
          <p:nvPr/>
        </p:nvSpPr>
        <p:spPr>
          <a:xfrm>
            <a:off x="7930569" y="1576916"/>
            <a:ext cx="37382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Claimed </a:t>
            </a:r>
            <a:r>
              <a:rPr lang="en-US" b="1" dirty="0" err="1"/>
              <a:t>RegExs</a:t>
            </a:r>
            <a:r>
              <a:rPr lang="en-US" b="1" dirty="0"/>
              <a:t> can be automatically translated to </a:t>
            </a:r>
            <a:r>
              <a:rPr lang="en-US" b="1" i="1" dirty="0"/>
              <a:t>recognize </a:t>
            </a:r>
            <a:r>
              <a:rPr lang="en-US" b="1" dirty="0"/>
              <a:t>languages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8E60747-232D-FB0B-5E40-D16A0FB1A1D3}"/>
              </a:ext>
            </a:extLst>
          </p:cNvPr>
          <p:cNvSpPr txBox="1"/>
          <p:nvPr/>
        </p:nvSpPr>
        <p:spPr>
          <a:xfrm>
            <a:off x="4656840" y="2983585"/>
            <a:ext cx="14869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Token</a:t>
            </a:r>
          </a:p>
          <a:p>
            <a:r>
              <a:rPr lang="en-US" dirty="0"/>
              <a:t>Integer Literal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D219D47-AC62-1460-E5C6-D09752977811}"/>
              </a:ext>
            </a:extLst>
          </p:cNvPr>
          <p:cNvSpPr txBox="1"/>
          <p:nvPr/>
        </p:nvSpPr>
        <p:spPr>
          <a:xfrm>
            <a:off x="4636065" y="3996514"/>
            <a:ext cx="24593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err="1"/>
              <a:t>RegEx</a:t>
            </a:r>
            <a:endParaRPr lang="en-US" b="1" u="sng" dirty="0"/>
          </a:p>
          <a:p>
            <a:r>
              <a:rPr lang="en-US" dirty="0"/>
              <a:t>0|(1|2|…|9)(0|1|…|9)*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1B6C5B5-D931-39D2-CB53-9FC53AAF844E}"/>
              </a:ext>
            </a:extLst>
          </p:cNvPr>
          <p:cNvSpPr txBox="1"/>
          <p:nvPr/>
        </p:nvSpPr>
        <p:spPr>
          <a:xfrm>
            <a:off x="9308969" y="2691357"/>
            <a:ext cx="7535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err="1"/>
              <a:t>RegEx</a:t>
            </a:r>
            <a:endParaRPr lang="en-US" dirty="0"/>
          </a:p>
          <a:p>
            <a:r>
              <a:rPr lang="en-US" dirty="0"/>
              <a:t>“+”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1251DE5-CB2C-7EA7-ACDE-B5635E2EBAEC}"/>
              </a:ext>
            </a:extLst>
          </p:cNvPr>
          <p:cNvSpPr txBox="1"/>
          <p:nvPr/>
        </p:nvSpPr>
        <p:spPr>
          <a:xfrm>
            <a:off x="9348249" y="4055104"/>
            <a:ext cx="562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DFA</a:t>
            </a:r>
            <a:endParaRPr lang="en-US" dirty="0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5A865DFD-23E2-1A1C-71B1-715EDB7FBB7A}"/>
              </a:ext>
            </a:extLst>
          </p:cNvPr>
          <p:cNvGrpSpPr/>
          <p:nvPr/>
        </p:nvGrpSpPr>
        <p:grpSpPr>
          <a:xfrm>
            <a:off x="9553764" y="4319680"/>
            <a:ext cx="1246945" cy="659803"/>
            <a:chOff x="4627354" y="4919127"/>
            <a:chExt cx="1246945" cy="659803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3D1EDA82-0AAF-3921-00D6-9203C1E08EC5}"/>
                </a:ext>
              </a:extLst>
            </p:cNvPr>
            <p:cNvSpPr/>
            <p:nvPr/>
          </p:nvSpPr>
          <p:spPr>
            <a:xfrm>
              <a:off x="4627354" y="5094376"/>
              <a:ext cx="492369" cy="48455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S</a:t>
              </a:r>
              <a:endParaRPr lang="en-US" baseline="-25000" dirty="0">
                <a:solidFill>
                  <a:schemeClr val="tx1"/>
                </a:solidFill>
              </a:endParaRPr>
            </a:p>
          </p:txBody>
        </p: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C5B9F5DE-C3FF-4A8B-48D0-71F12DC0B78D}"/>
                </a:ext>
              </a:extLst>
            </p:cNvPr>
            <p:cNvCxnSpPr>
              <a:cxnSpLocks/>
              <a:stCxn id="42" idx="6"/>
              <a:endCxn id="46" idx="2"/>
            </p:cNvCxnSpPr>
            <p:nvPr/>
          </p:nvCxnSpPr>
          <p:spPr>
            <a:xfrm>
              <a:off x="5119723" y="5336653"/>
              <a:ext cx="262207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C2A472C3-61F0-A1B8-DE4E-2DFD00F08A18}"/>
                </a:ext>
              </a:extLst>
            </p:cNvPr>
            <p:cNvGrpSpPr/>
            <p:nvPr/>
          </p:nvGrpSpPr>
          <p:grpSpPr>
            <a:xfrm>
              <a:off x="5381930" y="5094376"/>
              <a:ext cx="492369" cy="484554"/>
              <a:chOff x="2829621" y="5367419"/>
              <a:chExt cx="492369" cy="484554"/>
            </a:xfrm>
          </p:grpSpPr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E8859DE9-6665-FBDD-7189-F5930ED4EB7A}"/>
                  </a:ext>
                </a:extLst>
              </p:cNvPr>
              <p:cNvSpPr/>
              <p:nvPr/>
            </p:nvSpPr>
            <p:spPr>
              <a:xfrm>
                <a:off x="2829621" y="5367419"/>
                <a:ext cx="492369" cy="484554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cmpd="sng">
                <a:solidFill>
                  <a:schemeClr val="tx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A</a:t>
                </a:r>
                <a:endParaRPr lang="en-US" baseline="-25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4CD95734-B019-3B57-DF3B-0D9F0C34EA2B}"/>
                  </a:ext>
                </a:extLst>
              </p:cNvPr>
              <p:cNvSpPr/>
              <p:nvPr/>
            </p:nvSpPr>
            <p:spPr>
              <a:xfrm>
                <a:off x="2871677" y="5415612"/>
                <a:ext cx="403986" cy="38816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cmpd="sng">
                <a:solidFill>
                  <a:schemeClr val="tx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E</a:t>
                </a:r>
                <a:endParaRPr lang="en-US" baseline="-250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FAF7383C-DFED-E62F-2DC5-7F114F855653}"/>
                </a:ext>
              </a:extLst>
            </p:cNvPr>
            <p:cNvSpPr txBox="1"/>
            <p:nvPr/>
          </p:nvSpPr>
          <p:spPr>
            <a:xfrm>
              <a:off x="5096328" y="4919127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+</a:t>
              </a:r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0855D8FA-9731-D739-999B-F780BDB5C30B}"/>
              </a:ext>
            </a:extLst>
          </p:cNvPr>
          <p:cNvSpPr/>
          <p:nvPr/>
        </p:nvSpPr>
        <p:spPr>
          <a:xfrm>
            <a:off x="2849183" y="5107270"/>
            <a:ext cx="5546275" cy="154127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b="1" u="sng" dirty="0"/>
              <a:t>You Should Know</a:t>
            </a:r>
          </a:p>
          <a:p>
            <a:pPr algn="ctr"/>
            <a:endParaRPr lang="en-US" b="1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phases of the compiler and what each step does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What errors the various phases catch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How to specify a token’s lexemes with a regex</a:t>
            </a:r>
          </a:p>
        </p:txBody>
      </p:sp>
    </p:spTree>
    <p:extLst>
      <p:ext uri="{BB962C8B-B14F-4D97-AF65-F5344CB8AC3E}">
        <p14:creationId xmlns:p14="http://schemas.microsoft.com/office/powerpoint/2010/main" val="2936711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0" grpId="0" animBg="1"/>
      <p:bldP spid="48" grpId="0" animBg="1"/>
      <p:bldP spid="27" grpId="0" build="p"/>
      <p:bldP spid="3" grpId="0"/>
      <p:bldP spid="34" grpId="0"/>
      <p:bldP spid="36" grpId="0"/>
      <p:bldP spid="37" grpId="0"/>
      <p:bldP spid="38" grpId="0"/>
      <p:bldP spid="39" grpId="0"/>
      <p:bldP spid="40" grpId="0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832398E6-2394-4BE8-9B82-387F054035B5}"/>
              </a:ext>
            </a:extLst>
          </p:cNvPr>
          <p:cNvSpPr/>
          <p:nvPr/>
        </p:nvSpPr>
        <p:spPr>
          <a:xfrm>
            <a:off x="3987595" y="2484948"/>
            <a:ext cx="740940" cy="96410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RegEx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3E10DA1-42DD-4E34-A345-684B6C6BE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7852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Lecture Overview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Lecture 2 – Implementing Scanners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C10ED05-ABB1-4FA1-98D8-31467BDC9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8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D9D7BDD-D6EB-4F6A-BB6C-8EF5DDC47E5E}"/>
              </a:ext>
            </a:extLst>
          </p:cNvPr>
          <p:cNvSpPr/>
          <p:nvPr/>
        </p:nvSpPr>
        <p:spPr>
          <a:xfrm>
            <a:off x="7559188" y="2484948"/>
            <a:ext cx="762001" cy="96410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DFA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3FC2D3C-7371-4583-AF77-B2C3543EF457}"/>
              </a:ext>
            </a:extLst>
          </p:cNvPr>
          <p:cNvSpPr txBox="1"/>
          <p:nvPr/>
        </p:nvSpPr>
        <p:spPr>
          <a:xfrm>
            <a:off x="7436795" y="3898806"/>
            <a:ext cx="15888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7030A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Rabin-Scott </a:t>
            </a:r>
          </a:p>
          <a:p>
            <a:pPr algn="ctr"/>
            <a:r>
              <a:rPr lang="en-US" b="1" dirty="0">
                <a:solidFill>
                  <a:srgbClr val="7030A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Powerset </a:t>
            </a:r>
          </a:p>
          <a:p>
            <a:pPr algn="ctr"/>
            <a:r>
              <a:rPr lang="en-US" b="1" dirty="0">
                <a:solidFill>
                  <a:srgbClr val="7030A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Construction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BC266E0-409D-4859-8A26-5212F04E6B38}"/>
              </a:ext>
            </a:extLst>
          </p:cNvPr>
          <p:cNvCxnSpPr>
            <a:cxnSpLocks/>
          </p:cNvCxnSpPr>
          <p:nvPr/>
        </p:nvCxnSpPr>
        <p:spPr>
          <a:xfrm>
            <a:off x="4786090" y="2966998"/>
            <a:ext cx="289447" cy="1"/>
          </a:xfrm>
          <a:prstGeom prst="straightConnector1">
            <a:avLst/>
          </a:prstGeom>
          <a:ln w="63500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46DE3383-258C-46EF-A1D9-251C1668FEEF}"/>
                  </a:ext>
                </a:extLst>
              </p:cNvPr>
              <p:cNvSpPr/>
              <p:nvPr/>
            </p:nvSpPr>
            <p:spPr>
              <a:xfrm>
                <a:off x="5136451" y="2484950"/>
                <a:ext cx="762001" cy="964101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-NFA</a:t>
                </a:r>
              </a:p>
            </p:txBody>
          </p:sp>
        </mc:Choice>
        <mc:Fallback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46DE3383-258C-46EF-A1D9-251C1668FE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6451" y="2484950"/>
                <a:ext cx="762001" cy="964101"/>
              </a:xfrm>
              <a:prstGeom prst="rect">
                <a:avLst/>
              </a:prstGeom>
              <a:blipFill>
                <a:blip r:embed="rId2"/>
                <a:stretch>
                  <a:fillRect r="-393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8E0353D9-D1C7-4E36-95CF-A6912CA6BE34}"/>
                  </a:ext>
                </a:extLst>
              </p:cNvPr>
              <p:cNvSpPr/>
              <p:nvPr/>
            </p:nvSpPr>
            <p:spPr>
              <a:xfrm>
                <a:off x="6367576" y="2484948"/>
                <a:ext cx="762001" cy="964101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-free NFA</a:t>
                </a:r>
              </a:p>
            </p:txBody>
          </p:sp>
        </mc:Choice>
        <mc:Fallback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8E0353D9-D1C7-4E36-95CF-A6912CA6BE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7576" y="2484948"/>
                <a:ext cx="762001" cy="964101"/>
              </a:xfrm>
              <a:prstGeom prst="rect">
                <a:avLst/>
              </a:prstGeom>
              <a:blipFill>
                <a:blip r:embed="rId3"/>
                <a:stretch>
                  <a:fillRect r="-1023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B4C04393-921F-4A4B-9803-F9682A48612E}"/>
              </a:ext>
            </a:extLst>
          </p:cNvPr>
          <p:cNvCxnSpPr>
            <a:cxnSpLocks/>
          </p:cNvCxnSpPr>
          <p:nvPr/>
        </p:nvCxnSpPr>
        <p:spPr>
          <a:xfrm>
            <a:off x="5994555" y="2977736"/>
            <a:ext cx="289447" cy="1"/>
          </a:xfrm>
          <a:prstGeom prst="straightConnector1">
            <a:avLst/>
          </a:prstGeom>
          <a:ln w="63500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AFB56F9-2379-4181-A7AD-6936E1C1EE61}"/>
              </a:ext>
            </a:extLst>
          </p:cNvPr>
          <p:cNvCxnSpPr>
            <a:cxnSpLocks/>
          </p:cNvCxnSpPr>
          <p:nvPr/>
        </p:nvCxnSpPr>
        <p:spPr>
          <a:xfrm>
            <a:off x="7222333" y="2975590"/>
            <a:ext cx="289447" cy="1"/>
          </a:xfrm>
          <a:prstGeom prst="straightConnector1">
            <a:avLst/>
          </a:prstGeom>
          <a:ln w="63500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A6A026B8-26DE-4A3A-AB43-527E7C4855F2}"/>
              </a:ext>
            </a:extLst>
          </p:cNvPr>
          <p:cNvSpPr txBox="1"/>
          <p:nvPr/>
        </p:nvSpPr>
        <p:spPr>
          <a:xfrm>
            <a:off x="3464225" y="3861935"/>
            <a:ext cx="15440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7030A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Thompson’s</a:t>
            </a:r>
          </a:p>
          <a:p>
            <a:pPr algn="ctr"/>
            <a:r>
              <a:rPr lang="en-US" b="1" dirty="0">
                <a:solidFill>
                  <a:srgbClr val="7030A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Construction</a:t>
            </a:r>
          </a:p>
          <a:p>
            <a:pPr algn="ctr"/>
            <a:r>
              <a:rPr lang="en-US" b="1" dirty="0">
                <a:solidFill>
                  <a:srgbClr val="7030A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Algorithm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D4C984AD-F2B8-443D-B118-06CB1F94981F}"/>
                  </a:ext>
                </a:extLst>
              </p:cNvPr>
              <p:cNvSpPr txBox="1"/>
              <p:nvPr/>
            </p:nvSpPr>
            <p:spPr>
              <a:xfrm>
                <a:off x="5359611" y="3892425"/>
                <a:ext cx="155933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𝜺</m:t>
                    </m:r>
                  </m:oMath>
                </a14:m>
                <a:r>
                  <a:rPr lang="en-US" b="1" dirty="0">
                    <a:solidFill>
                      <a:srgbClr val="7030A0"/>
                    </a:solidFill>
                    <a:latin typeface="MV Boli" panose="02000500030200090000" pitchFamily="2" charset="0"/>
                    <a:cs typeface="MV Boli" panose="02000500030200090000" pitchFamily="2" charset="0"/>
                  </a:rPr>
                  <a:t>-elimination</a:t>
                </a:r>
              </a:p>
            </p:txBody>
          </p:sp>
        </mc:Choice>
        <mc:Fallback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D4C984AD-F2B8-443D-B118-06CB1F9498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9611" y="3892425"/>
                <a:ext cx="1559338" cy="369332"/>
              </a:xfrm>
              <a:prstGeom prst="rect">
                <a:avLst/>
              </a:prstGeom>
              <a:blipFill>
                <a:blip r:embed="rId4"/>
                <a:stretch>
                  <a:fillRect t="-6667" r="-3125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49E8D3EA-7DFD-43CD-99EA-F50269A16C35}"/>
              </a:ext>
            </a:extLst>
          </p:cNvPr>
          <p:cNvSpPr/>
          <p:nvPr/>
        </p:nvSpPr>
        <p:spPr>
          <a:xfrm>
            <a:off x="4281949" y="3217504"/>
            <a:ext cx="619433" cy="612058"/>
          </a:xfrm>
          <a:custGeom>
            <a:avLst/>
            <a:gdLst>
              <a:gd name="connsiteX0" fmla="*/ 0 w 619433"/>
              <a:gd name="connsiteY0" fmla="*/ 612058 h 612058"/>
              <a:gd name="connsiteX1" fmla="*/ 95865 w 619433"/>
              <a:gd name="connsiteY1" fmla="*/ 361336 h 612058"/>
              <a:gd name="connsiteX2" fmla="*/ 427704 w 619433"/>
              <a:gd name="connsiteY2" fmla="*/ 567813 h 612058"/>
              <a:gd name="connsiteX3" fmla="*/ 619433 w 619433"/>
              <a:gd name="connsiteY3" fmla="*/ 0 h 612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9433" h="612058">
                <a:moveTo>
                  <a:pt x="0" y="612058"/>
                </a:moveTo>
                <a:cubicBezTo>
                  <a:pt x="12290" y="490384"/>
                  <a:pt x="24581" y="368710"/>
                  <a:pt x="95865" y="361336"/>
                </a:cubicBezTo>
                <a:cubicBezTo>
                  <a:pt x="167149" y="353962"/>
                  <a:pt x="340443" y="628036"/>
                  <a:pt x="427704" y="567813"/>
                </a:cubicBezTo>
                <a:cubicBezTo>
                  <a:pt x="514965" y="507590"/>
                  <a:pt x="567199" y="253795"/>
                  <a:pt x="619433" y="0"/>
                </a:cubicBezTo>
              </a:path>
            </a:pathLst>
          </a:custGeom>
          <a:noFill/>
          <a:ln w="25400">
            <a:solidFill>
              <a:srgbClr val="7030A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4F7CE2D3-9861-45F6-B5A6-0C5627395805}"/>
              </a:ext>
            </a:extLst>
          </p:cNvPr>
          <p:cNvSpPr/>
          <p:nvPr/>
        </p:nvSpPr>
        <p:spPr>
          <a:xfrm>
            <a:off x="5991960" y="3232253"/>
            <a:ext cx="220694" cy="685800"/>
          </a:xfrm>
          <a:custGeom>
            <a:avLst/>
            <a:gdLst>
              <a:gd name="connsiteX0" fmla="*/ 155659 w 220694"/>
              <a:gd name="connsiteY0" fmla="*/ 685800 h 685800"/>
              <a:gd name="connsiteX1" fmla="*/ 801 w 220694"/>
              <a:gd name="connsiteY1" fmla="*/ 567813 h 685800"/>
              <a:gd name="connsiteX2" fmla="*/ 214653 w 220694"/>
              <a:gd name="connsiteY2" fmla="*/ 353961 h 685800"/>
              <a:gd name="connsiteX3" fmla="*/ 140911 w 220694"/>
              <a:gd name="connsiteY3" fmla="*/ 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694" h="685800">
                <a:moveTo>
                  <a:pt x="155659" y="685800"/>
                </a:moveTo>
                <a:cubicBezTo>
                  <a:pt x="73314" y="654460"/>
                  <a:pt x="-9031" y="623120"/>
                  <a:pt x="801" y="567813"/>
                </a:cubicBezTo>
                <a:cubicBezTo>
                  <a:pt x="10633" y="512506"/>
                  <a:pt x="191301" y="448596"/>
                  <a:pt x="214653" y="353961"/>
                </a:cubicBezTo>
                <a:cubicBezTo>
                  <a:pt x="238005" y="259326"/>
                  <a:pt x="189458" y="129663"/>
                  <a:pt x="140911" y="0"/>
                </a:cubicBezTo>
              </a:path>
            </a:pathLst>
          </a:custGeom>
          <a:noFill/>
          <a:ln w="25400">
            <a:solidFill>
              <a:srgbClr val="7030A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AF2306F4-5D58-4DC6-82BB-B9DB617DEAE3}"/>
              </a:ext>
            </a:extLst>
          </p:cNvPr>
          <p:cNvSpPr/>
          <p:nvPr/>
        </p:nvSpPr>
        <p:spPr>
          <a:xfrm>
            <a:off x="7293549" y="3232254"/>
            <a:ext cx="762957" cy="663677"/>
          </a:xfrm>
          <a:custGeom>
            <a:avLst/>
            <a:gdLst>
              <a:gd name="connsiteX0" fmla="*/ 712368 w 762957"/>
              <a:gd name="connsiteY0" fmla="*/ 663677 h 663677"/>
              <a:gd name="connsiteX1" fmla="*/ 697620 w 762957"/>
              <a:gd name="connsiteY1" fmla="*/ 442451 h 663677"/>
              <a:gd name="connsiteX2" fmla="*/ 70813 w 762957"/>
              <a:gd name="connsiteY2" fmla="*/ 634180 h 663677"/>
              <a:gd name="connsiteX3" fmla="*/ 41317 w 762957"/>
              <a:gd name="connsiteY3" fmla="*/ 0 h 663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2957" h="663677">
                <a:moveTo>
                  <a:pt x="712368" y="663677"/>
                </a:moveTo>
                <a:cubicBezTo>
                  <a:pt x="758457" y="555522"/>
                  <a:pt x="804546" y="447367"/>
                  <a:pt x="697620" y="442451"/>
                </a:cubicBezTo>
                <a:cubicBezTo>
                  <a:pt x="590694" y="437535"/>
                  <a:pt x="180197" y="707922"/>
                  <a:pt x="70813" y="634180"/>
                </a:cubicBezTo>
                <a:cubicBezTo>
                  <a:pt x="-38571" y="560438"/>
                  <a:pt x="1373" y="280219"/>
                  <a:pt x="41317" y="0"/>
                </a:cubicBezTo>
              </a:path>
            </a:pathLst>
          </a:custGeom>
          <a:noFill/>
          <a:ln w="25400">
            <a:solidFill>
              <a:srgbClr val="7030A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4EC567E-F925-EC9B-67EF-605215BA54F6}"/>
              </a:ext>
            </a:extLst>
          </p:cNvPr>
          <p:cNvSpPr/>
          <p:nvPr/>
        </p:nvSpPr>
        <p:spPr>
          <a:xfrm>
            <a:off x="3274286" y="3695307"/>
            <a:ext cx="1862164" cy="1325558"/>
          </a:xfrm>
          <a:prstGeom prst="ellipse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123972-D1C5-AC04-9017-6480E6B6FB38}"/>
              </a:ext>
            </a:extLst>
          </p:cNvPr>
          <p:cNvSpPr txBox="1"/>
          <p:nvPr/>
        </p:nvSpPr>
        <p:spPr>
          <a:xfrm>
            <a:off x="3747155" y="1677971"/>
            <a:ext cx="45666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Walk through the translation process formally</a:t>
            </a:r>
          </a:p>
        </p:txBody>
      </p:sp>
    </p:spTree>
    <p:extLst>
      <p:ext uri="{BB962C8B-B14F-4D97-AF65-F5344CB8AC3E}">
        <p14:creationId xmlns:p14="http://schemas.microsoft.com/office/powerpoint/2010/main" val="2210788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7" grpId="0"/>
      <p:bldP spid="33" grpId="0"/>
      <p:bldP spid="32" grpId="0" animBg="1"/>
      <p:bldP spid="34" grpId="0" animBg="1"/>
      <p:bldP spid="35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F3E10DA1-42DD-4E34-A345-684B6C6BE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7852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Key Concept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Thompson’s Construction Algorithm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807C5710-986A-4833-A312-7FB228439B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99354" y="1530202"/>
            <a:ext cx="7587891" cy="13170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Use an </a:t>
            </a:r>
            <a:r>
              <a:rPr lang="en-US" i="1" dirty="0"/>
              <a:t>expression tree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Leaf: atomic operand</a:t>
            </a:r>
          </a:p>
          <a:p>
            <a:pPr lvl="1"/>
            <a:r>
              <a:rPr lang="en-US" dirty="0"/>
              <a:t>Branch: operations joining subtrees</a:t>
            </a:r>
          </a:p>
          <a:p>
            <a:pPr lvl="2"/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C1BB58D-3CDA-49EA-800A-81EA58287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9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F369D17-90D4-4C88-B0DB-F3CF96B9ABF8}"/>
                  </a:ext>
                </a:extLst>
              </p:cNvPr>
              <p:cNvSpPr txBox="1"/>
              <p:nvPr/>
            </p:nvSpPr>
            <p:spPr>
              <a:xfrm>
                <a:off x="2497128" y="4076766"/>
                <a:ext cx="14398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1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/>
                  <a:t> 3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dirty="0"/>
                  <a:t> 4</a:t>
                </a: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F369D17-90D4-4C88-B0DB-F3CF96B9AB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7128" y="4076766"/>
                <a:ext cx="1439818" cy="369332"/>
              </a:xfrm>
              <a:prstGeom prst="rect">
                <a:avLst/>
              </a:prstGeom>
              <a:blipFill>
                <a:blip r:embed="rId2"/>
                <a:stretch>
                  <a:fillRect l="-3814" t="-10000" r="-2542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4FD03D4B-7586-4558-A4AB-D3972324962B}"/>
              </a:ext>
            </a:extLst>
          </p:cNvPr>
          <p:cNvSpPr txBox="1"/>
          <p:nvPr/>
        </p:nvSpPr>
        <p:spPr>
          <a:xfrm>
            <a:off x="2079345" y="5264338"/>
            <a:ext cx="209353" cy="276999"/>
          </a:xfrm>
          <a:prstGeom prst="rect">
            <a:avLst/>
          </a:prstGeom>
          <a:noFill/>
        </p:spPr>
        <p:txBody>
          <a:bodyPr wrap="none" lIns="45720" tIns="0" rIns="45720" bIns="0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4FA00F-2106-44E7-8E64-1B03AC44BBAE}"/>
              </a:ext>
            </a:extLst>
          </p:cNvPr>
          <p:cNvSpPr txBox="1"/>
          <p:nvPr/>
        </p:nvSpPr>
        <p:spPr>
          <a:xfrm>
            <a:off x="2686990" y="4832540"/>
            <a:ext cx="207749" cy="276999"/>
          </a:xfrm>
          <a:prstGeom prst="rect">
            <a:avLst/>
          </a:prstGeom>
          <a:noFill/>
        </p:spPr>
        <p:txBody>
          <a:bodyPr wrap="none" lIns="45720" tIns="0" rIns="45720" bIns="0" rtlCol="0">
            <a:spAutoFit/>
          </a:bodyPr>
          <a:lstStyle/>
          <a:p>
            <a:r>
              <a:rPr lang="en-US" dirty="0"/>
              <a:t>+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28D3B97-04A9-48BE-A7FA-7EDF90F989DF}"/>
              </a:ext>
            </a:extLst>
          </p:cNvPr>
          <p:cNvSpPr/>
          <p:nvPr/>
        </p:nvSpPr>
        <p:spPr>
          <a:xfrm>
            <a:off x="3322352" y="5264338"/>
            <a:ext cx="207749" cy="276999"/>
          </a:xfrm>
          <a:prstGeom prst="rect">
            <a:avLst/>
          </a:prstGeom>
        </p:spPr>
        <p:txBody>
          <a:bodyPr wrap="none" lIns="45720" tIns="0" rIns="45720" bIns="0">
            <a:spAutoFit/>
          </a:bodyPr>
          <a:lstStyle/>
          <a:p>
            <a:r>
              <a:rPr lang="en-US" dirty="0"/>
              <a:t>+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5D61DE8A-2749-4692-A55B-DE4A3E219C6F}"/>
                  </a:ext>
                </a:extLst>
              </p:cNvPr>
              <p:cNvSpPr/>
              <p:nvPr/>
            </p:nvSpPr>
            <p:spPr>
              <a:xfrm>
                <a:off x="2861236" y="5721808"/>
                <a:ext cx="310341" cy="276999"/>
              </a:xfrm>
              <a:prstGeom prst="rect">
                <a:avLst/>
              </a:prstGeom>
            </p:spPr>
            <p:txBody>
              <a:bodyPr wrap="none" lIns="45720" tIns="0" rIns="4572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5D61DE8A-2749-4692-A55B-DE4A3E219C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1236" y="5721808"/>
                <a:ext cx="310341" cy="276999"/>
              </a:xfrm>
              <a:prstGeom prst="rect">
                <a:avLst/>
              </a:prstGeom>
              <a:blipFill>
                <a:blip r:embed="rId3"/>
                <a:stretch>
                  <a:fillRect b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5E11F13F-02E2-4A7C-B1B4-0F97CCFD7B70}"/>
              </a:ext>
            </a:extLst>
          </p:cNvPr>
          <p:cNvSpPr/>
          <p:nvPr/>
        </p:nvSpPr>
        <p:spPr>
          <a:xfrm>
            <a:off x="2681539" y="6245688"/>
            <a:ext cx="262251" cy="276999"/>
          </a:xfrm>
          <a:prstGeom prst="rect">
            <a:avLst/>
          </a:prstGeom>
        </p:spPr>
        <p:txBody>
          <a:bodyPr wrap="none" lIns="45720" tIns="0" rIns="45720" bIns="0">
            <a:spAutoFit/>
          </a:bodyPr>
          <a:lstStyle/>
          <a:p>
            <a:r>
              <a:rPr lang="en-US" dirty="0"/>
              <a:t>2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39B7C49-1DD1-4327-962A-44B77B6D274A}"/>
              </a:ext>
            </a:extLst>
          </p:cNvPr>
          <p:cNvSpPr/>
          <p:nvPr/>
        </p:nvSpPr>
        <p:spPr>
          <a:xfrm>
            <a:off x="3184903" y="6245688"/>
            <a:ext cx="209353" cy="276999"/>
          </a:xfrm>
          <a:prstGeom prst="rect">
            <a:avLst/>
          </a:prstGeom>
        </p:spPr>
        <p:txBody>
          <a:bodyPr wrap="none" lIns="45720" tIns="0" rIns="45720" bIns="0">
            <a:spAutoFit/>
          </a:bodyPr>
          <a:lstStyle/>
          <a:p>
            <a:r>
              <a:rPr lang="en-US" dirty="0"/>
              <a:t>3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872B43E-FF60-41A3-9DD0-EA0715B54BD3}"/>
              </a:ext>
            </a:extLst>
          </p:cNvPr>
          <p:cNvCxnSpPr>
            <a:stCxn id="9" idx="2"/>
            <a:endCxn id="8" idx="0"/>
          </p:cNvCxnSpPr>
          <p:nvPr/>
        </p:nvCxnSpPr>
        <p:spPr>
          <a:xfrm flipH="1">
            <a:off x="2184022" y="5109539"/>
            <a:ext cx="606843" cy="1547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8B1E780-BBB0-4FE1-95A8-FCC96790E422}"/>
              </a:ext>
            </a:extLst>
          </p:cNvPr>
          <p:cNvCxnSpPr>
            <a:cxnSpLocks/>
            <a:stCxn id="9" idx="2"/>
            <a:endCxn id="5" idx="0"/>
          </p:cNvCxnSpPr>
          <p:nvPr/>
        </p:nvCxnSpPr>
        <p:spPr>
          <a:xfrm>
            <a:off x="2790864" y="5109539"/>
            <a:ext cx="635362" cy="1547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4C843D4-4950-406E-923A-02471FC6B1D5}"/>
              </a:ext>
            </a:extLst>
          </p:cNvPr>
          <p:cNvCxnSpPr>
            <a:cxnSpLocks/>
            <a:stCxn id="5" idx="2"/>
            <a:endCxn id="20" idx="0"/>
          </p:cNvCxnSpPr>
          <p:nvPr/>
        </p:nvCxnSpPr>
        <p:spPr>
          <a:xfrm>
            <a:off x="3426226" y="5541337"/>
            <a:ext cx="422306" cy="1804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44629C1C-8C57-40AC-A517-450584AD3A2B}"/>
              </a:ext>
            </a:extLst>
          </p:cNvPr>
          <p:cNvSpPr/>
          <p:nvPr/>
        </p:nvSpPr>
        <p:spPr>
          <a:xfrm>
            <a:off x="3741452" y="5721808"/>
            <a:ext cx="214161" cy="276999"/>
          </a:xfrm>
          <a:prstGeom prst="rect">
            <a:avLst/>
          </a:prstGeom>
        </p:spPr>
        <p:txBody>
          <a:bodyPr wrap="square" lIns="45720" tIns="0" rIns="45720" bIns="0">
            <a:spAutoFit/>
          </a:bodyPr>
          <a:lstStyle/>
          <a:p>
            <a:r>
              <a:rPr lang="en-US" dirty="0"/>
              <a:t>4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77E4F2F-3C58-4145-AD42-70C4191CC4A2}"/>
              </a:ext>
            </a:extLst>
          </p:cNvPr>
          <p:cNvCxnSpPr>
            <a:cxnSpLocks/>
            <a:stCxn id="5" idx="2"/>
            <a:endCxn id="6" idx="0"/>
          </p:cNvCxnSpPr>
          <p:nvPr/>
        </p:nvCxnSpPr>
        <p:spPr>
          <a:xfrm flipH="1">
            <a:off x="3016406" y="5541337"/>
            <a:ext cx="409820" cy="1804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82CFDA9-25DD-46E5-8B85-AB6B4FB0E8C5}"/>
              </a:ext>
            </a:extLst>
          </p:cNvPr>
          <p:cNvCxnSpPr>
            <a:cxnSpLocks/>
            <a:stCxn id="6" idx="2"/>
            <a:endCxn id="7" idx="0"/>
          </p:cNvCxnSpPr>
          <p:nvPr/>
        </p:nvCxnSpPr>
        <p:spPr>
          <a:xfrm flipH="1">
            <a:off x="2812664" y="5998807"/>
            <a:ext cx="203742" cy="2468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AF6AC983-AA56-4944-99CE-0629096706F4}"/>
              </a:ext>
            </a:extLst>
          </p:cNvPr>
          <p:cNvCxnSpPr>
            <a:cxnSpLocks/>
            <a:stCxn id="6" idx="2"/>
            <a:endCxn id="10" idx="0"/>
          </p:cNvCxnSpPr>
          <p:nvPr/>
        </p:nvCxnSpPr>
        <p:spPr>
          <a:xfrm>
            <a:off x="3016407" y="5998807"/>
            <a:ext cx="273173" cy="2468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2BF4529C-4B28-4DD7-96A2-8FE932A4477B}"/>
              </a:ext>
            </a:extLst>
          </p:cNvPr>
          <p:cNvSpPr txBox="1"/>
          <p:nvPr/>
        </p:nvSpPr>
        <p:spPr>
          <a:xfrm>
            <a:off x="4079446" y="4891542"/>
            <a:ext cx="191193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u="sng" dirty="0">
                <a:solidFill>
                  <a:schemeClr val="accent1"/>
                </a:solidFill>
              </a:rPr>
              <a:t>low</a:t>
            </a:r>
            <a:r>
              <a:rPr lang="en-US" i="1" dirty="0">
                <a:solidFill>
                  <a:schemeClr val="accent1"/>
                </a:solidFill>
              </a:rPr>
              <a:t> precedence </a:t>
            </a:r>
          </a:p>
          <a:p>
            <a:pPr algn="ctr"/>
            <a:r>
              <a:rPr lang="en-US" i="1" dirty="0">
                <a:solidFill>
                  <a:schemeClr val="accent1"/>
                </a:solidFill>
              </a:rPr>
              <a:t>operators </a:t>
            </a:r>
            <a:r>
              <a:rPr lang="en-US" i="1" u="sng" dirty="0">
                <a:solidFill>
                  <a:schemeClr val="accent1"/>
                </a:solidFill>
              </a:rPr>
              <a:t>shallow</a:t>
            </a:r>
            <a:r>
              <a:rPr lang="en-US" i="1" dirty="0">
                <a:solidFill>
                  <a:schemeClr val="accent1"/>
                </a:solidFill>
              </a:rPr>
              <a:t> </a:t>
            </a:r>
          </a:p>
          <a:p>
            <a:pPr algn="ctr"/>
            <a:r>
              <a:rPr lang="en-US" i="1" dirty="0">
                <a:solidFill>
                  <a:schemeClr val="accent1"/>
                </a:solidFill>
              </a:rPr>
              <a:t>in the tree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5462A31-F5AB-4377-B445-DEAAFBE64330}"/>
              </a:ext>
            </a:extLst>
          </p:cNvPr>
          <p:cNvSpPr txBox="1"/>
          <p:nvPr/>
        </p:nvSpPr>
        <p:spPr>
          <a:xfrm>
            <a:off x="5020803" y="5655244"/>
            <a:ext cx="176548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>
                <a:solidFill>
                  <a:schemeClr val="accent1"/>
                </a:solidFill>
              </a:rPr>
              <a:t>NOTE:</a:t>
            </a:r>
          </a:p>
          <a:p>
            <a:pPr algn="ctr"/>
            <a:r>
              <a:rPr lang="en-US" i="1" u="sng" dirty="0">
                <a:solidFill>
                  <a:schemeClr val="accent1"/>
                </a:solidFill>
              </a:rPr>
              <a:t>high</a:t>
            </a:r>
            <a:r>
              <a:rPr lang="en-US" i="1" dirty="0">
                <a:solidFill>
                  <a:schemeClr val="accent1"/>
                </a:solidFill>
              </a:rPr>
              <a:t> precedence </a:t>
            </a:r>
          </a:p>
          <a:p>
            <a:pPr algn="ctr"/>
            <a:r>
              <a:rPr lang="en-US" i="1" dirty="0">
                <a:solidFill>
                  <a:schemeClr val="accent1"/>
                </a:solidFill>
              </a:rPr>
              <a:t>operators </a:t>
            </a:r>
            <a:r>
              <a:rPr lang="en-US" i="1" u="sng" dirty="0">
                <a:solidFill>
                  <a:schemeClr val="accent1"/>
                </a:solidFill>
              </a:rPr>
              <a:t>deep</a:t>
            </a:r>
            <a:r>
              <a:rPr lang="en-US" i="1" dirty="0">
                <a:solidFill>
                  <a:schemeClr val="accent1"/>
                </a:solidFill>
              </a:rPr>
              <a:t> </a:t>
            </a:r>
          </a:p>
          <a:p>
            <a:pPr algn="ctr"/>
            <a:r>
              <a:rPr lang="en-US" i="1" dirty="0">
                <a:solidFill>
                  <a:schemeClr val="accent1"/>
                </a:solidFill>
              </a:rPr>
              <a:t>in the tree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8B457B1-D088-B454-08CE-65F3369947B7}"/>
              </a:ext>
            </a:extLst>
          </p:cNvPr>
          <p:cNvSpPr/>
          <p:nvPr/>
        </p:nvSpPr>
        <p:spPr>
          <a:xfrm>
            <a:off x="3574331" y="5034164"/>
            <a:ext cx="546755" cy="308361"/>
          </a:xfrm>
          <a:custGeom>
            <a:avLst/>
            <a:gdLst>
              <a:gd name="connsiteX0" fmla="*/ 546755 w 546755"/>
              <a:gd name="connsiteY0" fmla="*/ 308361 h 308361"/>
              <a:gd name="connsiteX1" fmla="*/ 273378 w 546755"/>
              <a:gd name="connsiteY1" fmla="*/ 1990 h 308361"/>
              <a:gd name="connsiteX2" fmla="*/ 0 w 546755"/>
              <a:gd name="connsiteY2" fmla="*/ 199953 h 308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46755" h="308361">
                <a:moveTo>
                  <a:pt x="546755" y="308361"/>
                </a:moveTo>
                <a:cubicBezTo>
                  <a:pt x="455629" y="164209"/>
                  <a:pt x="364504" y="20058"/>
                  <a:pt x="273378" y="1990"/>
                </a:cubicBezTo>
                <a:cubicBezTo>
                  <a:pt x="182252" y="-16078"/>
                  <a:pt x="91126" y="91937"/>
                  <a:pt x="0" y="199953"/>
                </a:cubicBezTo>
              </a:path>
            </a:pathLst>
          </a:custGeom>
          <a:noFill/>
          <a:ln w="19050">
            <a:solidFill>
              <a:schemeClr val="accent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C33A09EC-9439-AEA3-C734-9A7207A40589}"/>
              </a:ext>
            </a:extLst>
          </p:cNvPr>
          <p:cNvSpPr/>
          <p:nvPr/>
        </p:nvSpPr>
        <p:spPr>
          <a:xfrm>
            <a:off x="3232917" y="5899055"/>
            <a:ext cx="1636883" cy="469490"/>
          </a:xfrm>
          <a:custGeom>
            <a:avLst/>
            <a:gdLst>
              <a:gd name="connsiteX0" fmla="*/ 39714 w 671310"/>
              <a:gd name="connsiteY0" fmla="*/ 743055 h 743055"/>
              <a:gd name="connsiteX1" fmla="*/ 237677 w 671310"/>
              <a:gd name="connsiteY1" fmla="*/ 394263 h 743055"/>
              <a:gd name="connsiteX2" fmla="*/ 11433 w 671310"/>
              <a:gd name="connsiteY2" fmla="*/ 36044 h 743055"/>
              <a:gd name="connsiteX3" fmla="*/ 671310 w 671310"/>
              <a:gd name="connsiteY3" fmla="*/ 31331 h 743055"/>
              <a:gd name="connsiteX0" fmla="*/ 1336201 w 1534322"/>
              <a:gd name="connsiteY0" fmla="*/ 968613 h 968613"/>
              <a:gd name="connsiteX1" fmla="*/ 1534164 w 1534322"/>
              <a:gd name="connsiteY1" fmla="*/ 619821 h 968613"/>
              <a:gd name="connsiteX2" fmla="*/ 1307920 w 1534322"/>
              <a:gd name="connsiteY2" fmla="*/ 261602 h 968613"/>
              <a:gd name="connsiteX3" fmla="*/ 35302 w 1534322"/>
              <a:gd name="connsiteY3" fmla="*/ 2366 h 968613"/>
              <a:gd name="connsiteX0" fmla="*/ 1300899 w 1499020"/>
              <a:gd name="connsiteY0" fmla="*/ 966247 h 966247"/>
              <a:gd name="connsiteX1" fmla="*/ 1498862 w 1499020"/>
              <a:gd name="connsiteY1" fmla="*/ 617455 h 966247"/>
              <a:gd name="connsiteX2" fmla="*/ 1272618 w 1499020"/>
              <a:gd name="connsiteY2" fmla="*/ 259236 h 966247"/>
              <a:gd name="connsiteX3" fmla="*/ 0 w 1499020"/>
              <a:gd name="connsiteY3" fmla="*/ 0 h 966247"/>
              <a:gd name="connsiteX0" fmla="*/ 1300899 w 1499020"/>
              <a:gd name="connsiteY0" fmla="*/ 966247 h 966247"/>
              <a:gd name="connsiteX1" fmla="*/ 1498862 w 1499020"/>
              <a:gd name="connsiteY1" fmla="*/ 617455 h 966247"/>
              <a:gd name="connsiteX2" fmla="*/ 1272618 w 1499020"/>
              <a:gd name="connsiteY2" fmla="*/ 259236 h 966247"/>
              <a:gd name="connsiteX3" fmla="*/ 0 w 1499020"/>
              <a:gd name="connsiteY3" fmla="*/ 0 h 966247"/>
              <a:gd name="connsiteX0" fmla="*/ 1300899 w 1573658"/>
              <a:gd name="connsiteY0" fmla="*/ 966247 h 966247"/>
              <a:gd name="connsiteX1" fmla="*/ 1498862 w 1573658"/>
              <a:gd name="connsiteY1" fmla="*/ 617455 h 966247"/>
              <a:gd name="connsiteX2" fmla="*/ 0 w 1573658"/>
              <a:gd name="connsiteY2" fmla="*/ 0 h 966247"/>
              <a:gd name="connsiteX0" fmla="*/ 1300899 w 1363995"/>
              <a:gd name="connsiteY0" fmla="*/ 966247 h 966247"/>
              <a:gd name="connsiteX1" fmla="*/ 1178350 w 1363995"/>
              <a:gd name="connsiteY1" fmla="*/ 414778 h 966247"/>
              <a:gd name="connsiteX2" fmla="*/ 0 w 1363995"/>
              <a:gd name="connsiteY2" fmla="*/ 0 h 966247"/>
              <a:gd name="connsiteX0" fmla="*/ 1626124 w 1647452"/>
              <a:gd name="connsiteY0" fmla="*/ 344078 h 423661"/>
              <a:gd name="connsiteX1" fmla="*/ 1178350 w 1647452"/>
              <a:gd name="connsiteY1" fmla="*/ 414778 h 423661"/>
              <a:gd name="connsiteX2" fmla="*/ 0 w 1647452"/>
              <a:gd name="connsiteY2" fmla="*/ 0 h 423661"/>
              <a:gd name="connsiteX0" fmla="*/ 1626124 w 1636883"/>
              <a:gd name="connsiteY0" fmla="*/ 344078 h 469490"/>
              <a:gd name="connsiteX1" fmla="*/ 815418 w 1636883"/>
              <a:gd name="connsiteY1" fmla="*/ 461912 h 469490"/>
              <a:gd name="connsiteX2" fmla="*/ 0 w 1636883"/>
              <a:gd name="connsiteY2" fmla="*/ 0 h 469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36883" h="469490">
                <a:moveTo>
                  <a:pt x="1626124" y="344078"/>
                </a:moveTo>
                <a:cubicBezTo>
                  <a:pt x="1727462" y="228599"/>
                  <a:pt x="1086439" y="519258"/>
                  <a:pt x="815418" y="461912"/>
                </a:cubicBezTo>
                <a:cubicBezTo>
                  <a:pt x="544397" y="404566"/>
                  <a:pt x="312263" y="128636"/>
                  <a:pt x="0" y="0"/>
                </a:cubicBezTo>
              </a:path>
            </a:pathLst>
          </a:custGeom>
          <a:noFill/>
          <a:ln>
            <a:solidFill>
              <a:schemeClr val="accent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62AA6F5-97BB-F3B0-1531-33B00AD5B654}"/>
              </a:ext>
            </a:extLst>
          </p:cNvPr>
          <p:cNvSpPr txBox="1"/>
          <p:nvPr/>
        </p:nvSpPr>
        <p:spPr>
          <a:xfrm>
            <a:off x="4419411" y="2981873"/>
            <a:ext cx="26262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Expression Tree Examples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324E66C-2C52-54BA-5A0A-AED9DC5AA620}"/>
              </a:ext>
            </a:extLst>
          </p:cNvPr>
          <p:cNvSpPr txBox="1"/>
          <p:nvPr/>
        </p:nvSpPr>
        <p:spPr>
          <a:xfrm>
            <a:off x="1745766" y="3737720"/>
            <a:ext cx="2274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Arithmetic Expression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D154E22-15C3-DF00-21F0-34F7CBB095E5}"/>
              </a:ext>
            </a:extLst>
          </p:cNvPr>
          <p:cNvSpPr txBox="1"/>
          <p:nvPr/>
        </p:nvSpPr>
        <p:spPr>
          <a:xfrm>
            <a:off x="1810609" y="4409352"/>
            <a:ext cx="2738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Arithmetic Expression Tree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A9808F6-016E-1752-0CB6-F1CCE3F19018}"/>
              </a:ext>
            </a:extLst>
          </p:cNvPr>
          <p:cNvSpPr txBox="1"/>
          <p:nvPr/>
        </p:nvSpPr>
        <p:spPr>
          <a:xfrm>
            <a:off x="7727641" y="4040020"/>
            <a:ext cx="638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a|b</a:t>
            </a:r>
            <a:r>
              <a:rPr lang="en-US" dirty="0"/>
              <a:t>*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09A4D5A-A74F-81D7-4CED-B25C7DA5818B}"/>
              </a:ext>
            </a:extLst>
          </p:cNvPr>
          <p:cNvSpPr txBox="1"/>
          <p:nvPr/>
        </p:nvSpPr>
        <p:spPr>
          <a:xfrm>
            <a:off x="7309858" y="5227592"/>
            <a:ext cx="202941" cy="276999"/>
          </a:xfrm>
          <a:prstGeom prst="rect">
            <a:avLst/>
          </a:prstGeom>
          <a:noFill/>
        </p:spPr>
        <p:txBody>
          <a:bodyPr wrap="none" lIns="45720" tIns="0" rIns="45720" bIns="0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ECF8762-1CD3-6BDC-647E-F6BC733D2D76}"/>
              </a:ext>
            </a:extLst>
          </p:cNvPr>
          <p:cNvSpPr txBox="1"/>
          <p:nvPr/>
        </p:nvSpPr>
        <p:spPr>
          <a:xfrm>
            <a:off x="7917503" y="4795794"/>
            <a:ext cx="198131" cy="276999"/>
          </a:xfrm>
          <a:prstGeom prst="rect">
            <a:avLst/>
          </a:prstGeom>
          <a:noFill/>
        </p:spPr>
        <p:txBody>
          <a:bodyPr wrap="none" lIns="45720" tIns="0" rIns="45720" bIns="0" rtlCol="0">
            <a:spAutoFit/>
          </a:bodyPr>
          <a:lstStyle/>
          <a:p>
            <a:r>
              <a:rPr lang="en-US" dirty="0"/>
              <a:t>|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0EB0947-90EA-EF40-EB83-7CB35DB504AF}"/>
              </a:ext>
            </a:extLst>
          </p:cNvPr>
          <p:cNvSpPr/>
          <p:nvPr/>
        </p:nvSpPr>
        <p:spPr>
          <a:xfrm>
            <a:off x="8552865" y="5227592"/>
            <a:ext cx="207749" cy="276999"/>
          </a:xfrm>
          <a:prstGeom prst="rect">
            <a:avLst/>
          </a:prstGeom>
        </p:spPr>
        <p:txBody>
          <a:bodyPr wrap="none" lIns="45720" tIns="0" rIns="45720" bIns="0">
            <a:spAutoFit/>
          </a:bodyPr>
          <a:lstStyle/>
          <a:p>
            <a:r>
              <a:rPr lang="en-US" dirty="0"/>
              <a:t>*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D31EC42-319C-6E6E-0C1D-CE634B48A2FF}"/>
              </a:ext>
            </a:extLst>
          </p:cNvPr>
          <p:cNvSpPr/>
          <p:nvPr/>
        </p:nvSpPr>
        <p:spPr>
          <a:xfrm>
            <a:off x="8524587" y="5781590"/>
            <a:ext cx="267061" cy="276999"/>
          </a:xfrm>
          <a:prstGeom prst="rect">
            <a:avLst/>
          </a:prstGeom>
        </p:spPr>
        <p:txBody>
          <a:bodyPr wrap="none" lIns="45720" tIns="0" rIns="45720" bIns="0">
            <a:spAutoFit/>
          </a:bodyPr>
          <a:lstStyle/>
          <a:p>
            <a:r>
              <a:rPr lang="en-US" dirty="0"/>
              <a:t>b 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D68E1F21-CFBF-4552-9253-96D7CE2CD5BA}"/>
              </a:ext>
            </a:extLst>
          </p:cNvPr>
          <p:cNvCxnSpPr>
            <a:stCxn id="27" idx="2"/>
            <a:endCxn id="25" idx="0"/>
          </p:cNvCxnSpPr>
          <p:nvPr/>
        </p:nvCxnSpPr>
        <p:spPr>
          <a:xfrm flipH="1">
            <a:off x="7411328" y="5072793"/>
            <a:ext cx="605240" cy="1547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C8038B92-1572-ACD3-098F-BC4A72992E52}"/>
              </a:ext>
            </a:extLst>
          </p:cNvPr>
          <p:cNvCxnSpPr>
            <a:cxnSpLocks/>
            <a:stCxn id="27" idx="2"/>
            <a:endCxn id="28" idx="0"/>
          </p:cNvCxnSpPr>
          <p:nvPr/>
        </p:nvCxnSpPr>
        <p:spPr>
          <a:xfrm>
            <a:off x="8016569" y="5072793"/>
            <a:ext cx="640171" cy="1547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75405245-D378-85A2-79B0-EA9B84EE5952}"/>
              </a:ext>
            </a:extLst>
          </p:cNvPr>
          <p:cNvCxnSpPr>
            <a:cxnSpLocks/>
            <a:stCxn id="28" idx="2"/>
            <a:endCxn id="31" idx="0"/>
          </p:cNvCxnSpPr>
          <p:nvPr/>
        </p:nvCxnSpPr>
        <p:spPr>
          <a:xfrm>
            <a:off x="8656739" y="5504591"/>
            <a:ext cx="1378" cy="2769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0E79294C-8347-A2FD-23F2-13C76066677E}"/>
              </a:ext>
            </a:extLst>
          </p:cNvPr>
          <p:cNvSpPr txBox="1"/>
          <p:nvPr/>
        </p:nvSpPr>
        <p:spPr>
          <a:xfrm>
            <a:off x="6976279" y="3700974"/>
            <a:ext cx="753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err="1"/>
              <a:t>RegEx</a:t>
            </a:r>
            <a:endParaRPr lang="en-US" b="1" u="sng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CCB2511-EF23-F12C-EFAE-0A25391222E3}"/>
              </a:ext>
            </a:extLst>
          </p:cNvPr>
          <p:cNvSpPr txBox="1"/>
          <p:nvPr/>
        </p:nvSpPr>
        <p:spPr>
          <a:xfrm>
            <a:off x="7041122" y="4372606"/>
            <a:ext cx="1671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Expression Tree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9CD1AE93-CD66-D368-D477-F535317E633F}"/>
                  </a:ext>
                </a:extLst>
              </p14:cNvPr>
              <p14:cNvContentPartPr/>
              <p14:nvPr/>
            </p14:nvContentPartPr>
            <p14:xfrm>
              <a:off x="2902080" y="5632560"/>
              <a:ext cx="70200" cy="8928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9CD1AE93-CD66-D368-D477-F535317E633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892720" y="5623200"/>
                <a:ext cx="88920" cy="10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57402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5" grpId="0"/>
      <p:bldP spid="6" grpId="0"/>
      <p:bldP spid="7" grpId="0"/>
      <p:bldP spid="10" grpId="0"/>
      <p:bldP spid="20" grpId="0"/>
      <p:bldP spid="34" grpId="0"/>
      <p:bldP spid="36" grpId="0"/>
      <p:bldP spid="12" grpId="0" animBg="1"/>
      <p:bldP spid="15" grpId="0" animBg="1"/>
      <p:bldP spid="18" grpId="0"/>
      <p:bldP spid="21" grpId="0"/>
      <p:bldP spid="22" grpId="0"/>
      <p:bldP spid="24" grpId="0"/>
      <p:bldP spid="25" grpId="0"/>
      <p:bldP spid="27" grpId="0"/>
      <p:bldP spid="28" grpId="0"/>
      <p:bldP spid="31" grpId="0"/>
      <p:bldP spid="44" grpId="0"/>
      <p:bldP spid="45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12132</TotalTime>
  <Words>4298</Words>
  <Application>Microsoft Office PowerPoint</Application>
  <PresentationFormat>Widescreen</PresentationFormat>
  <Paragraphs>1452</Paragraphs>
  <Slides>47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6" baseType="lpstr">
      <vt:lpstr>Arial</vt:lpstr>
      <vt:lpstr>Broadway</vt:lpstr>
      <vt:lpstr>Calibri</vt:lpstr>
      <vt:lpstr>Calibri Light</vt:lpstr>
      <vt:lpstr>Cambria Math</vt:lpstr>
      <vt:lpstr>Courier New</vt:lpstr>
      <vt:lpstr>Garamond</vt:lpstr>
      <vt:lpstr>MV Boli</vt:lpstr>
      <vt:lpstr>Office Theme</vt:lpstr>
      <vt:lpstr>Check-In Review: Compiler Overview</vt:lpstr>
      <vt:lpstr>Administriva Housekeeping</vt:lpstr>
      <vt:lpstr>Administriva Housekeeping</vt:lpstr>
      <vt:lpstr>Surveys (Mostly) Processed Housekeeping</vt:lpstr>
      <vt:lpstr>2 – Implementing Scanners</vt:lpstr>
      <vt:lpstr>Compiler Construction Progress Pics </vt:lpstr>
      <vt:lpstr>Last Time Review: Overview</vt:lpstr>
      <vt:lpstr>Lecture Overview Lecture 2 – Implementing Scanners </vt:lpstr>
      <vt:lpstr>Key Concept Thompson’s Construction Algorithm</vt:lpstr>
      <vt:lpstr>Thompson’s Construction Intuition Thompson’s Construction Algorithm</vt:lpstr>
      <vt:lpstr>Thompson’s Construction Alg. Build the RegEx Tree | Replace nodes bottom-up </vt:lpstr>
      <vt:lpstr>Thompson’s Construction Alg. Build the RegEx Tree | Replace nodes bottom-up </vt:lpstr>
      <vt:lpstr>Thompson’s Construction Alg. Build the RegEx Tree | Replace nodes bottom-up </vt:lpstr>
      <vt:lpstr>Thompson’s Construction Alg. Build the RegEx Tree | Replace nodes bottom-up </vt:lpstr>
      <vt:lpstr>Thompson’s Construction Alg. Build the RegEx Tree | Replace nodes bottom-up </vt:lpstr>
      <vt:lpstr>Thompson’s Construction Alg. Build the RegEx Tree | Replace nodes bottom-up </vt:lpstr>
      <vt:lpstr>Thompson’s Construction Alg. Build the RegEx Tree | Replace nodes bottom-up </vt:lpstr>
      <vt:lpstr>Thompson’s Construction Alg. Build the RegEx Tree | Replace nodes bottom-up </vt:lpstr>
      <vt:lpstr>Thompson’s Construction Alg. Build the RegEx Tree | Replace nodes bottom-up </vt:lpstr>
      <vt:lpstr>Thompson’s Construction Alg. Build the RegEx Tree | Replace nodes bottom-up </vt:lpstr>
      <vt:lpstr>Thompson’s Construction Alg. Build the RegEx Tree | Replace nodes bottom-up </vt:lpstr>
      <vt:lpstr>Thompson’s Construction Alg. Build the RegEx Tree | Replace nodes bottom-up </vt:lpstr>
      <vt:lpstr>Thompson’s Construction Alg. Build the RegEx Tree | Replace nodes bottom-up </vt:lpstr>
      <vt:lpstr>Thompson’s Construction: Side-Note Build the RegEx Tree | Replace nodes bottom-up </vt:lpstr>
      <vt:lpstr>From RegEx to DFA Lecture 2 – Implementing Scanners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Recall: NFA Matching Procedure Rabin-Scott Powerset construction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Drew Davidson's Cool Slides</dc:title>
  <dc:creator>drew</dc:creator>
  <cp:lastModifiedBy>Davidson, Drew</cp:lastModifiedBy>
  <cp:revision>280</cp:revision>
  <dcterms:created xsi:type="dcterms:W3CDTF">2018-07-19T03:57:05Z</dcterms:created>
  <dcterms:modified xsi:type="dcterms:W3CDTF">2023-01-19T04:32:33Z</dcterms:modified>
</cp:coreProperties>
</file>