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notesSlides/notesSlide13.xml" ContentType="application/vnd.openxmlformats-officedocument.presentationml.notesSlide+xml"/>
  <Override PartName="/ppt/ink/ink2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3.xml" ContentType="application/inkml+xml"/>
  <Override PartName="/ppt/notesSlides/notesSlide16.xml" ContentType="application/vnd.openxmlformats-officedocument.presentationml.notesSlide+xml"/>
  <Override PartName="/ppt/ink/ink4.xml" ContentType="application/inkml+xml"/>
  <Override PartName="/ppt/notesSlides/notesSlide17.xml" ContentType="application/vnd.openxmlformats-officedocument.presentationml.notesSlide+xml"/>
  <Override PartName="/ppt/ink/ink5.xml" ContentType="application/inkml+xml"/>
  <Override PartName="/ppt/notesSlides/notesSlide18.xml" ContentType="application/vnd.openxmlformats-officedocument.presentationml.notesSlide+xml"/>
  <Override PartName="/ppt/ink/ink6.xml" ContentType="application/inkml+xml"/>
  <Override PartName="/ppt/notesSlides/notesSlide19.xml" ContentType="application/vnd.openxmlformats-officedocument.presentationml.notesSlide+xml"/>
  <Override PartName="/ppt/ink/ink7.xml" ContentType="application/inkml+xml"/>
  <Override PartName="/ppt/notesSlides/notesSlide20.xml" ContentType="application/vnd.openxmlformats-officedocument.presentationml.notesSlide+xml"/>
  <Override PartName="/ppt/ink/ink8.xml" ContentType="application/inkml+xml"/>
  <Override PartName="/ppt/notesSlides/notesSlide21.xml" ContentType="application/vnd.openxmlformats-officedocument.presentationml.notesSlide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710" r:id="rId2"/>
    <p:sldId id="257" r:id="rId3"/>
    <p:sldId id="985" r:id="rId4"/>
    <p:sldId id="967" r:id="rId5"/>
    <p:sldId id="965" r:id="rId6"/>
    <p:sldId id="975" r:id="rId7"/>
    <p:sldId id="976" r:id="rId8"/>
    <p:sldId id="927" r:id="rId9"/>
    <p:sldId id="977" r:id="rId10"/>
    <p:sldId id="978" r:id="rId11"/>
    <p:sldId id="986" r:id="rId12"/>
    <p:sldId id="979" r:id="rId13"/>
    <p:sldId id="921" r:id="rId14"/>
    <p:sldId id="922" r:id="rId15"/>
    <p:sldId id="989" r:id="rId16"/>
    <p:sldId id="991" r:id="rId17"/>
    <p:sldId id="992" r:id="rId18"/>
    <p:sldId id="987" r:id="rId19"/>
    <p:sldId id="990" r:id="rId20"/>
    <p:sldId id="995" r:id="rId21"/>
    <p:sldId id="996" r:id="rId22"/>
    <p:sldId id="997" r:id="rId23"/>
    <p:sldId id="998" r:id="rId24"/>
    <p:sldId id="99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8" autoAdjust="0"/>
    <p:restoredTop sz="93515" autoAdjust="0"/>
  </p:normalViewPr>
  <p:slideViewPr>
    <p:cSldViewPr snapToGrid="0">
      <p:cViewPr varScale="1">
        <p:scale>
          <a:sx n="168" d="100"/>
          <a:sy n="168" d="100"/>
        </p:scale>
        <p:origin x="1482" y="126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2-09-25T20:22:23.19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255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993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06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997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3520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43449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357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5929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6023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657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48094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4305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896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7432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690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59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2398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479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85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5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9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2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9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0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6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7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1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4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0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Scope Review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9ACFBC-0233-47BE-A009-FD074216ED9F}"/>
              </a:ext>
            </a:extLst>
          </p:cNvPr>
          <p:cNvSpPr/>
          <p:nvPr/>
        </p:nvSpPr>
        <p:spPr>
          <a:xfrm>
            <a:off x="729914" y="2089666"/>
            <a:ext cx="32230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a;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() void v{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a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console &lt;&lt;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() void w{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7;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v();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console &lt;&lt;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: () void main{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w();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console &lt;&lt;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B9737-A092-4FFC-8F31-767D668A5EE8}"/>
              </a:ext>
            </a:extLst>
          </p:cNvPr>
          <p:cNvSpPr/>
          <p:nvPr/>
        </p:nvSpPr>
        <p:spPr>
          <a:xfrm>
            <a:off x="288758" y="1166336"/>
            <a:ext cx="83659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Does this program compile in a static scoping scheme? In a dynamic scoping scheme? What is the output for each scheme in which it compiles?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76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4531428" cy="3202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  <a:p>
            <a:r>
              <a:rPr lang="en-US" dirty="0"/>
              <a:t>Struct Declarations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5E92A15-C4C8-4BE2-862F-D9B6DE5073D1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2EB991BA-0A80-4D65-BE35-B9411728B313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DE55734-8858-4B8D-838C-C70812B2CDB3}"/>
              </a:ext>
            </a:extLst>
          </p:cNvPr>
          <p:cNvCxnSpPr>
            <a:cxnSpLocks/>
            <a:stCxn id="35" idx="2"/>
            <a:endCxn id="58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7486D042-01BC-4846-BDA7-D75ED261CF55}"/>
              </a:ext>
            </a:extLst>
          </p:cNvPr>
          <p:cNvCxnSpPr>
            <a:cxnSpLocks/>
            <a:stCxn id="35" idx="2"/>
            <a:endCxn id="40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ED34B62-2931-460D-B616-7B0984CC7AC2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8E5F050-C1E2-46CF-9780-59149F40A9E0}"/>
              </a:ext>
            </a:extLst>
          </p:cNvPr>
          <p:cNvCxnSpPr>
            <a:cxnSpLocks/>
            <a:endCxn id="67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02CB9BD7-44A0-4144-9A7E-88B16A3F7CE6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6A44DD0-65B6-4CAC-B3D0-4BED5522CD93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077A5A4-49B3-491B-B391-F18C1EFB07CB}"/>
              </a:ext>
            </a:extLst>
          </p:cNvPr>
          <p:cNvCxnSpPr>
            <a:cxnSpLocks/>
            <a:stCxn id="64" idx="2"/>
            <a:endCxn id="66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D881D52-DC58-45BA-88F4-3316CFC621B7}"/>
              </a:ext>
            </a:extLst>
          </p:cNvPr>
          <p:cNvCxnSpPr>
            <a:cxnSpLocks/>
            <a:stCxn id="40" idx="2"/>
            <a:endCxn id="64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F52D6BB-B8AA-4977-B3C3-9F431E2BB570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8B934C95-3943-4CBB-A0A6-FF1ECA3A8DD7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EB1AF351-B450-4383-B59E-2EA80E09B85D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F8EAA449-A8BA-485A-B0F2-EC2A2429CF60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597FA0D-04A0-4ADD-B610-E67FD728DB61}"/>
              </a:ext>
            </a:extLst>
          </p:cNvPr>
          <p:cNvCxnSpPr>
            <a:cxnSpLocks/>
            <a:stCxn id="71" idx="2"/>
            <a:endCxn id="72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A4E91E7-7EBF-4ABF-B027-BF45854C8127}"/>
              </a:ext>
            </a:extLst>
          </p:cNvPr>
          <p:cNvCxnSpPr>
            <a:cxnSpLocks/>
            <a:stCxn id="71" idx="2"/>
            <a:endCxn id="73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9FC14A3-B72D-47B8-9EFD-97780F640F14}"/>
              </a:ext>
            </a:extLst>
          </p:cNvPr>
          <p:cNvCxnSpPr>
            <a:cxnSpLocks/>
            <a:stCxn id="40" idx="2"/>
            <a:endCxn id="71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C15E9C7-F284-4060-9C14-0726BEC1A69B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FECF3B4-8F34-4142-975C-9614CEE35E10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C75C0BE-5202-463A-825A-5D7A6A803183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EDAA1A3-CB72-4BE1-8923-53BEDA448046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51A0DAE-CC31-45DA-9C49-D7008BD5929E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96BBE09-CDBC-4717-87C9-47B3DE8F2A7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DBAD232-6EC2-46BD-BB12-9315D9FC90DD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8EFCDD9-1972-4F70-BD00-94E21742719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DBD9B33-3AE2-49A0-8DD3-6F6A8B847004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/>
              <p:nvPr/>
            </p:nvSpPr>
            <p:spPr>
              <a:xfrm>
                <a:off x="2433885" y="5361428"/>
                <a:ext cx="986207" cy="1121765"/>
              </a:xfrm>
              <a:prstGeom prst="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t" anchorCtr="0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400" b="0" i="1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kumimoji="0" lang="en-US" sz="1400" b="0" i="1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Current</m:t>
                              </m:r>
                              <m: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kumimoji="0" lang="en-US" sz="1400" b="0" i="0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Scope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885" y="5361428"/>
                <a:ext cx="986207" cy="11217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4053FA24-ACB9-4A98-8D9D-2D0678E84388}"/>
              </a:ext>
            </a:extLst>
          </p:cNvPr>
          <p:cNvSpPr/>
          <p:nvPr/>
        </p:nvSpPr>
        <p:spPr>
          <a:xfrm>
            <a:off x="2528995" y="5903177"/>
            <a:ext cx="766283" cy="542439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C5C4A67-DBB5-4BBF-AA71-D88C07C7E56C}"/>
              </a:ext>
            </a:extLst>
          </p:cNvPr>
          <p:cNvSpPr/>
          <p:nvPr/>
        </p:nvSpPr>
        <p:spPr>
          <a:xfrm>
            <a:off x="2601899" y="6007713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EFB512-1927-4A00-8ECC-6FD2CB799280}"/>
              </a:ext>
            </a:extLst>
          </p:cNvPr>
          <p:cNvSpPr/>
          <p:nvPr/>
        </p:nvSpPr>
        <p:spPr>
          <a:xfrm>
            <a:off x="4058079" y="5685745"/>
            <a:ext cx="867961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767D4B5-FB95-4B80-A49A-027CAEDDEA2B}"/>
              </a:ext>
            </a:extLst>
          </p:cNvPr>
          <p:cNvSpPr/>
          <p:nvPr/>
        </p:nvSpPr>
        <p:spPr>
          <a:xfrm>
            <a:off x="3019647" y="5730926"/>
            <a:ext cx="1041990" cy="457223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4A27C8B-82A7-420B-9767-8B8B9684C06A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96850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864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A “Snapshot” of Scope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Types –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06" y="1600201"/>
            <a:ext cx="5550466" cy="3202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At any (static) program point</a:t>
            </a:r>
            <a:endParaRPr lang="en-US" dirty="0"/>
          </a:p>
          <a:p>
            <a:r>
              <a:rPr lang="en-US" dirty="0"/>
              <a:t>Symbol table shows </a:t>
            </a:r>
            <a:r>
              <a:rPr lang="en-US" i="1" dirty="0"/>
              <a:t>what’s</a:t>
            </a:r>
            <a:r>
              <a:rPr lang="en-US" dirty="0"/>
              <a:t> in scope </a:t>
            </a:r>
          </a:p>
          <a:p>
            <a:r>
              <a:rPr lang="en-US" dirty="0"/>
              <a:t>Symbol table shows which scope contains the entry</a:t>
            </a:r>
          </a:p>
          <a:p>
            <a:pPr marL="0" indent="0">
              <a:buNone/>
            </a:pPr>
            <a:r>
              <a:rPr lang="en-US" b="1" dirty="0"/>
              <a:t>Implementation:</a:t>
            </a:r>
          </a:p>
          <a:p>
            <a:r>
              <a:rPr lang="en-US" dirty="0"/>
              <a:t>A list of </a:t>
            </a:r>
            <a:r>
              <a:rPr lang="en-US" dirty="0" err="1"/>
              <a:t>hashmaps</a:t>
            </a:r>
            <a:r>
              <a:rPr lang="en-US" dirty="0"/>
              <a:t> (1 map per scope)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3BF391F-B911-40A8-ACEA-F844D950680C}"/>
              </a:ext>
            </a:extLst>
          </p:cNvPr>
          <p:cNvSpPr/>
          <p:nvPr/>
        </p:nvSpPr>
        <p:spPr>
          <a:xfrm>
            <a:off x="5764168" y="2212581"/>
            <a:ext cx="2484260" cy="4109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B02A9B-FD29-46E7-8BAF-32B4D1878053}"/>
              </a:ext>
            </a:extLst>
          </p:cNvPr>
          <p:cNvSpPr/>
          <p:nvPr/>
        </p:nvSpPr>
        <p:spPr>
          <a:xfrm>
            <a:off x="5905680" y="235368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Global Scope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D1969B4-AF8F-478F-8C47-AC3B634B20FD}"/>
              </a:ext>
            </a:extLst>
          </p:cNvPr>
          <p:cNvSpPr/>
          <p:nvPr/>
        </p:nvSpPr>
        <p:spPr>
          <a:xfrm>
            <a:off x="6000790" y="289543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DE0028D-CDCB-490D-AFD9-B8562278E8B8}"/>
              </a:ext>
            </a:extLst>
          </p:cNvPr>
          <p:cNvSpPr/>
          <p:nvPr/>
        </p:nvSpPr>
        <p:spPr>
          <a:xfrm>
            <a:off x="6073694" y="299997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31BB848-6523-44A9-987C-F6EB5B7FACAA}"/>
              </a:ext>
            </a:extLst>
          </p:cNvPr>
          <p:cNvSpPr/>
          <p:nvPr/>
        </p:nvSpPr>
        <p:spPr>
          <a:xfrm>
            <a:off x="6491442" y="2833202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EDF7625-DDB9-4224-8859-D12193E1D585}"/>
              </a:ext>
            </a:extLst>
          </p:cNvPr>
          <p:cNvSpPr/>
          <p:nvPr/>
        </p:nvSpPr>
        <p:spPr>
          <a:xfrm>
            <a:off x="5905680" y="4005352"/>
            <a:ext cx="986207" cy="885413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v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400" kern="0" dirty="0">
                <a:solidFill>
                  <a:prstClr val="white"/>
                </a:solidFill>
                <a:latin typeface="Calibri"/>
              </a:rPr>
              <a:t>b</a:t>
            </a:r>
            <a:r>
              <a:rPr kumimoji="0" lang="en-US" sz="1400" b="0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ody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Scope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1F45EC-DD63-4AE1-BE57-3C2009A1A10A}"/>
              </a:ext>
            </a:extLst>
          </p:cNvPr>
          <p:cNvSpPr/>
          <p:nvPr/>
        </p:nvSpPr>
        <p:spPr>
          <a:xfrm>
            <a:off x="6073695" y="330477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 |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A971BAD-CA47-49FC-84E4-C1F83C5231B6}"/>
              </a:ext>
            </a:extLst>
          </p:cNvPr>
          <p:cNvSpPr/>
          <p:nvPr/>
        </p:nvSpPr>
        <p:spPr>
          <a:xfrm rot="1716367">
            <a:off x="6496567" y="336778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56B323E-A8FB-4D2F-A32D-9C0879C401D6}"/>
              </a:ext>
            </a:extLst>
          </p:cNvPr>
          <p:cNvSpPr/>
          <p:nvPr/>
        </p:nvSpPr>
        <p:spPr>
          <a:xfrm>
            <a:off x="6069408" y="4541127"/>
            <a:ext cx="766283" cy="25262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D4D5F4D-401E-4D85-BE72-9BF98F6036DF}"/>
              </a:ext>
            </a:extLst>
          </p:cNvPr>
          <p:cNvSpPr/>
          <p:nvPr/>
        </p:nvSpPr>
        <p:spPr>
          <a:xfrm>
            <a:off x="7041551" y="259724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0515227-A57B-4009-A5B9-D0C78678EE30}"/>
              </a:ext>
            </a:extLst>
          </p:cNvPr>
          <p:cNvSpPr/>
          <p:nvPr/>
        </p:nvSpPr>
        <p:spPr>
          <a:xfrm>
            <a:off x="7066105" y="3284984"/>
            <a:ext cx="109681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D4911BC-B02B-415B-9E3A-3217E9406664}"/>
              </a:ext>
            </a:extLst>
          </p:cNvPr>
          <p:cNvSpPr txBox="1"/>
          <p:nvPr/>
        </p:nvSpPr>
        <p:spPr>
          <a:xfrm>
            <a:off x="5745817" y="1866246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Symbol table after line 4</a:t>
            </a:r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6FC90D7-2A87-4D46-A4FF-25257C7487E6}"/>
              </a:ext>
            </a:extLst>
          </p:cNvPr>
          <p:cNvSpPr/>
          <p:nvPr/>
        </p:nvSpPr>
        <p:spPr>
          <a:xfrm rot="5400000" flipH="1">
            <a:off x="6263671" y="3816947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B8EB06E-93AF-4B8E-B8A8-B87D9620FAEE}"/>
              </a:ext>
            </a:extLst>
          </p:cNvPr>
          <p:cNvSpPr txBox="1"/>
          <p:nvPr/>
        </p:nvSpPr>
        <p:spPr>
          <a:xfrm>
            <a:off x="1621704" y="4586865"/>
            <a:ext cx="234551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v(){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if (a){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687F57-2C29-4409-AE8D-547EB0993737}"/>
              </a:ext>
            </a:extLst>
          </p:cNvPr>
          <p:cNvSpPr/>
          <p:nvPr/>
        </p:nvSpPr>
        <p:spPr>
          <a:xfrm>
            <a:off x="5909223" y="5178478"/>
            <a:ext cx="986207" cy="978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en-US" sz="1400" b="0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stmt</a:t>
            </a: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Scope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9F418FB1-C452-4FE7-9424-53DD054962DB}"/>
              </a:ext>
            </a:extLst>
          </p:cNvPr>
          <p:cNvSpPr/>
          <p:nvPr/>
        </p:nvSpPr>
        <p:spPr>
          <a:xfrm>
            <a:off x="6072951" y="5679833"/>
            <a:ext cx="766283" cy="40560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D5B9205-A4F0-45CA-999D-D395277EE3EE}"/>
              </a:ext>
            </a:extLst>
          </p:cNvPr>
          <p:cNvSpPr/>
          <p:nvPr/>
        </p:nvSpPr>
        <p:spPr>
          <a:xfrm>
            <a:off x="6145856" y="573673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|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0E74391-C680-4907-87B9-03FD22D61304}"/>
              </a:ext>
            </a:extLst>
          </p:cNvPr>
          <p:cNvSpPr/>
          <p:nvPr/>
        </p:nvSpPr>
        <p:spPr>
          <a:xfrm>
            <a:off x="7114278" y="561572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C72FCE9F-1004-4445-886B-006BF700E816}"/>
              </a:ext>
            </a:extLst>
          </p:cNvPr>
          <p:cNvSpPr/>
          <p:nvPr/>
        </p:nvSpPr>
        <p:spPr>
          <a:xfrm rot="1803809">
            <a:off x="6564169" y="5684040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D66149CE-DD0D-406A-A391-94E00698C6B7}"/>
              </a:ext>
            </a:extLst>
          </p:cNvPr>
          <p:cNvSpPr/>
          <p:nvPr/>
        </p:nvSpPr>
        <p:spPr>
          <a:xfrm rot="5400000" flipH="1">
            <a:off x="6267214" y="4990073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7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Scopes “Sub-tables”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1118B09-77C6-404F-AB24-D83DD8771816}"/>
              </a:ext>
            </a:extLst>
          </p:cNvPr>
          <p:cNvSpPr txBox="1"/>
          <p:nvPr/>
        </p:nvSpPr>
        <p:spPr>
          <a:xfrm>
            <a:off x="3762680" y="2895466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Code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0511536-EC12-4D38-A48C-357EE706A168}"/>
              </a:ext>
            </a:extLst>
          </p:cNvPr>
          <p:cNvSpPr txBox="1"/>
          <p:nvPr/>
        </p:nvSpPr>
        <p:spPr>
          <a:xfrm>
            <a:off x="3388859" y="3286064"/>
            <a:ext cx="2223686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f(){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  int b;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}</a:t>
            </a: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4AB0DABD-5133-4FA3-9C28-C6875AAF0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628873"/>
            <a:ext cx="4885849" cy="768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Create one </a:t>
            </a:r>
            <a:r>
              <a:rPr lang="en-US" b="1" dirty="0" err="1"/>
              <a:t>hashmap</a:t>
            </a:r>
            <a:r>
              <a:rPr lang="en-US" b="1" dirty="0"/>
              <a:t> per scope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56A69712-2063-4847-82E1-307BE973A7B3}"/>
              </a:ext>
            </a:extLst>
          </p:cNvPr>
          <p:cNvSpPr/>
          <p:nvPr/>
        </p:nvSpPr>
        <p:spPr>
          <a:xfrm>
            <a:off x="2493836" y="3620512"/>
            <a:ext cx="1036173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11F7B98-3E33-4C34-84CF-83AF4BFBB460}"/>
              </a:ext>
            </a:extLst>
          </p:cNvPr>
          <p:cNvSpPr/>
          <p:nvPr/>
        </p:nvSpPr>
        <p:spPr>
          <a:xfrm flipH="1">
            <a:off x="4612607" y="4630867"/>
            <a:ext cx="2279129" cy="59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E7298DC-B6C6-41DE-B6C0-E2D4DC6BD997}"/>
              </a:ext>
            </a:extLst>
          </p:cNvPr>
          <p:cNvSpPr/>
          <p:nvPr/>
        </p:nvSpPr>
        <p:spPr>
          <a:xfrm>
            <a:off x="2851798" y="4977783"/>
            <a:ext cx="651152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1C9F4-6575-415D-843E-22BF4974243E}"/>
              </a:ext>
            </a:extLst>
          </p:cNvPr>
          <p:cNvGrpSpPr/>
          <p:nvPr/>
        </p:nvGrpSpPr>
        <p:grpSpPr>
          <a:xfrm>
            <a:off x="266212" y="2626848"/>
            <a:ext cx="2216943" cy="1631493"/>
            <a:chOff x="1950720" y="3401578"/>
            <a:chExt cx="2216943" cy="16314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A72D61-0A4B-41C9-A150-8DFFB13E0D72}"/>
                </a:ext>
              </a:extLst>
            </p:cNvPr>
            <p:cNvSpPr/>
            <p:nvPr/>
          </p:nvSpPr>
          <p:spPr>
            <a:xfrm>
              <a:off x="1950720" y="3401578"/>
              <a:ext cx="2216943" cy="163149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EC072D5-7F91-4742-A4C4-B8090E374485}"/>
                </a:ext>
              </a:extLst>
            </p:cNvPr>
            <p:cNvSpPr/>
            <p:nvPr/>
          </p:nvSpPr>
          <p:spPr>
            <a:xfrm>
              <a:off x="2080485" y="3748957"/>
              <a:ext cx="986207" cy="112176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Global Scope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B06F9D1E-F0CC-4AD2-A7AC-6DAF0E711E1C}"/>
                </a:ext>
              </a:extLst>
            </p:cNvPr>
            <p:cNvSpPr/>
            <p:nvPr/>
          </p:nvSpPr>
          <p:spPr>
            <a:xfrm>
              <a:off x="2175595" y="4290706"/>
              <a:ext cx="766283" cy="542439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FB5417-1BDF-46F7-8798-9EDD7BE50487}"/>
                </a:ext>
              </a:extLst>
            </p:cNvPr>
            <p:cNvSpPr/>
            <p:nvPr/>
          </p:nvSpPr>
          <p:spPr>
            <a:xfrm>
              <a:off x="2248499" y="4395242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 |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325189B-6F5D-4D73-AA56-C453F0FBDE13}"/>
                </a:ext>
              </a:extLst>
            </p:cNvPr>
            <p:cNvSpPr/>
            <p:nvPr/>
          </p:nvSpPr>
          <p:spPr>
            <a:xfrm>
              <a:off x="3216356" y="4244387"/>
              <a:ext cx="867961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var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7E71293-11A5-420E-ADAB-D33C208639D3}"/>
                </a:ext>
              </a:extLst>
            </p:cNvPr>
            <p:cNvSpPr/>
            <p:nvPr/>
          </p:nvSpPr>
          <p:spPr>
            <a:xfrm>
              <a:off x="2666247" y="4428954"/>
              <a:ext cx="551810" cy="146723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7B6EAE13-E187-4E8B-A4BF-2BE6577C389B}"/>
              </a:ext>
            </a:extLst>
          </p:cNvPr>
          <p:cNvSpPr/>
          <p:nvPr/>
        </p:nvSpPr>
        <p:spPr>
          <a:xfrm>
            <a:off x="6330556" y="2937131"/>
            <a:ext cx="2484260" cy="33329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B8B892-91A5-4570-947C-F84484C4B486}"/>
              </a:ext>
            </a:extLst>
          </p:cNvPr>
          <p:cNvSpPr/>
          <p:nvPr/>
        </p:nvSpPr>
        <p:spPr>
          <a:xfrm>
            <a:off x="6472068" y="307823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Global Scope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D5D525BD-3654-44B3-9151-8712DDE89AD5}"/>
              </a:ext>
            </a:extLst>
          </p:cNvPr>
          <p:cNvSpPr/>
          <p:nvPr/>
        </p:nvSpPr>
        <p:spPr>
          <a:xfrm>
            <a:off x="6567178" y="361998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478A743-87BF-4137-AE67-1598E9D3E30C}"/>
              </a:ext>
            </a:extLst>
          </p:cNvPr>
          <p:cNvSpPr/>
          <p:nvPr/>
        </p:nvSpPr>
        <p:spPr>
          <a:xfrm>
            <a:off x="6640082" y="372452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A891599D-EF33-4ED3-B3E6-394061666C81}"/>
              </a:ext>
            </a:extLst>
          </p:cNvPr>
          <p:cNvSpPr/>
          <p:nvPr/>
        </p:nvSpPr>
        <p:spPr>
          <a:xfrm>
            <a:off x="7057830" y="3557752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D8FFEF1-DE87-445A-B3E2-2CC099799F5F}"/>
              </a:ext>
            </a:extLst>
          </p:cNvPr>
          <p:cNvSpPr/>
          <p:nvPr/>
        </p:nvSpPr>
        <p:spPr>
          <a:xfrm>
            <a:off x="6472068" y="4729902"/>
            <a:ext cx="986207" cy="1406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 Body Scope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178047-137A-45EC-AFD1-34E7FAA9B2F1}"/>
              </a:ext>
            </a:extLst>
          </p:cNvPr>
          <p:cNvSpPr/>
          <p:nvPr/>
        </p:nvSpPr>
        <p:spPr>
          <a:xfrm>
            <a:off x="6640083" y="402932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f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|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ED26B38-BCE7-4BB3-8091-E426982D1F78}"/>
              </a:ext>
            </a:extLst>
          </p:cNvPr>
          <p:cNvSpPr/>
          <p:nvPr/>
        </p:nvSpPr>
        <p:spPr>
          <a:xfrm rot="1716367">
            <a:off x="7062955" y="409233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909B99B2-50DA-40F1-8EDE-AE4B045AD8F9}"/>
              </a:ext>
            </a:extLst>
          </p:cNvPr>
          <p:cNvSpPr/>
          <p:nvPr/>
        </p:nvSpPr>
        <p:spPr>
          <a:xfrm>
            <a:off x="6635796" y="5265677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90836E7-54FC-4027-8581-9080236D51ED}"/>
              </a:ext>
            </a:extLst>
          </p:cNvPr>
          <p:cNvSpPr/>
          <p:nvPr/>
        </p:nvSpPr>
        <p:spPr>
          <a:xfrm>
            <a:off x="6708700" y="5370213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|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2330761-3AE1-4238-9235-E1CE9E8AF92E}"/>
              </a:ext>
            </a:extLst>
          </p:cNvPr>
          <p:cNvSpPr/>
          <p:nvPr/>
        </p:nvSpPr>
        <p:spPr>
          <a:xfrm>
            <a:off x="6708701" y="567501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|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E99555E-F064-42E9-9142-FF82C53E3A98}"/>
              </a:ext>
            </a:extLst>
          </p:cNvPr>
          <p:cNvSpPr/>
          <p:nvPr/>
        </p:nvSpPr>
        <p:spPr>
          <a:xfrm>
            <a:off x="7688251" y="4910337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E0F080E-6223-4B0D-9091-1D995B660D39}"/>
              </a:ext>
            </a:extLst>
          </p:cNvPr>
          <p:cNvSpPr/>
          <p:nvPr/>
        </p:nvSpPr>
        <p:spPr>
          <a:xfrm>
            <a:off x="7138142" y="5146296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FDF8D12-6B3C-4B4D-91DF-2809228CC19D}"/>
              </a:ext>
            </a:extLst>
          </p:cNvPr>
          <p:cNvSpPr/>
          <p:nvPr/>
        </p:nvSpPr>
        <p:spPr>
          <a:xfrm>
            <a:off x="7677123" y="555400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23104B74-BDD0-41C4-A649-14AFD5F371EE}"/>
              </a:ext>
            </a:extLst>
          </p:cNvPr>
          <p:cNvSpPr/>
          <p:nvPr/>
        </p:nvSpPr>
        <p:spPr>
          <a:xfrm rot="1803809">
            <a:off x="7127014" y="5622320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35B53D-EF55-4EF4-9B77-FE5EBF0F26B0}"/>
              </a:ext>
            </a:extLst>
          </p:cNvPr>
          <p:cNvSpPr/>
          <p:nvPr/>
        </p:nvSpPr>
        <p:spPr>
          <a:xfrm>
            <a:off x="7607939" y="332179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var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D8F4AAD-E46F-4037-BFCF-ACB937325714}"/>
              </a:ext>
            </a:extLst>
          </p:cNvPr>
          <p:cNvSpPr/>
          <p:nvPr/>
        </p:nvSpPr>
        <p:spPr>
          <a:xfrm>
            <a:off x="7632493" y="4009534"/>
            <a:ext cx="111553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8C71CB-BE20-4F6F-93FF-12ECC7D80903}"/>
              </a:ext>
            </a:extLst>
          </p:cNvPr>
          <p:cNvGrpSpPr/>
          <p:nvPr/>
        </p:nvGrpSpPr>
        <p:grpSpPr>
          <a:xfrm>
            <a:off x="508769" y="4636562"/>
            <a:ext cx="2546896" cy="1697038"/>
            <a:chOff x="6713462" y="3401579"/>
            <a:chExt cx="2546896" cy="1697038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D4E847C-F21A-48AD-A78E-98F5845AF468}"/>
                </a:ext>
              </a:extLst>
            </p:cNvPr>
            <p:cNvSpPr/>
            <p:nvPr/>
          </p:nvSpPr>
          <p:spPr>
            <a:xfrm>
              <a:off x="6713462" y="3401579"/>
              <a:ext cx="2546896" cy="169703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E34B446-0560-4394-B66E-848915E6E28E}"/>
                </a:ext>
              </a:extLst>
            </p:cNvPr>
            <p:cNvSpPr/>
            <p:nvPr/>
          </p:nvSpPr>
          <p:spPr>
            <a:xfrm>
              <a:off x="6822332" y="3562183"/>
              <a:ext cx="986207" cy="1394688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Global Scope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21C47145-08CF-413C-84CF-9A68CB17EA56}"/>
                </a:ext>
              </a:extLst>
            </p:cNvPr>
            <p:cNvSpPr/>
            <p:nvPr/>
          </p:nvSpPr>
          <p:spPr>
            <a:xfrm>
              <a:off x="6917442" y="4103932"/>
              <a:ext cx="766283" cy="74045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1BEA57-D8E7-4EDB-9E8A-2CF27E6A7A96}"/>
                </a:ext>
              </a:extLst>
            </p:cNvPr>
            <p:cNvSpPr/>
            <p:nvPr/>
          </p:nvSpPr>
          <p:spPr>
            <a:xfrm>
              <a:off x="6990346" y="4208468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 |</a:t>
              </a: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0493DBCF-65FE-4018-9139-6287FE82A0D7}"/>
                </a:ext>
              </a:extLst>
            </p:cNvPr>
            <p:cNvSpPr/>
            <p:nvPr/>
          </p:nvSpPr>
          <p:spPr>
            <a:xfrm>
              <a:off x="7408094" y="4041696"/>
              <a:ext cx="595353" cy="347207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744279 w 1124213"/>
                <a:gd name="connsiteY2" fmla="*/ 1060713 h 1081978"/>
                <a:gd name="connsiteX3" fmla="*/ 1124213 w 1124213"/>
                <a:gd name="connsiteY3" fmla="*/ 0 h 1081978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1124213 w 1124213"/>
                <a:gd name="connsiteY2" fmla="*/ 0 h 1081978"/>
                <a:gd name="connsiteX0" fmla="*/ 0 w 1124213"/>
                <a:gd name="connsiteY0" fmla="*/ 1081978 h 1303897"/>
                <a:gd name="connsiteX1" fmla="*/ 686149 w 1124213"/>
                <a:gd name="connsiteY1" fmla="*/ 1269301 h 1303897"/>
                <a:gd name="connsiteX2" fmla="*/ 1124213 w 1124213"/>
                <a:gd name="connsiteY2" fmla="*/ 0 h 1303897"/>
                <a:gd name="connsiteX0" fmla="*/ 0 w 1124213"/>
                <a:gd name="connsiteY0" fmla="*/ 1081978 h 1081978"/>
                <a:gd name="connsiteX1" fmla="*/ 686149 w 1124213"/>
                <a:gd name="connsiteY1" fmla="*/ 930077 h 1081978"/>
                <a:gd name="connsiteX2" fmla="*/ 1124213 w 1124213"/>
                <a:gd name="connsiteY2" fmla="*/ 0 h 1081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4213" h="1081978">
                  <a:moveTo>
                    <a:pt x="0" y="1081978"/>
                  </a:moveTo>
                  <a:cubicBezTo>
                    <a:pt x="209107" y="855150"/>
                    <a:pt x="498780" y="1110407"/>
                    <a:pt x="686149" y="930077"/>
                  </a:cubicBezTo>
                  <a:cubicBezTo>
                    <a:pt x="873518" y="749747"/>
                    <a:pt x="1002973" y="130162"/>
                    <a:pt x="1124213" y="0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47623B6-1FDD-4205-89DF-EB422755C08A}"/>
                </a:ext>
              </a:extLst>
            </p:cNvPr>
            <p:cNvSpPr/>
            <p:nvPr/>
          </p:nvSpPr>
          <p:spPr>
            <a:xfrm>
              <a:off x="6990347" y="4513269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f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|</a:t>
              </a: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7E21E0C-B9A9-4A7D-9C65-33578C5BBD91}"/>
                </a:ext>
              </a:extLst>
            </p:cNvPr>
            <p:cNvSpPr/>
            <p:nvPr/>
          </p:nvSpPr>
          <p:spPr>
            <a:xfrm rot="1716367">
              <a:off x="7415046" y="4569113"/>
              <a:ext cx="652150" cy="222862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E6EA5CA-4B10-4657-A67C-31A834BD4387}"/>
                </a:ext>
              </a:extLst>
            </p:cNvPr>
            <p:cNvSpPr/>
            <p:nvPr/>
          </p:nvSpPr>
          <p:spPr>
            <a:xfrm>
              <a:off x="7958203" y="3805737"/>
              <a:ext cx="831905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var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4469010-75D7-45A0-B419-C8AE69D50925}"/>
                </a:ext>
              </a:extLst>
            </p:cNvPr>
            <p:cNvSpPr/>
            <p:nvPr/>
          </p:nvSpPr>
          <p:spPr>
            <a:xfrm>
              <a:off x="7982758" y="4493478"/>
              <a:ext cx="1188420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lIns="45720" rIns="45720" rtlCol="0" anchor="t" anchorCtr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ind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: </a:t>
              </a: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fn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() -&gt; void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CA8D1F4-0676-4351-9D50-B8F28BB78035}"/>
              </a:ext>
            </a:extLst>
          </p:cNvPr>
          <p:cNvSpPr txBox="1"/>
          <p:nvPr/>
        </p:nvSpPr>
        <p:spPr>
          <a:xfrm>
            <a:off x="127578" y="2307270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B2441C-4F87-4ACC-BB6F-F559F6FACFEA}"/>
              </a:ext>
            </a:extLst>
          </p:cNvPr>
          <p:cNvSpPr txBox="1"/>
          <p:nvPr/>
        </p:nvSpPr>
        <p:spPr>
          <a:xfrm>
            <a:off x="439471" y="4299103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789FC22-53C9-4A49-86F7-E2F0C139FD02}"/>
              </a:ext>
            </a:extLst>
          </p:cNvPr>
          <p:cNvSpPr txBox="1"/>
          <p:nvPr/>
        </p:nvSpPr>
        <p:spPr>
          <a:xfrm>
            <a:off x="6312205" y="2590796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4</a:t>
            </a:r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799B04CA-D4C8-4895-8E91-9F848B3A6F05}"/>
              </a:ext>
            </a:extLst>
          </p:cNvPr>
          <p:cNvSpPr/>
          <p:nvPr/>
        </p:nvSpPr>
        <p:spPr>
          <a:xfrm rot="5400000" flipH="1">
            <a:off x="6830059" y="4541497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5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AE29E4-E7C2-4268-9757-EA78D433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Walk the AST, much like the </a:t>
            </a:r>
            <a:r>
              <a:rPr lang="en-US" dirty="0" err="1"/>
              <a:t>unparse</a:t>
            </a:r>
            <a:r>
              <a:rPr lang="en-US" dirty="0"/>
              <a:t>() method</a:t>
            </a:r>
          </a:p>
          <a:p>
            <a:pPr lvl="1"/>
            <a:r>
              <a:rPr lang="en-US" dirty="0"/>
              <a:t>Augment AST nodes with a link to the relevant name in the symbol table</a:t>
            </a:r>
          </a:p>
          <a:p>
            <a:pPr lvl="1"/>
            <a:r>
              <a:rPr lang="en-US" dirty="0"/>
              <a:t>Build new entries into the symbol table when a declaration is encountered</a:t>
            </a:r>
          </a:p>
          <a:p>
            <a:pPr lvl="1"/>
            <a:r>
              <a:rPr lang="en-US" dirty="0"/>
              <a:t>Connect AST nodes to the entry they add or reference in the symbol table</a:t>
            </a:r>
          </a:p>
        </p:txBody>
      </p:sp>
    </p:spTree>
    <p:extLst>
      <p:ext uri="{BB962C8B-B14F-4D97-AF65-F5344CB8AC3E}">
        <p14:creationId xmlns:p14="http://schemas.microsoft.com/office/powerpoint/2010/main" val="818618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694337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749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7172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7148577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1212875" y="838925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253469" y="1366064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3347498" y="1460008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39621" y="1977384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911430" y="1928141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1575874" y="2026811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2487042" y="205329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3181513" y="2054996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722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1487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329538" y="1679215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722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1079203" y="343838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1841007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2705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3376788" y="1773159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3816182" y="1773159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1487244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2857178" y="2560210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3374345" y="2399463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3374345" y="2898413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3006038" y="2992903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3429707" y="2990778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3163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5786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3915752" y="3130143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4378161" y="3443294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3887969" y="3671893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4434941" y="367815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4130140" y="3443294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4378161" y="2352486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5441632" y="3122839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5185374" y="3603001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6239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5513196" y="3435990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5968510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7370578" y="4245515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7500959" y="512611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8010349" y="5096354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7719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7996313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5993115" y="4144755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6415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5939477" y="4686505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6552291" y="4692769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6181648" y="4457906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6455524" y="3916370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5981633" y="2352486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5968510" y="2352486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7364573" y="3131323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7990308" y="3444474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1117633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674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1266813" y="1265075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1601964" y="127153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3256222" y="1881194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3101490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3636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3661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3936748" y="188119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4331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4795240" y="2522632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5841017" y="2560210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5441632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5773479" y="3522150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5971910" y="3522661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6195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6774710" y="3828468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6592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6036292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6135896" y="2533150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7835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7620000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7859004" y="4755595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8017814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8150904" y="4642183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8113189" y="3529317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6326359" y="2333706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4402019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1916442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2003130" y="676791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836653" y="401654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836652" y="372107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4505976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688116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743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830432" y="531661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830431" y="502114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680339" y="5944108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735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822654" y="623723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1819470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2340152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3215175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2179817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1259633" y="6102220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1259633" y="4904844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1268963" y="5458407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1240971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1206975" y="4054634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7308589" y="5613364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4545214" y="4380034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1114004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1106227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7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(My) Terminology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E2F77F-9F4D-47F8-8246-9EC3D3E31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7973"/>
            <a:ext cx="5143329" cy="3182055"/>
          </a:xfrm>
        </p:spPr>
        <p:txBody>
          <a:bodyPr>
            <a:normAutofit/>
          </a:bodyPr>
          <a:lstStyle/>
          <a:p>
            <a:r>
              <a:rPr lang="en-US" sz="2400" dirty="0"/>
              <a:t>Symbol Table – the whole structure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Scope Table – A single map</a:t>
            </a:r>
          </a:p>
          <a:p>
            <a:endParaRPr lang="en-US" sz="2400" dirty="0"/>
          </a:p>
          <a:p>
            <a:r>
              <a:rPr lang="en-US" sz="2400" dirty="0"/>
              <a:t>Symbol Table Entry (AKA “Semantic Symbol”)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2EA32F-6021-303B-522D-525CCC786577}"/>
              </a:ext>
            </a:extLst>
          </p:cNvPr>
          <p:cNvSpPr/>
          <p:nvPr/>
        </p:nvSpPr>
        <p:spPr>
          <a:xfrm>
            <a:off x="1316915" y="4137019"/>
            <a:ext cx="851775" cy="347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0E7F8CC1-4D87-8912-B4F8-8498A5420419}"/>
              </a:ext>
            </a:extLst>
          </p:cNvPr>
          <p:cNvSpPr/>
          <p:nvPr/>
        </p:nvSpPr>
        <p:spPr>
          <a:xfrm>
            <a:off x="1372227" y="4225195"/>
            <a:ext cx="724726" cy="19575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C3F91D-DF34-C129-CFBA-1DD0373F92CC}"/>
              </a:ext>
            </a:extLst>
          </p:cNvPr>
          <p:cNvSpPr/>
          <p:nvPr/>
        </p:nvSpPr>
        <p:spPr>
          <a:xfrm>
            <a:off x="1347408" y="5372293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…</a:t>
            </a:r>
          </a:p>
          <a:p>
            <a:r>
              <a:rPr lang="en-US" sz="1400" dirty="0"/>
              <a:t>kind: …</a:t>
            </a:r>
          </a:p>
          <a:p>
            <a:r>
              <a:rPr lang="en-US" sz="1400" dirty="0"/>
              <a:t>type: …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54939FE-0C77-6043-5D8D-1A6A00B25EAC}"/>
              </a:ext>
            </a:extLst>
          </p:cNvPr>
          <p:cNvGrpSpPr/>
          <p:nvPr/>
        </p:nvGrpSpPr>
        <p:grpSpPr>
          <a:xfrm>
            <a:off x="5616692" y="2210722"/>
            <a:ext cx="3377815" cy="3542258"/>
            <a:chOff x="5725770" y="2390840"/>
            <a:chExt cx="3377815" cy="3542258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14:cNvPr>
                <p14:cNvContentPartPr/>
                <p14:nvPr/>
              </p14:nvContentPartPr>
              <p14:xfrm>
                <a:off x="7963312" y="2643960"/>
                <a:ext cx="360" cy="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953952" y="2634600"/>
                  <a:ext cx="19080" cy="190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92ABEA-8AC9-2360-EDB3-7F57F8FB37F3}"/>
                </a:ext>
              </a:extLst>
            </p:cNvPr>
            <p:cNvSpPr/>
            <p:nvPr/>
          </p:nvSpPr>
          <p:spPr>
            <a:xfrm>
              <a:off x="5739768" y="2590619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scope1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4AC2682E-89DD-CB61-588C-88AC6931550E}"/>
                </a:ext>
              </a:extLst>
            </p:cNvPr>
            <p:cNvSpPr/>
            <p:nvPr/>
          </p:nvSpPr>
          <p:spPr>
            <a:xfrm>
              <a:off x="5795080" y="2846779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860DEA3-2E50-42C7-DA33-389F6CCFFE37}"/>
                </a:ext>
              </a:extLst>
            </p:cNvPr>
            <p:cNvSpPr/>
            <p:nvPr/>
          </p:nvSpPr>
          <p:spPr>
            <a:xfrm>
              <a:off x="5882084" y="317921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f1 |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3F0BCD1-28DA-7999-E06A-9DACD017EFAC}"/>
                </a:ext>
              </a:extLst>
            </p:cNvPr>
            <p:cNvSpPr/>
            <p:nvPr/>
          </p:nvSpPr>
          <p:spPr>
            <a:xfrm>
              <a:off x="5882083" y="288374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v1 | 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FE370FD-2D98-727B-D725-6E592594CFE3}"/>
                </a:ext>
              </a:extLst>
            </p:cNvPr>
            <p:cNvSpPr/>
            <p:nvPr/>
          </p:nvSpPr>
          <p:spPr>
            <a:xfrm>
              <a:off x="7448650" y="23908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3E91387-5E16-16F5-6B02-BF325F9F3205}"/>
                </a:ext>
              </a:extLst>
            </p:cNvPr>
            <p:cNvSpPr/>
            <p:nvPr/>
          </p:nvSpPr>
          <p:spPr>
            <a:xfrm>
              <a:off x="5733547" y="3890687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scope2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DEAD01D-6531-0F6D-FD8C-1398F5F9AA60}"/>
                </a:ext>
              </a:extLst>
            </p:cNvPr>
            <p:cNvSpPr/>
            <p:nvPr/>
          </p:nvSpPr>
          <p:spPr>
            <a:xfrm>
              <a:off x="5788859" y="4146847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681850E-0A9B-38E9-A89F-B5D3998A8CDE}"/>
                </a:ext>
              </a:extLst>
            </p:cNvPr>
            <p:cNvSpPr/>
            <p:nvPr/>
          </p:nvSpPr>
          <p:spPr>
            <a:xfrm>
              <a:off x="5875863" y="447928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v3 |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7FE08D-951D-BC8F-2B4F-CD3EEC3839D5}"/>
                </a:ext>
              </a:extLst>
            </p:cNvPr>
            <p:cNvSpPr/>
            <p:nvPr/>
          </p:nvSpPr>
          <p:spPr>
            <a:xfrm>
              <a:off x="5875862" y="418381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v2 |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32C8207-103F-ECCE-DF26-26E512F0A031}"/>
                </a:ext>
              </a:extLst>
            </p:cNvPr>
            <p:cNvSpPr/>
            <p:nvPr/>
          </p:nvSpPr>
          <p:spPr>
            <a:xfrm>
              <a:off x="5725770" y="5106777"/>
              <a:ext cx="851775" cy="6433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scope3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74FEE7F6-3BFC-5F47-2AE5-AAADC7430720}"/>
                </a:ext>
              </a:extLst>
            </p:cNvPr>
            <p:cNvSpPr/>
            <p:nvPr/>
          </p:nvSpPr>
          <p:spPr>
            <a:xfrm>
              <a:off x="5781082" y="5362937"/>
              <a:ext cx="724726" cy="32351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960F988-5584-F019-20D4-73BFB61DB18C}"/>
                </a:ext>
              </a:extLst>
            </p:cNvPr>
            <p:cNvSpPr/>
            <p:nvPr/>
          </p:nvSpPr>
          <p:spPr>
            <a:xfrm>
              <a:off x="5868085" y="539990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v4 | 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DD1C0BE-13CD-D098-F120-03862059561B}"/>
                </a:ext>
              </a:extLst>
            </p:cNvPr>
            <p:cNvSpPr/>
            <p:nvPr/>
          </p:nvSpPr>
          <p:spPr>
            <a:xfrm>
              <a:off x="7385583" y="4063926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8A112B9-1A90-5F9B-6DDF-7A6C3B01EABE}"/>
                </a:ext>
              </a:extLst>
            </p:cNvPr>
            <p:cNvSpPr/>
            <p:nvPr/>
          </p:nvSpPr>
          <p:spPr>
            <a:xfrm>
              <a:off x="8260606" y="487882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E2CB08A-6443-2F59-93EF-568A3FD6C363}"/>
                </a:ext>
              </a:extLst>
            </p:cNvPr>
            <p:cNvSpPr/>
            <p:nvPr/>
          </p:nvSpPr>
          <p:spPr>
            <a:xfrm>
              <a:off x="7225248" y="52532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E2B4A1E-1A58-B547-707E-1EFF070FCBD5}"/>
                </a:ext>
              </a:extLst>
            </p:cNvPr>
            <p:cNvSpPr/>
            <p:nvPr/>
          </p:nvSpPr>
          <p:spPr>
            <a:xfrm>
              <a:off x="6305064" y="5264889"/>
              <a:ext cx="942391" cy="279919"/>
            </a:xfrm>
            <a:custGeom>
              <a:avLst/>
              <a:gdLst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643812 w 942391"/>
                <a:gd name="connsiteY2" fmla="*/ 242596 h 279919"/>
                <a:gd name="connsiteX3" fmla="*/ 942391 w 942391"/>
                <a:gd name="connsiteY3" fmla="*/ 0 h 279919"/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942391 w 942391"/>
                <a:gd name="connsiteY2" fmla="*/ 0 h 279919"/>
                <a:gd name="connsiteX0" fmla="*/ 0 w 942391"/>
                <a:gd name="connsiteY0" fmla="*/ 279919 h 279919"/>
                <a:gd name="connsiteX1" fmla="*/ 653142 w 942391"/>
                <a:gd name="connsiteY1" fmla="*/ 270588 h 279919"/>
                <a:gd name="connsiteX2" fmla="*/ 942391 w 942391"/>
                <a:gd name="connsiteY2" fmla="*/ 0 h 27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2391" h="279919">
                  <a:moveTo>
                    <a:pt x="0" y="279919"/>
                  </a:moveTo>
                  <a:cubicBezTo>
                    <a:pt x="156287" y="166396"/>
                    <a:pt x="496077" y="317241"/>
                    <a:pt x="653142" y="270588"/>
                  </a:cubicBezTo>
                  <a:cubicBezTo>
                    <a:pt x="810207" y="223935"/>
                    <a:pt x="833534" y="9719"/>
                    <a:pt x="942391" y="0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F646699-36FE-600E-4EFA-FD75FCEC8A0E}"/>
                </a:ext>
              </a:extLst>
            </p:cNvPr>
            <p:cNvSpPr/>
            <p:nvPr/>
          </p:nvSpPr>
          <p:spPr>
            <a:xfrm>
              <a:off x="6305064" y="4067513"/>
              <a:ext cx="1082351" cy="256735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82351"/>
                <a:gd name="connsiteY0" fmla="*/ 251927 h 254639"/>
                <a:gd name="connsiteX1" fmla="*/ 1082351 w 1082351"/>
                <a:gd name="connsiteY1" fmla="*/ 0 h 254639"/>
                <a:gd name="connsiteX0" fmla="*/ 0 w 1082351"/>
                <a:gd name="connsiteY0" fmla="*/ 254984 h 256735"/>
                <a:gd name="connsiteX1" fmla="*/ 1082351 w 1082351"/>
                <a:gd name="connsiteY1" fmla="*/ 3057 h 256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2351" h="256735">
                  <a:moveTo>
                    <a:pt x="0" y="254984"/>
                  </a:moveTo>
                  <a:cubicBezTo>
                    <a:pt x="584719" y="282975"/>
                    <a:pt x="357674" y="-34265"/>
                    <a:pt x="1082351" y="30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59AF1B99-6724-1FFA-A235-C6BE8A3E6913}"/>
                </a:ext>
              </a:extLst>
            </p:cNvPr>
            <p:cNvSpPr/>
            <p:nvPr/>
          </p:nvSpPr>
          <p:spPr>
            <a:xfrm>
              <a:off x="6314394" y="4621076"/>
              <a:ext cx="1950098" cy="313579"/>
            </a:xfrm>
            <a:custGeom>
              <a:avLst/>
              <a:gdLst>
                <a:gd name="connsiteX0" fmla="*/ 0 w 1950098"/>
                <a:gd name="connsiteY0" fmla="*/ 0 h 443288"/>
                <a:gd name="connsiteX1" fmla="*/ 587829 w 1950098"/>
                <a:gd name="connsiteY1" fmla="*/ 345233 h 443288"/>
                <a:gd name="connsiteX2" fmla="*/ 830425 w 1950098"/>
                <a:gd name="connsiteY2" fmla="*/ 121298 h 443288"/>
                <a:gd name="connsiteX3" fmla="*/ 1324947 w 1950098"/>
                <a:gd name="connsiteY3" fmla="*/ 438539 h 443288"/>
                <a:gd name="connsiteX4" fmla="*/ 1520890 w 1950098"/>
                <a:gd name="connsiteY4" fmla="*/ 317241 h 443288"/>
                <a:gd name="connsiteX5" fmla="*/ 1744825 w 1950098"/>
                <a:gd name="connsiteY5" fmla="*/ 391886 h 443288"/>
                <a:gd name="connsiteX6" fmla="*/ 1950098 w 1950098"/>
                <a:gd name="connsiteY6" fmla="*/ 261257 h 443288"/>
                <a:gd name="connsiteX0" fmla="*/ 0 w 1950098"/>
                <a:gd name="connsiteY0" fmla="*/ 0 h 439082"/>
                <a:gd name="connsiteX1" fmla="*/ 587829 w 1950098"/>
                <a:gd name="connsiteY1" fmla="*/ 345233 h 439082"/>
                <a:gd name="connsiteX2" fmla="*/ 1324947 w 1950098"/>
                <a:gd name="connsiteY2" fmla="*/ 438539 h 439082"/>
                <a:gd name="connsiteX3" fmla="*/ 1520890 w 1950098"/>
                <a:gd name="connsiteY3" fmla="*/ 317241 h 439082"/>
                <a:gd name="connsiteX4" fmla="*/ 1744825 w 1950098"/>
                <a:gd name="connsiteY4" fmla="*/ 391886 h 439082"/>
                <a:gd name="connsiteX5" fmla="*/ 1950098 w 1950098"/>
                <a:gd name="connsiteY5" fmla="*/ 261257 h 439082"/>
                <a:gd name="connsiteX0" fmla="*/ 0 w 1950098"/>
                <a:gd name="connsiteY0" fmla="*/ 0 h 439978"/>
                <a:gd name="connsiteX1" fmla="*/ 587829 w 1950098"/>
                <a:gd name="connsiteY1" fmla="*/ 345233 h 439978"/>
                <a:gd name="connsiteX2" fmla="*/ 1324947 w 1950098"/>
                <a:gd name="connsiteY2" fmla="*/ 438539 h 439978"/>
                <a:gd name="connsiteX3" fmla="*/ 1744825 w 1950098"/>
                <a:gd name="connsiteY3" fmla="*/ 391886 h 439978"/>
                <a:gd name="connsiteX4" fmla="*/ 1950098 w 1950098"/>
                <a:gd name="connsiteY4" fmla="*/ 261257 h 439978"/>
                <a:gd name="connsiteX0" fmla="*/ 0 w 1950098"/>
                <a:gd name="connsiteY0" fmla="*/ 0 h 441615"/>
                <a:gd name="connsiteX1" fmla="*/ 587829 w 1950098"/>
                <a:gd name="connsiteY1" fmla="*/ 345233 h 441615"/>
                <a:gd name="connsiteX2" fmla="*/ 1324947 w 1950098"/>
                <a:gd name="connsiteY2" fmla="*/ 438539 h 441615"/>
                <a:gd name="connsiteX3" fmla="*/ 1950098 w 1950098"/>
                <a:gd name="connsiteY3" fmla="*/ 261257 h 441615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13579"/>
                <a:gd name="connsiteX1" fmla="*/ 1026368 w 1950098"/>
                <a:gd name="connsiteY1" fmla="*/ 298580 h 313579"/>
                <a:gd name="connsiteX2" fmla="*/ 1950098 w 1950098"/>
                <a:gd name="connsiteY2" fmla="*/ 261257 h 31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0098" h="313579">
                  <a:moveTo>
                    <a:pt x="0" y="0"/>
                  </a:moveTo>
                  <a:cubicBezTo>
                    <a:pt x="812540" y="13218"/>
                    <a:pt x="701352" y="255037"/>
                    <a:pt x="1026368" y="298580"/>
                  </a:cubicBezTo>
                  <a:cubicBezTo>
                    <a:pt x="1351384" y="342123"/>
                    <a:pt x="1666292" y="278752"/>
                    <a:pt x="1950098" y="2612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154D3BA-EAC9-4DEF-8227-BB483CB7D5B0}"/>
                </a:ext>
              </a:extLst>
            </p:cNvPr>
            <p:cNvSpPr/>
            <p:nvPr/>
          </p:nvSpPr>
          <p:spPr>
            <a:xfrm>
              <a:off x="6286402" y="2734019"/>
              <a:ext cx="1142373" cy="341517"/>
            </a:xfrm>
            <a:custGeom>
              <a:avLst/>
              <a:gdLst>
                <a:gd name="connsiteX0" fmla="*/ 0 w 3265715"/>
                <a:gd name="connsiteY0" fmla="*/ 43461 h 976523"/>
                <a:gd name="connsiteX1" fmla="*/ 625151 w 3265715"/>
                <a:gd name="connsiteY1" fmla="*/ 80784 h 976523"/>
                <a:gd name="connsiteX2" fmla="*/ 793102 w 3265715"/>
                <a:gd name="connsiteY2" fmla="*/ 780580 h 976523"/>
                <a:gd name="connsiteX3" fmla="*/ 1772817 w 3265715"/>
                <a:gd name="connsiteY3" fmla="*/ 799241 h 976523"/>
                <a:gd name="connsiteX4" fmla="*/ 2313992 w 3265715"/>
                <a:gd name="connsiteY4" fmla="*/ 976523 h 976523"/>
                <a:gd name="connsiteX5" fmla="*/ 3265715 w 3265715"/>
                <a:gd name="connsiteY5" fmla="*/ 799241 h 976523"/>
                <a:gd name="connsiteX0" fmla="*/ 0 w 3265715"/>
                <a:gd name="connsiteY0" fmla="*/ 520799 h 1453861"/>
                <a:gd name="connsiteX1" fmla="*/ 755780 w 3265715"/>
                <a:gd name="connsiteY1" fmla="*/ 16946 h 1453861"/>
                <a:gd name="connsiteX2" fmla="*/ 793102 w 3265715"/>
                <a:gd name="connsiteY2" fmla="*/ 1257918 h 1453861"/>
                <a:gd name="connsiteX3" fmla="*/ 1772817 w 3265715"/>
                <a:gd name="connsiteY3" fmla="*/ 1276579 h 1453861"/>
                <a:gd name="connsiteX4" fmla="*/ 2313992 w 3265715"/>
                <a:gd name="connsiteY4" fmla="*/ 1453861 h 1453861"/>
                <a:gd name="connsiteX5" fmla="*/ 3265715 w 3265715"/>
                <a:gd name="connsiteY5" fmla="*/ 1276579 h 1453861"/>
                <a:gd name="connsiteX0" fmla="*/ 0 w 3265715"/>
                <a:gd name="connsiteY0" fmla="*/ 515646 h 1449409"/>
                <a:gd name="connsiteX1" fmla="*/ 755780 w 3265715"/>
                <a:gd name="connsiteY1" fmla="*/ 11793 h 1449409"/>
                <a:gd name="connsiteX2" fmla="*/ 1866122 w 3265715"/>
                <a:gd name="connsiteY2" fmla="*/ 254390 h 1449409"/>
                <a:gd name="connsiteX3" fmla="*/ 1772817 w 3265715"/>
                <a:gd name="connsiteY3" fmla="*/ 1271426 h 1449409"/>
                <a:gd name="connsiteX4" fmla="*/ 2313992 w 3265715"/>
                <a:gd name="connsiteY4" fmla="*/ 1448708 h 1449409"/>
                <a:gd name="connsiteX5" fmla="*/ 3265715 w 3265715"/>
                <a:gd name="connsiteY5" fmla="*/ 1271426 h 1449409"/>
                <a:gd name="connsiteX0" fmla="*/ 0 w 3265715"/>
                <a:gd name="connsiteY0" fmla="*/ 511799 h 1461105"/>
                <a:gd name="connsiteX1" fmla="*/ 755780 w 3265715"/>
                <a:gd name="connsiteY1" fmla="*/ 7946 h 1461105"/>
                <a:gd name="connsiteX2" fmla="*/ 1866122 w 3265715"/>
                <a:gd name="connsiteY2" fmla="*/ 250543 h 1461105"/>
                <a:gd name="connsiteX3" fmla="*/ 2155372 w 3265715"/>
                <a:gd name="connsiteY3" fmla="*/ 866362 h 1461105"/>
                <a:gd name="connsiteX4" fmla="*/ 2313992 w 3265715"/>
                <a:gd name="connsiteY4" fmla="*/ 1444861 h 1461105"/>
                <a:gd name="connsiteX5" fmla="*/ 3265715 w 3265715"/>
                <a:gd name="connsiteY5" fmla="*/ 1267579 h 1461105"/>
                <a:gd name="connsiteX0" fmla="*/ 0 w 3265715"/>
                <a:gd name="connsiteY0" fmla="*/ 511799 h 1267579"/>
                <a:gd name="connsiteX1" fmla="*/ 755780 w 3265715"/>
                <a:gd name="connsiteY1" fmla="*/ 7946 h 1267579"/>
                <a:gd name="connsiteX2" fmla="*/ 1866122 w 3265715"/>
                <a:gd name="connsiteY2" fmla="*/ 250543 h 1267579"/>
                <a:gd name="connsiteX3" fmla="*/ 2155372 w 3265715"/>
                <a:gd name="connsiteY3" fmla="*/ 866362 h 1267579"/>
                <a:gd name="connsiteX4" fmla="*/ 3265715 w 3265715"/>
                <a:gd name="connsiteY4" fmla="*/ 1267579 h 1267579"/>
                <a:gd name="connsiteX0" fmla="*/ 0 w 3265715"/>
                <a:gd name="connsiteY0" fmla="*/ 513532 h 1269312"/>
                <a:gd name="connsiteX1" fmla="*/ 755780 w 3265715"/>
                <a:gd name="connsiteY1" fmla="*/ 9679 h 1269312"/>
                <a:gd name="connsiteX2" fmla="*/ 1866122 w 3265715"/>
                <a:gd name="connsiteY2" fmla="*/ 252276 h 1269312"/>
                <a:gd name="connsiteX3" fmla="*/ 2360645 w 3265715"/>
                <a:gd name="connsiteY3" fmla="*/ 1082699 h 1269312"/>
                <a:gd name="connsiteX4" fmla="*/ 3265715 w 3265715"/>
                <a:gd name="connsiteY4" fmla="*/ 1269312 h 1269312"/>
                <a:gd name="connsiteX0" fmla="*/ 0 w 3265715"/>
                <a:gd name="connsiteY0" fmla="*/ 279578 h 1035358"/>
                <a:gd name="connsiteX1" fmla="*/ 1866122 w 3265715"/>
                <a:gd name="connsiteY1" fmla="*/ 18322 h 1035358"/>
                <a:gd name="connsiteX2" fmla="*/ 2360645 w 3265715"/>
                <a:gd name="connsiteY2" fmla="*/ 848745 h 1035358"/>
                <a:gd name="connsiteX3" fmla="*/ 3265715 w 3265715"/>
                <a:gd name="connsiteY3" fmla="*/ 1035358 h 1035358"/>
                <a:gd name="connsiteX0" fmla="*/ 0 w 3265715"/>
                <a:gd name="connsiteY0" fmla="*/ 209511 h 965291"/>
                <a:gd name="connsiteX1" fmla="*/ 1474237 w 3265715"/>
                <a:gd name="connsiteY1" fmla="*/ 22900 h 965291"/>
                <a:gd name="connsiteX2" fmla="*/ 2360645 w 3265715"/>
                <a:gd name="connsiteY2" fmla="*/ 778678 h 965291"/>
                <a:gd name="connsiteX3" fmla="*/ 3265715 w 3265715"/>
                <a:gd name="connsiteY3" fmla="*/ 965291 h 965291"/>
                <a:gd name="connsiteX0" fmla="*/ 0 w 3265715"/>
                <a:gd name="connsiteY0" fmla="*/ 200188 h 955968"/>
                <a:gd name="connsiteX1" fmla="*/ 1474237 w 3265715"/>
                <a:gd name="connsiteY1" fmla="*/ 13577 h 955968"/>
                <a:gd name="connsiteX2" fmla="*/ 2360645 w 3265715"/>
                <a:gd name="connsiteY2" fmla="*/ 769355 h 955968"/>
                <a:gd name="connsiteX3" fmla="*/ 3265715 w 3265715"/>
                <a:gd name="connsiteY3" fmla="*/ 955968 h 955968"/>
                <a:gd name="connsiteX0" fmla="*/ 0 w 3265715"/>
                <a:gd name="connsiteY0" fmla="*/ 203684 h 959464"/>
                <a:gd name="connsiteX1" fmla="*/ 1474237 w 3265715"/>
                <a:gd name="connsiteY1" fmla="*/ 17073 h 959464"/>
                <a:gd name="connsiteX2" fmla="*/ 2481943 w 3265715"/>
                <a:gd name="connsiteY2" fmla="*/ 670215 h 959464"/>
                <a:gd name="connsiteX3" fmla="*/ 3265715 w 3265715"/>
                <a:gd name="connsiteY3" fmla="*/ 959464 h 959464"/>
                <a:gd name="connsiteX0" fmla="*/ 0 w 3265715"/>
                <a:gd name="connsiteY0" fmla="*/ 194965 h 950745"/>
                <a:gd name="connsiteX1" fmla="*/ 1679511 w 3265715"/>
                <a:gd name="connsiteY1" fmla="*/ 17684 h 950745"/>
                <a:gd name="connsiteX2" fmla="*/ 2481943 w 3265715"/>
                <a:gd name="connsiteY2" fmla="*/ 661496 h 950745"/>
                <a:gd name="connsiteX3" fmla="*/ 3265715 w 3265715"/>
                <a:gd name="connsiteY3" fmla="*/ 950745 h 950745"/>
                <a:gd name="connsiteX0" fmla="*/ 0 w 3265715"/>
                <a:gd name="connsiteY0" fmla="*/ 212442 h 968222"/>
                <a:gd name="connsiteX1" fmla="*/ 1679511 w 3265715"/>
                <a:gd name="connsiteY1" fmla="*/ 35161 h 968222"/>
                <a:gd name="connsiteX2" fmla="*/ 3265715 w 3265715"/>
                <a:gd name="connsiteY2" fmla="*/ 968222 h 968222"/>
                <a:gd name="connsiteX0" fmla="*/ 0 w 3265715"/>
                <a:gd name="connsiteY0" fmla="*/ 212442 h 989838"/>
                <a:gd name="connsiteX1" fmla="*/ 1679511 w 3265715"/>
                <a:gd name="connsiteY1" fmla="*/ 35161 h 989838"/>
                <a:gd name="connsiteX2" fmla="*/ 3265715 w 3265715"/>
                <a:gd name="connsiteY2" fmla="*/ 968222 h 989838"/>
                <a:gd name="connsiteX0" fmla="*/ 0 w 2118319"/>
                <a:gd name="connsiteY0" fmla="*/ 212442 h 212442"/>
                <a:gd name="connsiteX1" fmla="*/ 1679511 w 2118319"/>
                <a:gd name="connsiteY1" fmla="*/ 35161 h 212442"/>
                <a:gd name="connsiteX2" fmla="*/ 2118319 w 2118319"/>
                <a:gd name="connsiteY2" fmla="*/ 27445 h 212442"/>
                <a:gd name="connsiteX0" fmla="*/ 0 w 2118319"/>
                <a:gd name="connsiteY0" fmla="*/ 184997 h 184997"/>
                <a:gd name="connsiteX1" fmla="*/ 2118319 w 2118319"/>
                <a:gd name="connsiteY1" fmla="*/ 0 h 184997"/>
                <a:gd name="connsiteX0" fmla="*/ 0 w 2118319"/>
                <a:gd name="connsiteY0" fmla="*/ 359093 h 359093"/>
                <a:gd name="connsiteX1" fmla="*/ 2118319 w 2118319"/>
                <a:gd name="connsiteY1" fmla="*/ 174096 h 359093"/>
                <a:gd name="connsiteX0" fmla="*/ 0 w 2118319"/>
                <a:gd name="connsiteY0" fmla="*/ 329958 h 347118"/>
                <a:gd name="connsiteX1" fmla="*/ 2118319 w 2118319"/>
                <a:gd name="connsiteY1" fmla="*/ 144961 h 347118"/>
                <a:gd name="connsiteX0" fmla="*/ 0 w 1142373"/>
                <a:gd name="connsiteY0" fmla="*/ 426392 h 441589"/>
                <a:gd name="connsiteX1" fmla="*/ 1142373 w 1142373"/>
                <a:gd name="connsiteY1" fmla="*/ 131491 h 441589"/>
                <a:gd name="connsiteX0" fmla="*/ 0 w 1142373"/>
                <a:gd name="connsiteY0" fmla="*/ 319519 h 341517"/>
                <a:gd name="connsiteX1" fmla="*/ 1142373 w 1142373"/>
                <a:gd name="connsiteY1" fmla="*/ 24618 h 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42373" h="341517">
                  <a:moveTo>
                    <a:pt x="0" y="319519"/>
                  </a:moveTo>
                  <a:cubicBezTo>
                    <a:pt x="609391" y="460076"/>
                    <a:pt x="436267" y="-124731"/>
                    <a:pt x="1142373" y="24618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8FA58DD-0619-2768-0291-37B33E4E7261}"/>
                </a:ext>
              </a:extLst>
            </p:cNvPr>
            <p:cNvSpPr/>
            <p:nvPr/>
          </p:nvSpPr>
          <p:spPr>
            <a:xfrm>
              <a:off x="6252406" y="3293347"/>
              <a:ext cx="641122" cy="227449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07706"/>
                <a:gd name="connsiteY0" fmla="*/ 345233 h 345233"/>
                <a:gd name="connsiteX1" fmla="*/ 1007706 w 1007706"/>
                <a:gd name="connsiteY1" fmla="*/ 0 h 345233"/>
                <a:gd name="connsiteX0" fmla="*/ 0 w 597160"/>
                <a:gd name="connsiteY0" fmla="*/ 251927 h 251927"/>
                <a:gd name="connsiteX1" fmla="*/ 597160 w 597160"/>
                <a:gd name="connsiteY1" fmla="*/ 0 h 251927"/>
                <a:gd name="connsiteX0" fmla="*/ 0 w 597160"/>
                <a:gd name="connsiteY0" fmla="*/ 93307 h 93307"/>
                <a:gd name="connsiteX1" fmla="*/ 597160 w 597160"/>
                <a:gd name="connsiteY1" fmla="*/ 0 h 93307"/>
                <a:gd name="connsiteX0" fmla="*/ 0 w 597160"/>
                <a:gd name="connsiteY0" fmla="*/ 93307 h 194921"/>
                <a:gd name="connsiteX1" fmla="*/ 597160 w 597160"/>
                <a:gd name="connsiteY1" fmla="*/ 0 h 194921"/>
                <a:gd name="connsiteX0" fmla="*/ 0 w 641122"/>
                <a:gd name="connsiteY0" fmla="*/ 1110 h 340840"/>
                <a:gd name="connsiteX1" fmla="*/ 641122 w 641122"/>
                <a:gd name="connsiteY1" fmla="*/ 211138 h 340840"/>
                <a:gd name="connsiteX0" fmla="*/ 0 w 641122"/>
                <a:gd name="connsiteY0" fmla="*/ 23050 h 233078"/>
                <a:gd name="connsiteX1" fmla="*/ 641122 w 641122"/>
                <a:gd name="connsiteY1" fmla="*/ 233078 h 233078"/>
                <a:gd name="connsiteX0" fmla="*/ 0 w 641122"/>
                <a:gd name="connsiteY0" fmla="*/ 2688 h 212911"/>
                <a:gd name="connsiteX1" fmla="*/ 641122 w 641122"/>
                <a:gd name="connsiteY1" fmla="*/ 212716 h 212911"/>
                <a:gd name="connsiteX0" fmla="*/ 0 w 641122"/>
                <a:gd name="connsiteY0" fmla="*/ 17264 h 227449"/>
                <a:gd name="connsiteX1" fmla="*/ 641122 w 641122"/>
                <a:gd name="connsiteY1" fmla="*/ 227292 h 227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41122" h="227449">
                  <a:moveTo>
                    <a:pt x="0" y="17264"/>
                  </a:moveTo>
                  <a:cubicBezTo>
                    <a:pt x="480407" y="-75385"/>
                    <a:pt x="374961" y="235428"/>
                    <a:pt x="641122" y="227292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1652D96-F685-E672-8B57-8430E6DA297E}"/>
                </a:ext>
              </a:extLst>
            </p:cNvPr>
            <p:cNvCxnSpPr>
              <a:cxnSpLocks/>
              <a:stCxn id="35" idx="2"/>
              <a:endCxn id="40" idx="0"/>
            </p:cNvCxnSpPr>
            <p:nvPr/>
          </p:nvCxnSpPr>
          <p:spPr>
            <a:xfrm flipH="1">
              <a:off x="6159435" y="3505019"/>
              <a:ext cx="6221" cy="38566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9B3FA8B-A735-5D0F-9108-0BE6A2833769}"/>
                </a:ext>
              </a:extLst>
            </p:cNvPr>
            <p:cNvCxnSpPr>
              <a:cxnSpLocks/>
              <a:stCxn id="40" idx="2"/>
              <a:endCxn id="44" idx="0"/>
            </p:cNvCxnSpPr>
            <p:nvPr/>
          </p:nvCxnSpPr>
          <p:spPr>
            <a:xfrm flipH="1">
              <a:off x="6151658" y="4805087"/>
              <a:ext cx="7777" cy="30169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84CCD93-5943-34A1-2493-50D44DF737D8}"/>
                </a:ext>
              </a:extLst>
            </p:cNvPr>
            <p:cNvSpPr/>
            <p:nvPr/>
          </p:nvSpPr>
          <p:spPr>
            <a:xfrm>
              <a:off x="6912258" y="316389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</p:grpSp>
      <p:pic>
        <p:nvPicPr>
          <p:cNvPr id="213" name="Picture 212">
            <a:extLst>
              <a:ext uri="{FF2B5EF4-FFF2-40B4-BE49-F238E27FC236}">
                <a16:creationId xmlns:a16="http://schemas.microsoft.com/office/drawing/2014/main" id="{7F5DD459-1DDE-86CB-1D7D-8715F38D33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2990" y="2835440"/>
            <a:ext cx="705700" cy="76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44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 Suggestions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59B0A5-7B8F-4A34-ADFF-D405EFF6A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Two approaches</a:t>
            </a:r>
          </a:p>
          <a:p>
            <a:r>
              <a:rPr lang="en-US" dirty="0"/>
              <a:t>A </a:t>
            </a:r>
            <a:r>
              <a:rPr lang="en-US" dirty="0" err="1"/>
              <a:t>nameAnalysis</a:t>
            </a:r>
            <a:r>
              <a:rPr lang="en-US" dirty="0"/>
              <a:t> method for each </a:t>
            </a:r>
            <a:r>
              <a:rPr lang="en-US" dirty="0" err="1"/>
              <a:t>ASTNode</a:t>
            </a:r>
            <a:r>
              <a:rPr lang="en-US" dirty="0"/>
              <a:t> subclass</a:t>
            </a:r>
          </a:p>
          <a:p>
            <a:pPr lvl="1"/>
            <a:r>
              <a:rPr lang="en-US" dirty="0"/>
              <a:t>Override as appropriate</a:t>
            </a:r>
          </a:p>
          <a:p>
            <a:r>
              <a:rPr lang="en-US" dirty="0"/>
              <a:t>The use of the visitor pattern</a:t>
            </a:r>
          </a:p>
        </p:txBody>
      </p:sp>
    </p:spTree>
    <p:extLst>
      <p:ext uri="{BB962C8B-B14F-4D97-AF65-F5344CB8AC3E}">
        <p14:creationId xmlns:p14="http://schemas.microsoft.com/office/powerpoint/2010/main" val="3929893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694337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749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7172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7148577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1212875" y="838925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253469" y="1366064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3347498" y="1460008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39621" y="1977384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911430" y="1928141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1575874" y="2026811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2487042" y="205329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3181513" y="2054996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722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1487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329538" y="1679215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722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1079203" y="343838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1841007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2705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3376788" y="1773159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3816182" y="1773159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1487244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2857178" y="2560210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3374345" y="2399463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3374345" y="2898413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3006038" y="2992903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3429707" y="2990778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3163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5786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3915752" y="3130143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4378161" y="3443294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3887969" y="3671893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4434941" y="3678157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4130140" y="3443294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4378161" y="2352486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5441632" y="3122839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5185374" y="3603001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6239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5513196" y="3435990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5968510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7370578" y="4245515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7500959" y="512611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8010349" y="5096354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7719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7996313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5993115" y="4144755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6415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5939477" y="4686505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6552291" y="4692769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6181648" y="4457906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6455524" y="3916370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5981633" y="2352486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5968510" y="2352486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7364573" y="3131323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7990308" y="3444474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1117633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674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1266813" y="1265075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1601964" y="127153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3256222" y="1881194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3101490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3636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3661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3936748" y="1881194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4331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4795240" y="2522632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5841017" y="2560210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5441632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5773479" y="3522150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5971910" y="3522661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6195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6774710" y="3828468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6592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6036292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6135896" y="2533150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7835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7620000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7859004" y="4755595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8017814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8150904" y="4642183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8113189" y="3529317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6326359" y="2333706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4402019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1916442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2003130" y="676791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836653" y="401654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836652" y="3721074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4505976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688116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743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830432" y="531661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830431" y="502114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680339" y="5944108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735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822654" y="6237232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1819470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2340152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3215175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2179817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1259633" y="6102220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1259633" y="4904844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1268963" y="5458407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1240971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1206975" y="4054634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7308589" y="5613364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4545214" y="4380034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1114004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1106227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13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BA817C-28F9-4E79-81C3-3FA15F48F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Described an analysis for enforcing static scoping</a:t>
            </a:r>
          </a:p>
          <a:p>
            <a:r>
              <a:rPr lang="en-US" dirty="0"/>
              <a:t>Demonstrated a way to implement the analysis as a walk over the AST </a:t>
            </a:r>
          </a:p>
        </p:txBody>
      </p:sp>
    </p:spTree>
    <p:extLst>
      <p:ext uri="{BB962C8B-B14F-4D97-AF65-F5344CB8AC3E}">
        <p14:creationId xmlns:p14="http://schemas.microsoft.com/office/powerpoint/2010/main" val="3291531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Next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AB30-93DC-E482-E748-0C9AE3CBE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Type Systems</a:t>
            </a:r>
          </a:p>
          <a:p>
            <a:r>
              <a:rPr lang="en-US" dirty="0"/>
              <a:t>What type systems are</a:t>
            </a:r>
          </a:p>
          <a:p>
            <a:r>
              <a:rPr lang="en-US" dirty="0"/>
              <a:t>Why we use them</a:t>
            </a:r>
          </a:p>
          <a:p>
            <a:r>
              <a:rPr lang="en-US" dirty="0"/>
              <a:t>The type system for our language</a:t>
            </a:r>
          </a:p>
        </p:txBody>
      </p:sp>
    </p:spTree>
    <p:extLst>
      <p:ext uri="{BB962C8B-B14F-4D97-AF65-F5344CB8AC3E}">
        <p14:creationId xmlns:p14="http://schemas.microsoft.com/office/powerpoint/2010/main" val="368437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05" y="7374"/>
            <a:ext cx="9578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646" y="4801804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Semantic Analysis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6279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65589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8720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1794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80430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Scratch Page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Scratch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6980040" y="249156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70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76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85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33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6931257" y="6462922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9468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Issues of Scope</a:t>
            </a:r>
          </a:p>
          <a:p>
            <a:r>
              <a:rPr lang="en-US" dirty="0"/>
              <a:t>Scheme</a:t>
            </a:r>
          </a:p>
          <a:p>
            <a:r>
              <a:rPr lang="en-US" dirty="0"/>
              <a:t>Shadowing</a:t>
            </a:r>
          </a:p>
          <a:p>
            <a:r>
              <a:rPr lang="en-US" dirty="0"/>
              <a:t>Overloading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955" y="5168925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D1D72E-6481-41CE-AE23-830690F75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4634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Lecture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Review – Scope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784758-980B-4410-A19E-BAB9E15EECE4}"/>
              </a:ext>
            </a:extLst>
          </p:cNvPr>
          <p:cNvSpPr/>
          <p:nvPr/>
        </p:nvSpPr>
        <p:spPr>
          <a:xfrm>
            <a:off x="1515979" y="3906253"/>
            <a:ext cx="3473116" cy="2133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Scope properties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scope affects semantics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High-level scope rules for our language</a:t>
            </a:r>
          </a:p>
        </p:txBody>
      </p:sp>
    </p:spTree>
    <p:extLst>
      <p:ext uri="{BB962C8B-B14F-4D97-AF65-F5344CB8AC3E}">
        <p14:creationId xmlns:p14="http://schemas.microsoft.com/office/powerpoint/2010/main" val="294837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Outline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Lecture Overview – Semantic 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7473521" y="5601678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9468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Name Analysis</a:t>
            </a:r>
          </a:p>
          <a:p>
            <a:r>
              <a:rPr lang="en-US" dirty="0"/>
              <a:t>Enforcing scope</a:t>
            </a:r>
          </a:p>
          <a:p>
            <a:pPr marL="0" indent="0">
              <a:buNone/>
            </a:pPr>
            <a:r>
              <a:rPr lang="en-US" b="1" dirty="0"/>
              <a:t>Symbol Table</a:t>
            </a:r>
          </a:p>
          <a:p>
            <a:r>
              <a:rPr lang="en-US" dirty="0"/>
              <a:t>What it is</a:t>
            </a:r>
          </a:p>
          <a:p>
            <a:r>
              <a:rPr lang="en-US" dirty="0"/>
              <a:t>What it does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4307681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43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Name Analysis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110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Idea:</a:t>
            </a:r>
          </a:p>
          <a:p>
            <a:r>
              <a:rPr lang="en-US" dirty="0"/>
              <a:t>Associates IDs with their uses in the program</a:t>
            </a:r>
          </a:p>
          <a:p>
            <a:pPr lvl="1"/>
            <a:r>
              <a:rPr lang="en-US" dirty="0"/>
              <a:t>i.e. Emplace symbol table entries</a:t>
            </a:r>
          </a:p>
          <a:p>
            <a:r>
              <a:rPr lang="en-US" dirty="0"/>
              <a:t>Implemented as an AST pass</a:t>
            </a:r>
          </a:p>
          <a:p>
            <a:pPr marL="0" indent="0">
              <a:buNone/>
            </a:pPr>
            <a:r>
              <a:rPr lang="en-US" b="1" dirty="0"/>
              <a:t>Purpose:</a:t>
            </a:r>
            <a:endParaRPr lang="en-US" dirty="0"/>
          </a:p>
          <a:p>
            <a:r>
              <a:rPr lang="en-US" dirty="0"/>
              <a:t>Needed for code generation</a:t>
            </a:r>
          </a:p>
          <a:p>
            <a:r>
              <a:rPr lang="en-US" dirty="0"/>
              <a:t>Catch some obvious errors </a:t>
            </a:r>
          </a:p>
          <a:p>
            <a:pPr lvl="1">
              <a:buFontTx/>
              <a:buChar char="-"/>
            </a:pPr>
            <a:r>
              <a:rPr lang="en-US" dirty="0"/>
              <a:t>(undeclared IDs)</a:t>
            </a:r>
          </a:p>
        </p:txBody>
      </p:sp>
      <p:pic>
        <p:nvPicPr>
          <p:cNvPr id="3074" name="Picture 2" descr="Image result for hello my name is">
            <a:extLst>
              <a:ext uri="{FF2B5EF4-FFF2-40B4-BE49-F238E27FC236}">
                <a16:creationId xmlns:a16="http://schemas.microsoft.com/office/drawing/2014/main" id="{302905E0-79E3-4331-A7F4-E43BA8996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273" y="2754504"/>
            <a:ext cx="3518248" cy="1951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42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able&#10;&#10;Description automatically generated">
            <a:extLst>
              <a:ext uri="{FF2B5EF4-FFF2-40B4-BE49-F238E27FC236}">
                <a16:creationId xmlns:a16="http://schemas.microsoft.com/office/drawing/2014/main" id="{A6AB8F69-8339-41DC-8FF2-B6DF0677F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334" y="2424224"/>
            <a:ext cx="3538378" cy="215841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11087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node needs information from outside of its subtree</a:t>
            </a:r>
          </a:p>
          <a:p>
            <a:r>
              <a:rPr lang="en-US" dirty="0"/>
              <a:t>The definition of a identifiers needs to be connected to its occurrences</a:t>
            </a:r>
          </a:p>
          <a:p>
            <a:r>
              <a:rPr lang="en-US" dirty="0"/>
              <a:t>We need a data structure to propagate such context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374612-E79A-44C7-8DDA-2F25F483FAE9}"/>
              </a:ext>
            </a:extLst>
          </p:cNvPr>
          <p:cNvSpPr txBox="1">
            <a:spLocks/>
          </p:cNvSpPr>
          <p:nvPr/>
        </p:nvSpPr>
        <p:spPr>
          <a:xfrm>
            <a:off x="628650" y="80430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Recognizing Identifier Context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1A2571-AED3-4279-B8D2-DA472F31D3B4}"/>
              </a:ext>
            </a:extLst>
          </p:cNvPr>
          <p:cNvSpPr txBox="1">
            <a:spLocks/>
          </p:cNvSpPr>
          <p:nvPr/>
        </p:nvSpPr>
        <p:spPr>
          <a:xfrm>
            <a:off x="609600" y="1646285"/>
            <a:ext cx="7811386" cy="671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A Context-Free Grammar is… context free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6CFED9-524B-4369-99BE-37772B74EDEA}"/>
              </a:ext>
            </a:extLst>
          </p:cNvPr>
          <p:cNvSpPr txBox="1"/>
          <p:nvPr/>
        </p:nvSpPr>
        <p:spPr>
          <a:xfrm>
            <a:off x="3168499" y="5571462"/>
            <a:ext cx="3081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There’s lots of ways to do this! </a:t>
            </a:r>
          </a:p>
          <a:p>
            <a:pPr algn="ctr"/>
            <a:r>
              <a:rPr lang="en-US" dirty="0"/>
              <a:t>We’ll just cover 1 way</a:t>
            </a:r>
          </a:p>
        </p:txBody>
      </p:sp>
    </p:spTree>
    <p:extLst>
      <p:ext uri="{BB962C8B-B14F-4D97-AF65-F5344CB8AC3E}">
        <p14:creationId xmlns:p14="http://schemas.microsoft.com/office/powerpoint/2010/main" val="419886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D38392-38A9-4EB5-9FE7-CE782C95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25127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Repository of semantic symbol information</a:t>
            </a:r>
          </a:p>
          <a:p>
            <a:r>
              <a:rPr lang="en-US" dirty="0"/>
              <a:t>Populated during a walk of the AST</a:t>
            </a:r>
          </a:p>
          <a:p>
            <a:r>
              <a:rPr lang="en-US" dirty="0"/>
              <a:t>Propagates context-sensitive information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07E9B5F-B3BF-4091-9A0E-AB304ADD0A01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2C53577-4301-4DC9-89FB-546B63D772A3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D823D25-97B7-4066-895B-148810C35431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8E3C122-AB2A-49E4-8851-D1182449540F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C9CF57-6055-4CA2-9D20-EE36AAEDD2B4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09BF3FC-A1D6-41CE-9C14-B6429D0A5BEA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E4E45AA-6414-4C1D-8AEB-4E9700859371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1FC2CBC-059F-417C-86CA-CE904E1AB2D2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B962B80B-7B0B-4891-8858-B3E4C1BB57F7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0835F18-7265-4AFB-8B99-4BF537EF734C}"/>
              </a:ext>
            </a:extLst>
          </p:cNvPr>
          <p:cNvCxnSpPr>
            <a:cxnSpLocks/>
            <a:stCxn id="40" idx="2"/>
            <a:endCxn id="42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B356094-CF19-4DF4-8093-F921A7E9D5CC}"/>
              </a:ext>
            </a:extLst>
          </p:cNvPr>
          <p:cNvCxnSpPr>
            <a:cxnSpLocks/>
            <a:stCxn id="38" idx="2"/>
            <a:endCxn id="40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A092BAE-ADA9-4F35-8C36-CBA00DA0A786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DC068BEA-EAE6-40BC-AF94-A80C49AD31F7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3226C21-5845-4920-AFDA-9D4D63B17451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D42D169-95D4-4211-ABB3-B2BEA04F5FF5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532FD2D-EFEC-42F8-93C7-DE46CAD605BD}"/>
              </a:ext>
            </a:extLst>
          </p:cNvPr>
          <p:cNvCxnSpPr>
            <a:cxnSpLocks/>
            <a:stCxn id="47" idx="2"/>
            <a:endCxn id="48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21B45EE-A719-45D8-97E3-6B074F6FEB80}"/>
              </a:ext>
            </a:extLst>
          </p:cNvPr>
          <p:cNvCxnSpPr>
            <a:cxnSpLocks/>
            <a:stCxn id="47" idx="2"/>
            <a:endCxn id="49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51EBFA5-42B6-43EF-AC0A-8B97634E5901}"/>
              </a:ext>
            </a:extLst>
          </p:cNvPr>
          <p:cNvCxnSpPr>
            <a:cxnSpLocks/>
            <a:stCxn id="38" idx="2"/>
            <a:endCxn id="47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134CB489-2A5B-4B5E-9BE0-F1FF70A30777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FEE2D4-6C06-4AB0-A774-AB6A43AF5DF9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FE45DC6-23D3-4A85-86FE-0564AC5895F7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75983B73-EA60-4F5F-BAAF-9F93562E2A66}"/>
              </a:ext>
            </a:extLst>
          </p:cNvPr>
          <p:cNvSpPr/>
          <p:nvPr/>
        </p:nvSpPr>
        <p:spPr>
          <a:xfrm>
            <a:off x="3231107" y="5082930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1835231-E3D4-4933-89B1-07D00C467FCF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39D3D5F-8B36-4300-8E68-DA598A84AE6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CFAD26-970B-41FD-92BE-F2CF3EFFE69C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DB0CCD2-D77C-4F63-B166-80FE82093249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B21A7F4-11DD-4400-98DA-4DDD1BE371E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1C1EA43-6D4A-403F-A52C-6A0A3CD95506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323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430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5314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D380C3E4-C694-4C01-8066-A57FB1021375}"/>
              </a:ext>
            </a:extLst>
          </p:cNvPr>
          <p:cNvSpPr/>
          <p:nvPr/>
        </p:nvSpPr>
        <p:spPr>
          <a:xfrm>
            <a:off x="6021667" y="4026361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842895E4-356E-446F-8776-7A78711242DF}"/>
              </a:ext>
            </a:extLst>
          </p:cNvPr>
          <p:cNvSpPr/>
          <p:nvPr/>
        </p:nvSpPr>
        <p:spPr>
          <a:xfrm>
            <a:off x="5105590" y="4506523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083770-BDBA-45A5-A5EB-22CF14C41D40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>
          <a:xfrm flipH="1">
            <a:off x="5433412" y="4339512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2F87C42-4684-4808-8D91-27C154B3603B}"/>
              </a:ext>
            </a:extLst>
          </p:cNvPr>
          <p:cNvCxnSpPr>
            <a:cxnSpLocks/>
            <a:stCxn id="58" idx="2"/>
            <a:endCxn id="36" idx="0"/>
          </p:cNvCxnSpPr>
          <p:nvPr/>
        </p:nvCxnSpPr>
        <p:spPr>
          <a:xfrm>
            <a:off x="6548545" y="4339512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1D9C9FE4-30E3-4571-BBF7-E2A4AC1E0288}"/>
              </a:ext>
            </a:extLst>
          </p:cNvPr>
          <p:cNvSpPr/>
          <p:nvPr/>
        </p:nvSpPr>
        <p:spPr>
          <a:xfrm>
            <a:off x="6080784" y="5048277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9BF7D38-D9A1-4926-B5CA-6328A4B10367}"/>
              </a:ext>
            </a:extLst>
          </p:cNvPr>
          <p:cNvCxnSpPr>
            <a:cxnSpLocks/>
            <a:endCxn id="68" idx="0"/>
          </p:cNvCxnSpPr>
          <p:nvPr/>
        </p:nvCxnSpPr>
        <p:spPr>
          <a:xfrm>
            <a:off x="6538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E604D7EA-BF95-4D2B-BE84-B0EB13E94C80}"/>
              </a:ext>
            </a:extLst>
          </p:cNvPr>
          <p:cNvSpPr/>
          <p:nvPr/>
        </p:nvSpPr>
        <p:spPr>
          <a:xfrm>
            <a:off x="6015423" y="5590027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87ACACF9-70C3-47F7-AE43-BCF2E9CEDF67}"/>
              </a:ext>
            </a:extLst>
          </p:cNvPr>
          <p:cNvSpPr/>
          <p:nvPr/>
        </p:nvSpPr>
        <p:spPr>
          <a:xfrm>
            <a:off x="6675129" y="5596291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5518291-0994-4758-9847-0AA9D482EEFB}"/>
              </a:ext>
            </a:extLst>
          </p:cNvPr>
          <p:cNvCxnSpPr>
            <a:cxnSpLocks/>
            <a:stCxn id="65" idx="2"/>
            <a:endCxn id="67" idx="0"/>
          </p:cNvCxnSpPr>
          <p:nvPr/>
        </p:nvCxnSpPr>
        <p:spPr>
          <a:xfrm flipH="1">
            <a:off x="6257594" y="5361428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B7BAD5D-3A8D-403C-B98F-504BFCCD193D}"/>
              </a:ext>
            </a:extLst>
          </p:cNvPr>
          <p:cNvCxnSpPr>
            <a:cxnSpLocks/>
            <a:stCxn id="36" idx="2"/>
            <a:endCxn id="65" idx="0"/>
          </p:cNvCxnSpPr>
          <p:nvPr/>
        </p:nvCxnSpPr>
        <p:spPr>
          <a:xfrm flipH="1">
            <a:off x="6543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4571115-8040-4AC6-82AE-74862083A5BE}"/>
              </a:ext>
            </a:extLst>
          </p:cNvPr>
          <p:cNvCxnSpPr>
            <a:cxnSpLocks/>
            <a:endCxn id="58" idx="0"/>
          </p:cNvCxnSpPr>
          <p:nvPr/>
        </p:nvCxnSpPr>
        <p:spPr>
          <a:xfrm>
            <a:off x="6548545" y="3671252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385EE91-7E69-4C0D-8E26-93406C1381B2}"/>
              </a:ext>
            </a:extLst>
          </p:cNvPr>
          <p:cNvSpPr/>
          <p:nvPr/>
        </p:nvSpPr>
        <p:spPr>
          <a:xfrm>
            <a:off x="7286394" y="5082930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A642931-BCCE-4EB2-B918-A3102984C5F6}"/>
              </a:ext>
            </a:extLst>
          </p:cNvPr>
          <p:cNvSpPr/>
          <p:nvPr/>
        </p:nvSpPr>
        <p:spPr>
          <a:xfrm>
            <a:off x="7416775" y="5647004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F8DB1159-5EB8-4A6B-A2D4-65F0E61780B3}"/>
              </a:ext>
            </a:extLst>
          </p:cNvPr>
          <p:cNvSpPr/>
          <p:nvPr/>
        </p:nvSpPr>
        <p:spPr>
          <a:xfrm>
            <a:off x="7926165" y="5664140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744660F-3342-42FF-B7A4-3996ECCABCC1}"/>
              </a:ext>
            </a:extLst>
          </p:cNvPr>
          <p:cNvCxnSpPr>
            <a:cxnSpLocks/>
            <a:stCxn id="72" idx="2"/>
            <a:endCxn id="73" idx="0"/>
          </p:cNvCxnSpPr>
          <p:nvPr/>
        </p:nvCxnSpPr>
        <p:spPr>
          <a:xfrm flipH="1">
            <a:off x="7634929" y="5396081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172C1A4-11E3-4EA0-B59D-BC083D149CCE}"/>
              </a:ext>
            </a:extLst>
          </p:cNvPr>
          <p:cNvCxnSpPr>
            <a:cxnSpLocks/>
            <a:stCxn id="72" idx="2"/>
            <a:endCxn id="74" idx="0"/>
          </p:cNvCxnSpPr>
          <p:nvPr/>
        </p:nvCxnSpPr>
        <p:spPr>
          <a:xfrm>
            <a:off x="7912129" y="5396081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817716FE-0522-44F8-80AB-57F3BF4BD09A}"/>
              </a:ext>
            </a:extLst>
          </p:cNvPr>
          <p:cNvCxnSpPr>
            <a:cxnSpLocks/>
            <a:stCxn id="36" idx="2"/>
            <a:endCxn id="72" idx="0"/>
          </p:cNvCxnSpPr>
          <p:nvPr/>
        </p:nvCxnSpPr>
        <p:spPr>
          <a:xfrm>
            <a:off x="7146477" y="4794983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318CEB23-FFCC-452E-9472-CEDAFD1A92C6}"/>
              </a:ext>
            </a:extLst>
          </p:cNvPr>
          <p:cNvSpPr txBox="1"/>
          <p:nvPr/>
        </p:nvSpPr>
        <p:spPr>
          <a:xfrm>
            <a:off x="5881779" y="1940131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8FAC97B-5E8C-453F-A375-5309360A3BC8}"/>
              </a:ext>
            </a:extLst>
          </p:cNvPr>
          <p:cNvSpPr txBox="1"/>
          <p:nvPr/>
        </p:nvSpPr>
        <p:spPr>
          <a:xfrm>
            <a:off x="5052226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1B78FBE-4E6E-429F-BC8F-16680820A26F}"/>
              </a:ext>
            </a:extLst>
          </p:cNvPr>
          <p:cNvSpPr txBox="1"/>
          <p:nvPr/>
        </p:nvSpPr>
        <p:spPr>
          <a:xfrm>
            <a:off x="5047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81" name="Cloud 80">
            <a:extLst>
              <a:ext uri="{FF2B5EF4-FFF2-40B4-BE49-F238E27FC236}">
                <a16:creationId xmlns:a16="http://schemas.microsoft.com/office/drawing/2014/main" id="{18BB3918-4068-4FC1-B843-87609E19F313}"/>
              </a:ext>
            </a:extLst>
          </p:cNvPr>
          <p:cNvSpPr/>
          <p:nvPr/>
        </p:nvSpPr>
        <p:spPr>
          <a:xfrm>
            <a:off x="3231107" y="5082930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88AA908-6EAE-4A56-BEFB-DFF6E16165B1}"/>
              </a:ext>
            </a:extLst>
          </p:cNvPr>
          <p:cNvGrpSpPr/>
          <p:nvPr/>
        </p:nvGrpSpPr>
        <p:grpSpPr>
          <a:xfrm>
            <a:off x="4878830" y="5123254"/>
            <a:ext cx="2040585" cy="1306898"/>
            <a:chOff x="4878830" y="5061838"/>
            <a:chExt cx="2040585" cy="130689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326F437-A957-492E-8219-927F6B2D737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F5109F0-2B27-4C56-B4D3-2857BF09745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CB1C47E-78BF-48F6-9B63-EFC580C6C235}"/>
              </a:ext>
            </a:extLst>
          </p:cNvPr>
          <p:cNvGrpSpPr/>
          <p:nvPr/>
        </p:nvGrpSpPr>
        <p:grpSpPr>
          <a:xfrm>
            <a:off x="4949956" y="5986485"/>
            <a:ext cx="2532429" cy="820522"/>
            <a:chOff x="4949956" y="5894153"/>
            <a:chExt cx="2699614" cy="912854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CCFFBC04-D9BE-4821-87D6-6A9BC387E2EA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4DE9F99-317A-448B-9044-A5326F8ED100}"/>
                </a:ext>
              </a:extLst>
            </p:cNvPr>
            <p:cNvSpPr txBox="1"/>
            <p:nvPr/>
          </p:nvSpPr>
          <p:spPr>
            <a:xfrm rot="1101271">
              <a:off x="4949956" y="6160676"/>
              <a:ext cx="8790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077BB34-7997-4E12-A9A3-833FFE8A853A}"/>
              </a:ext>
            </a:extLst>
          </p:cNvPr>
          <p:cNvSpPr/>
          <p:nvPr/>
        </p:nvSpPr>
        <p:spPr>
          <a:xfrm>
            <a:off x="6658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2293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48181</TotalTime>
  <Words>1247</Words>
  <Application>Microsoft Office PowerPoint</Application>
  <PresentationFormat>On-screen Show (4:3)</PresentationFormat>
  <Paragraphs>414</Paragraphs>
  <Slides>24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Courier New</vt:lpstr>
      <vt:lpstr>Garamond</vt:lpstr>
      <vt:lpstr>Office Theme</vt:lpstr>
      <vt:lpstr>Check-In Scope Review</vt:lpstr>
      <vt:lpstr>Semantic Analysis</vt:lpstr>
      <vt:lpstr>Announcements Administrivia</vt:lpstr>
      <vt:lpstr>Last Lecture Lecture Review – Scope</vt:lpstr>
      <vt:lpstr>Lecture Outline Lecture Overview – Semantic Analysis</vt:lpstr>
      <vt:lpstr>Name Analysis Semantic Analysis</vt:lpstr>
      <vt:lpstr>PowerPoint Presentation</vt:lpstr>
      <vt:lpstr>The Compiler’s Symbol Table Semantic Analysis</vt:lpstr>
      <vt:lpstr>The Compiler’s Symbol Table Semantic Analysis</vt:lpstr>
      <vt:lpstr>The Compiler’s Symbol Table Semantic Analysis</vt:lpstr>
      <vt:lpstr>Symbol Table: A “Snapshot” of Scope Types – Name Analysis</vt:lpstr>
      <vt:lpstr>Symbol Table: Scopes “Sub-tables” Semantic Analysis -  Name Analysis</vt:lpstr>
      <vt:lpstr>Implementation Semantic Analysis -  Name Analysis</vt:lpstr>
      <vt:lpstr>Example Name Analysis</vt:lpstr>
      <vt:lpstr>(My) Terminology Name Analysis - Implementation</vt:lpstr>
      <vt:lpstr>Implementation Suggestions Name Analysis - Implementation</vt:lpstr>
      <vt:lpstr>Example Name Analysis - Implementation</vt:lpstr>
      <vt:lpstr>Summary Name Analysis – Wrap-Up</vt:lpstr>
      <vt:lpstr>Next Time Name Analysis – Wrap-Up</vt:lpstr>
      <vt:lpstr>Scratch Page Name Analysis – Scratch</vt:lpstr>
      <vt:lpstr>Scratch Page Name Analysis – Scratch</vt:lpstr>
      <vt:lpstr>Scratch Page Name Analysis – Scratch</vt:lpstr>
      <vt:lpstr>Scratch Page Name Analysis – Scratch</vt:lpstr>
      <vt:lpstr>Scratch Page Name Analysis – Scratch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816</cp:revision>
  <cp:lastPrinted>2018-08-29T18:10:22Z</cp:lastPrinted>
  <dcterms:created xsi:type="dcterms:W3CDTF">2018-07-19T03:57:05Z</dcterms:created>
  <dcterms:modified xsi:type="dcterms:W3CDTF">2023-02-16T21:00:02Z</dcterms:modified>
</cp:coreProperties>
</file>