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959" r:id="rId2"/>
    <p:sldId id="257" r:id="rId3"/>
    <p:sldId id="931" r:id="rId4"/>
    <p:sldId id="527" r:id="rId5"/>
    <p:sldId id="528" r:id="rId6"/>
    <p:sldId id="932" r:id="rId7"/>
    <p:sldId id="877" r:id="rId8"/>
    <p:sldId id="940" r:id="rId9"/>
    <p:sldId id="941" r:id="rId10"/>
    <p:sldId id="944" r:id="rId11"/>
    <p:sldId id="945" r:id="rId12"/>
    <p:sldId id="937" r:id="rId13"/>
    <p:sldId id="933" r:id="rId14"/>
    <p:sldId id="935" r:id="rId15"/>
    <p:sldId id="936" r:id="rId16"/>
    <p:sldId id="593" r:id="rId17"/>
    <p:sldId id="949" r:id="rId18"/>
    <p:sldId id="948" r:id="rId19"/>
    <p:sldId id="951" r:id="rId20"/>
    <p:sldId id="952" r:id="rId21"/>
    <p:sldId id="953" r:id="rId22"/>
    <p:sldId id="595" r:id="rId23"/>
    <p:sldId id="955" r:id="rId24"/>
    <p:sldId id="942" r:id="rId25"/>
    <p:sldId id="950" r:id="rId26"/>
    <p:sldId id="954" r:id="rId27"/>
    <p:sldId id="939" r:id="rId28"/>
    <p:sldId id="947" r:id="rId29"/>
    <p:sldId id="598" r:id="rId30"/>
    <p:sldId id="958" r:id="rId31"/>
    <p:sldId id="957" r:id="rId32"/>
    <p:sldId id="5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1241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18:41:19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in="-2560" max="384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07.1197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1" timeString="2020-09-28T18:47:06.151"/>
    </inkml:context>
  </inkml:definitions>
  <inkml:trace contextRef="#ctx0" brushRef="#br0">16193 14115 1015 0,'0'0'794'0,"0"0"-430"0,0 0-212 0,0 0-26 16,0 0 45-16,0 0 64 0,0 0-4 16,0 0-36-16,0 0-26 0,0 0-42 15,0 0-26-15,0 0-9 0,0 0-7 16,0 0-13-16,0 0-16 0,0 0-27 15,0 0-27-15,0 0-2 0,0 0-14 16,0 0-99-16,0 0-57 0,0 0-74 47,0 0-142-47,0-8-244 0,0 4-446 0,-10-10-103 0,20 40 975 0</inkml:trace>
  <inkml:trace contextRef="#ctx1" brushRef="#br0">19056 13453 0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3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1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6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37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29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6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8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4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5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Assume a program snippet has generated the following AST. Annotate each node with the type it corresponds to (or error if it is an error type). If a type analysis would issue a report, indicate that as well.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BF088-303A-4735-AFFF-2890ED93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734" y="2794787"/>
            <a:ext cx="4504532" cy="37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Mind Reader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A boy with a mind-reading device - All In The Mind - ABC ...">
            <a:extLst>
              <a:ext uri="{FF2B5EF4-FFF2-40B4-BE49-F238E27FC236}">
                <a16:creationId xmlns:a16="http://schemas.microsoft.com/office/drawing/2014/main" id="{DD8EEFFC-AD07-4638-AF5D-49DE82D0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02624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31A05-117C-4A0E-B10C-ADD5EE68AF13}"/>
              </a:ext>
            </a:extLst>
          </p:cNvPr>
          <p:cNvSpPr txBox="1"/>
          <p:nvPr/>
        </p:nvSpPr>
        <p:spPr>
          <a:xfrm>
            <a:off x="2910766" y="6103087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machine that infers your intent</a:t>
            </a:r>
          </a:p>
        </p:txBody>
      </p:sp>
    </p:spTree>
    <p:extLst>
      <p:ext uri="{BB962C8B-B14F-4D97-AF65-F5344CB8AC3E}">
        <p14:creationId xmlns:p14="http://schemas.microsoft.com/office/powerpoint/2010/main" val="261584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Complainer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Watch Weekend Update: Grumpy Old Man on the Winter ...">
            <a:extLst>
              <a:ext uri="{FF2B5EF4-FFF2-40B4-BE49-F238E27FC236}">
                <a16:creationId xmlns:a16="http://schemas.microsoft.com/office/drawing/2014/main" id="{50C7ACE7-3317-4EB2-A89B-4AABC426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1411021"/>
            <a:ext cx="7995684" cy="4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19D94-5902-4D75-8D46-963733BA1452}"/>
              </a:ext>
            </a:extLst>
          </p:cNvPr>
          <p:cNvSpPr txBox="1"/>
          <p:nvPr/>
        </p:nvSpPr>
        <p:spPr>
          <a:xfrm>
            <a:off x="1850062" y="6103087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grumpy old man that yells at you for breaking the rules</a:t>
            </a:r>
          </a:p>
        </p:txBody>
      </p:sp>
    </p:spTree>
    <p:extLst>
      <p:ext uri="{BB962C8B-B14F-4D97-AF65-F5344CB8AC3E}">
        <p14:creationId xmlns:p14="http://schemas.microsoft.com/office/powerpoint/2010/main" val="239131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80430"/>
            <a:ext cx="88252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Compiler Before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E9AF-29C1-493E-B7C7-A98E15A12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838200" y="2227943"/>
            <a:ext cx="2911386" cy="27250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880F0A-FCEC-4D33-945C-8F3322591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9900" y="2676268"/>
            <a:ext cx="2911386" cy="20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Bug Hunting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prevent nonsense code from executing?</a:t>
            </a:r>
          </a:p>
          <a:p>
            <a:r>
              <a:rPr lang="en-US" dirty="0"/>
              <a:t>We’ll consider two ways of analysis: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1AF69C4-CE40-44A5-A920-66235BA2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6712"/>
          <a:stretch/>
        </p:blipFill>
        <p:spPr bwMode="auto">
          <a:xfrm>
            <a:off x="4985360" y="1862224"/>
            <a:ext cx="3344448" cy="3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54F19-1BBC-461C-9B3C-3996FC1E642B}"/>
              </a:ext>
            </a:extLst>
          </p:cNvPr>
          <p:cNvSpPr txBox="1"/>
          <p:nvPr/>
        </p:nvSpPr>
        <p:spPr>
          <a:xfrm>
            <a:off x="4912254" y="5321454"/>
            <a:ext cx="34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Putting guardrails on computation</a:t>
            </a:r>
          </a:p>
        </p:txBody>
      </p:sp>
    </p:spTree>
    <p:extLst>
      <p:ext uri="{BB962C8B-B14F-4D97-AF65-F5344CB8AC3E}">
        <p14:creationId xmlns:p14="http://schemas.microsoft.com/office/powerpoint/2010/main" val="117050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Perspective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</a:t>
            </a:r>
          </a:p>
          <a:p>
            <a:r>
              <a:rPr lang="en-US" dirty="0"/>
              <a:t>Code analysis without execution</a:t>
            </a:r>
          </a:p>
          <a:p>
            <a:pPr marL="0" indent="0">
              <a:buNone/>
            </a:pPr>
            <a:r>
              <a:rPr lang="en-US" b="1" dirty="0"/>
              <a:t>Dynamic</a:t>
            </a:r>
          </a:p>
          <a:p>
            <a:r>
              <a:rPr lang="en-US" dirty="0"/>
              <a:t>Code analysis through execution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CB23A03-690B-4137-9245-7885644449F9}"/>
              </a:ext>
            </a:extLst>
          </p:cNvPr>
          <p:cNvSpPr/>
          <p:nvPr/>
        </p:nvSpPr>
        <p:spPr>
          <a:xfrm>
            <a:off x="4321479" y="1553227"/>
            <a:ext cx="538620" cy="16534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B079618-8774-4194-8392-750C5B62ECD2}"/>
              </a:ext>
            </a:extLst>
          </p:cNvPr>
          <p:cNvSpPr/>
          <p:nvPr/>
        </p:nvSpPr>
        <p:spPr>
          <a:xfrm>
            <a:off x="4341312" y="3206663"/>
            <a:ext cx="538620" cy="13255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CD926-6C25-4F8B-834A-544F62E14D03}"/>
              </a:ext>
            </a:extLst>
          </p:cNvPr>
          <p:cNvSpPr txBox="1"/>
          <p:nvPr/>
        </p:nvSpPr>
        <p:spPr>
          <a:xfrm>
            <a:off x="5073178" y="2200461"/>
            <a:ext cx="36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Checks done at compile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C9BD2-3C71-4384-AF08-A9C906CE9615}"/>
              </a:ext>
            </a:extLst>
          </p:cNvPr>
          <p:cNvSpPr txBox="1"/>
          <p:nvPr/>
        </p:nvSpPr>
        <p:spPr>
          <a:xfrm>
            <a:off x="5080045" y="3558006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done at run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BD866-7015-4B56-A752-3DEE0499139F}"/>
              </a:ext>
            </a:extLst>
          </p:cNvPr>
          <p:cNvSpPr txBox="1"/>
          <p:nvPr/>
        </p:nvSpPr>
        <p:spPr>
          <a:xfrm>
            <a:off x="5050214" y="2515699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part of the compiler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6A2C5-A059-41F0-A190-71E7E34A566A}"/>
              </a:ext>
            </a:extLst>
          </p:cNvPr>
          <p:cNvSpPr txBox="1"/>
          <p:nvPr/>
        </p:nvSpPr>
        <p:spPr>
          <a:xfrm>
            <a:off x="5110795" y="3870595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embedded into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75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Focus: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Doesn’t slow the program down</a:t>
            </a:r>
          </a:p>
          <a:p>
            <a:pPr lvl="1"/>
            <a:r>
              <a:rPr lang="en-US" dirty="0"/>
              <a:t>Ok to take longer</a:t>
            </a:r>
          </a:p>
          <a:p>
            <a:pPr lvl="1"/>
            <a:r>
              <a:rPr lang="en-US" dirty="0"/>
              <a:t>Ok to apply more heavyweight analysis</a:t>
            </a:r>
          </a:p>
          <a:p>
            <a:pPr marL="0" indent="0">
              <a:buNone/>
            </a:pPr>
            <a:r>
              <a:rPr lang="en-US" b="1" dirty="0"/>
              <a:t>Has a “holistic” view of the program</a:t>
            </a:r>
          </a:p>
          <a:p>
            <a:pPr lvl="1"/>
            <a:r>
              <a:rPr lang="en-US" dirty="0"/>
              <a:t>Has access to source code</a:t>
            </a:r>
          </a:p>
          <a:p>
            <a:pPr lvl="1"/>
            <a:r>
              <a:rPr lang="en-US" dirty="0"/>
              <a:t>Knowledge of non-executed program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We’d LOVE to ensure bug-free programs</a:t>
            </a:r>
          </a:p>
          <a:p>
            <a:pPr lvl="1"/>
            <a:r>
              <a:rPr lang="en-US" dirty="0"/>
              <a:t>Observe and report bugs before they are encountered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/>
              <a:t>Usually we can’t do this</a:t>
            </a:r>
          </a:p>
          <a:p>
            <a:pPr lvl="1"/>
            <a:r>
              <a:rPr lang="en-US" dirty="0"/>
              <a:t>Limits of static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2" name="Picture 2" descr="‘Thanks! What Is It?’ - The Washington Post">
            <a:extLst>
              <a:ext uri="{FF2B5EF4-FFF2-40B4-BE49-F238E27FC236}">
                <a16:creationId xmlns:a16="http://schemas.microsoft.com/office/drawing/2014/main" id="{7F6EB8FC-ABD0-4290-962D-B7000902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78" y="1766622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0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4736373" y="1839797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1028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B67C5762-918D-4971-B62B-5DFD791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book - Free education icons">
            <a:extLst>
              <a:ext uri="{FF2B5EF4-FFF2-40B4-BE49-F238E27FC236}">
                <a16:creationId xmlns:a16="http://schemas.microsoft.com/office/drawing/2014/main" id="{754D4C64-6598-4515-BBB4-A4FAB1EC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2E362-D864-651D-FF14-917D28C224ED}"/>
              </a:ext>
            </a:extLst>
          </p:cNvPr>
          <p:cNvSpPr/>
          <p:nvPr/>
        </p:nvSpPr>
        <p:spPr>
          <a:xfrm>
            <a:off x="430823" y="1560635"/>
            <a:ext cx="3864219" cy="30113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 a computation ever terminate?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Halting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 descr="There is a season...: April 2013">
            <a:extLst>
              <a:ext uri="{FF2B5EF4-FFF2-40B4-BE49-F238E27FC236}">
                <a16:creationId xmlns:a16="http://schemas.microsoft.com/office/drawing/2014/main" id="{6A0F3615-E0D7-4B16-AC56-9923CC1F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0" y="2487096"/>
            <a:ext cx="2232836" cy="2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1C01C-CAC4-44ED-A070-BDD30ECD9BF2}"/>
              </a:ext>
            </a:extLst>
          </p:cNvPr>
          <p:cNvSpPr/>
          <p:nvPr/>
        </p:nvSpPr>
        <p:spPr>
          <a:xfrm>
            <a:off x="818708" y="3136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Sketching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2A126-F4FA-4518-AF20-D4E21987357F}"/>
              </a:ext>
            </a:extLst>
          </p:cNvPr>
          <p:cNvSpPr txBox="1"/>
          <p:nvPr/>
        </p:nvSpPr>
        <p:spPr>
          <a:xfrm>
            <a:off x="598138" y="4118345"/>
            <a:ext cx="3187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Effective method for the halting problem would say</a:t>
            </a:r>
            <a:r>
              <a:rPr lang="en-US" dirty="0"/>
              <a:t>:</a:t>
            </a:r>
          </a:p>
          <a:p>
            <a:r>
              <a:rPr lang="en-US" dirty="0"/>
              <a:t>Return “true” if the program halts on the given input</a:t>
            </a:r>
          </a:p>
          <a:p>
            <a:r>
              <a:rPr lang="en-US" dirty="0"/>
              <a:t>Return “false” if the program never halts on the given input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E790E-8D63-4F39-88E4-FCDD4401B967}"/>
              </a:ext>
            </a:extLst>
          </p:cNvPr>
          <p:cNvSpPr/>
          <p:nvPr/>
        </p:nvSpPr>
        <p:spPr>
          <a:xfrm>
            <a:off x="5326912" y="3429000"/>
            <a:ext cx="3030277" cy="81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487692-F697-4FC9-9CE5-EE746C85C7BC}"/>
              </a:ext>
            </a:extLst>
          </p:cNvPr>
          <p:cNvSpPr/>
          <p:nvPr/>
        </p:nvSpPr>
        <p:spPr>
          <a:xfrm>
            <a:off x="6231338" y="2013461"/>
            <a:ext cx="1210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program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71483-2E49-4649-9F4A-AE4D3F69AD89}"/>
              </a:ext>
            </a:extLst>
          </p:cNvPr>
          <p:cNvCxnSpPr/>
          <p:nvPr/>
        </p:nvCxnSpPr>
        <p:spPr>
          <a:xfrm>
            <a:off x="6103082" y="4241772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16FAE-A5E2-41CA-8A52-9E29E2137B58}"/>
              </a:ext>
            </a:extLst>
          </p:cNvPr>
          <p:cNvCxnSpPr/>
          <p:nvPr/>
        </p:nvCxnSpPr>
        <p:spPr>
          <a:xfrm>
            <a:off x="7829102" y="4234681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079FF5-63A0-44FB-9B23-D8C2A7A1B69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6836730" y="2927861"/>
            <a:ext cx="5321" cy="50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3F56F9-6F21-48EE-AEB2-D127A3BAF4B8}"/>
              </a:ext>
            </a:extLst>
          </p:cNvPr>
          <p:cNvSpPr/>
          <p:nvPr/>
        </p:nvSpPr>
        <p:spPr>
          <a:xfrm>
            <a:off x="5305641" y="4720851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C7E65A-6246-4E45-B306-26495C28CCBC}"/>
              </a:ext>
            </a:extLst>
          </p:cNvPr>
          <p:cNvSpPr/>
          <p:nvPr/>
        </p:nvSpPr>
        <p:spPr>
          <a:xfrm>
            <a:off x="7063562" y="4735026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772FE-D577-4EBF-BCB3-9F5023CC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Effective procedure</a:t>
            </a:r>
          </a:p>
          <a:p>
            <a:r>
              <a:rPr lang="en-US" dirty="0"/>
              <a:t>a procedure that is always yields a correct result on any input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7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758543"/>
            <a:ext cx="8581292" cy="997424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Error Reporting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14:cNvPr>
              <p14:cNvContentPartPr/>
              <p14:nvPr/>
            </p14:nvContentPartPr>
            <p14:xfrm>
              <a:off x="5825880" y="4843080"/>
              <a:ext cx="1034640" cy="23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6520" y="4833720"/>
                <a:ext cx="10533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8" y="64945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 Effective Method for Halting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DAAF-845D-41F2-B4CD-2B86DA551C9B}"/>
              </a:ext>
            </a:extLst>
          </p:cNvPr>
          <p:cNvSpPr txBox="1"/>
          <p:nvPr/>
        </p:nvSpPr>
        <p:spPr>
          <a:xfrm>
            <a:off x="-2" y="1945758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(Function p)</a:t>
            </a:r>
            <a:r>
              <a:rPr lang="en-US" dirty="0"/>
              <a:t> </a:t>
            </a:r>
          </a:p>
          <a:p>
            <a:r>
              <a:rPr lang="en-US" dirty="0"/>
              <a:t>returns true if p halts, false if p does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7024B-3CD5-4AB5-82A6-C8DBFC56404D}"/>
              </a:ext>
            </a:extLst>
          </p:cNvPr>
          <p:cNvSpPr txBox="1"/>
          <p:nvPr/>
        </p:nvSpPr>
        <p:spPr>
          <a:xfrm>
            <a:off x="10622" y="3586717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true {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D9FF6-696E-471D-9D24-21BAD41093E5}"/>
              </a:ext>
            </a:extLst>
          </p:cNvPr>
          <p:cNvSpPr/>
          <p:nvPr/>
        </p:nvSpPr>
        <p:spPr>
          <a:xfrm>
            <a:off x="5252481" y="4817237"/>
            <a:ext cx="3289000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90C473-78D8-4936-A4B3-5FE34A3B5751}"/>
              </a:ext>
            </a:extLst>
          </p:cNvPr>
          <p:cNvCxnSpPr/>
          <p:nvPr/>
        </p:nvCxnSpPr>
        <p:spPr>
          <a:xfrm>
            <a:off x="6049922" y="5283767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1473A-00A2-43EE-B553-A19F902176F2}"/>
              </a:ext>
            </a:extLst>
          </p:cNvPr>
          <p:cNvCxnSpPr/>
          <p:nvPr/>
        </p:nvCxnSpPr>
        <p:spPr>
          <a:xfrm>
            <a:off x="7690877" y="5276676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073F0C-3625-4E63-97A6-E828D51E28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896981" y="4349627"/>
            <a:ext cx="3544" cy="46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533E48-3B4C-4799-AF10-2F6CE4722FBC}"/>
              </a:ext>
            </a:extLst>
          </p:cNvPr>
          <p:cNvSpPr/>
          <p:nvPr/>
        </p:nvSpPr>
        <p:spPr>
          <a:xfrm>
            <a:off x="5252481" y="5762846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19F3AD-FB70-4740-A391-8D091706FBBA}"/>
              </a:ext>
            </a:extLst>
          </p:cNvPr>
          <p:cNvSpPr/>
          <p:nvPr/>
        </p:nvSpPr>
        <p:spPr>
          <a:xfrm>
            <a:off x="6925337" y="5777021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5E3C2C-571F-42BB-8511-BB64E007EC85}"/>
              </a:ext>
            </a:extLst>
          </p:cNvPr>
          <p:cNvSpPr/>
          <p:nvPr/>
        </p:nvSpPr>
        <p:spPr>
          <a:xfrm>
            <a:off x="5266662" y="1690577"/>
            <a:ext cx="3289000" cy="2662911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B40F5-4C02-495A-B6E6-6721F79CCE87}"/>
              </a:ext>
            </a:extLst>
          </p:cNvPr>
          <p:cNvSpPr/>
          <p:nvPr/>
        </p:nvSpPr>
        <p:spPr>
          <a:xfrm>
            <a:off x="5337548" y="2105247"/>
            <a:ext cx="3101164" cy="2115887"/>
          </a:xfrm>
          <a:prstGeom prst="roundRect">
            <a:avLst>
              <a:gd name="adj" fmla="val 89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736835-F620-490D-8414-C6C576CBBA9C}"/>
              </a:ext>
            </a:extLst>
          </p:cNvPr>
          <p:cNvSpPr/>
          <p:nvPr/>
        </p:nvSpPr>
        <p:spPr>
          <a:xfrm>
            <a:off x="6032205" y="2889314"/>
            <a:ext cx="1996542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98CFF1-39BA-48A0-B31A-3C80738EF527}"/>
              </a:ext>
            </a:extLst>
          </p:cNvPr>
          <p:cNvSpPr/>
          <p:nvPr/>
        </p:nvSpPr>
        <p:spPr>
          <a:xfrm>
            <a:off x="5741580" y="3510085"/>
            <a:ext cx="1307809" cy="336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halts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9F4BE-ACEE-44C9-8E05-28C68B388AA5}"/>
              </a:ext>
            </a:extLst>
          </p:cNvPr>
          <p:cNvSpPr/>
          <p:nvPr/>
        </p:nvSpPr>
        <p:spPr>
          <a:xfrm>
            <a:off x="7081287" y="3510085"/>
            <a:ext cx="1307809" cy="336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spins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7B897D-1CEA-4048-99B7-A4347F19BF1E}"/>
              </a:ext>
            </a:extLst>
          </p:cNvPr>
          <p:cNvCxnSpPr>
            <a:stCxn id="20" idx="2"/>
          </p:cNvCxnSpPr>
          <p:nvPr/>
        </p:nvCxnSpPr>
        <p:spPr>
          <a:xfrm flipH="1">
            <a:off x="6395484" y="3846275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A7E681-51DD-4651-B8E3-0CF5EBCE1834}"/>
              </a:ext>
            </a:extLst>
          </p:cNvPr>
          <p:cNvSpPr txBox="1"/>
          <p:nvPr/>
        </p:nvSpPr>
        <p:spPr>
          <a:xfrm>
            <a:off x="6156259" y="3941968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54AC59-4EEA-441D-83A9-E7C81A7E598D}"/>
              </a:ext>
            </a:extLst>
          </p:cNvPr>
          <p:cNvCxnSpPr/>
          <p:nvPr/>
        </p:nvCxnSpPr>
        <p:spPr>
          <a:xfrm flipH="1">
            <a:off x="7706833" y="3817918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DB386F-C0F6-4403-9D1E-6AFC6187AA7E}"/>
              </a:ext>
            </a:extLst>
          </p:cNvPr>
          <p:cNvSpPr txBox="1"/>
          <p:nvPr/>
        </p:nvSpPr>
        <p:spPr>
          <a:xfrm>
            <a:off x="7382544" y="3913611"/>
            <a:ext cx="64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return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A402A7-92DB-4FD0-9FB1-147A7B7D4F33}"/>
              </a:ext>
            </a:extLst>
          </p:cNvPr>
          <p:cNvCxnSpPr>
            <a:cxnSpLocks/>
          </p:cNvCxnSpPr>
          <p:nvPr/>
        </p:nvCxnSpPr>
        <p:spPr>
          <a:xfrm>
            <a:off x="6383077" y="3350881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043BEC-2514-4E8D-A96F-53F60479DBD7}"/>
              </a:ext>
            </a:extLst>
          </p:cNvPr>
          <p:cNvCxnSpPr>
            <a:cxnSpLocks/>
          </p:cNvCxnSpPr>
          <p:nvPr/>
        </p:nvCxnSpPr>
        <p:spPr>
          <a:xfrm>
            <a:off x="7651902" y="335312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FF5EB43-AC82-408D-99AE-959B033B3674}"/>
              </a:ext>
            </a:extLst>
          </p:cNvPr>
          <p:cNvSpPr/>
          <p:nvPr/>
        </p:nvSpPr>
        <p:spPr>
          <a:xfrm>
            <a:off x="6328149" y="2242868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CF6D8E-17B6-43A7-A197-E6A25797A798}"/>
              </a:ext>
            </a:extLst>
          </p:cNvPr>
          <p:cNvCxnSpPr>
            <a:cxnSpLocks/>
          </p:cNvCxnSpPr>
          <p:nvPr/>
        </p:nvCxnSpPr>
        <p:spPr>
          <a:xfrm>
            <a:off x="7028124" y="271871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3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267437-DA91-47BE-9931-ADCA4635396D}"/>
              </a:ext>
            </a:extLst>
          </p:cNvPr>
          <p:cNvSpPr txBox="1">
            <a:spLocks/>
          </p:cNvSpPr>
          <p:nvPr/>
        </p:nvSpPr>
        <p:spPr>
          <a:xfrm>
            <a:off x="0" y="8043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Implications of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88CAB-323E-4A99-A5E2-F93DAC0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94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solution means no reachability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54CD3-49DD-4AFC-BABA-212659DA831D}"/>
              </a:ext>
            </a:extLst>
          </p:cNvPr>
          <p:cNvSpPr txBox="1"/>
          <p:nvPr/>
        </p:nvSpPr>
        <p:spPr>
          <a:xfrm>
            <a:off x="4464558" y="2292330"/>
            <a:ext cx="4498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 !=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612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dTrombone">
            <a:hlinkClick r:id="" action="ppaction://media"/>
            <a:extLst>
              <a:ext uri="{FF2B5EF4-FFF2-40B4-BE49-F238E27FC236}">
                <a16:creationId xmlns:a16="http://schemas.microsoft.com/office/drawing/2014/main" id="{46273746-BDD5-499D-AEA2-2AFFF4641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2812" y="3251261"/>
            <a:ext cx="3077461" cy="18593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9934"/>
            <a:ext cx="7886700" cy="52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2" descr="Image result for sad trombone">
            <a:extLst>
              <a:ext uri="{FF2B5EF4-FFF2-40B4-BE49-F238E27FC236}">
                <a16:creationId xmlns:a16="http://schemas.microsoft.com/office/drawing/2014/main" id="{335CA569-DED0-4D73-98A5-2E3E5684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2482263" y="2481165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– Basic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Static Analysis -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B7DCC-1302-48FF-9438-353F8E982D5C}"/>
              </a:ext>
            </a:extLst>
          </p:cNvPr>
          <p:cNvSpPr txBox="1"/>
          <p:nvPr/>
        </p:nvSpPr>
        <p:spPr>
          <a:xfrm>
            <a:off x="5092993" y="2427767"/>
            <a:ext cx="3079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int * p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*p =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7D2D1C-8253-42DF-A061-DE57137D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means no reachability</a:t>
            </a:r>
          </a:p>
        </p:txBody>
      </p:sp>
    </p:spTree>
    <p:extLst>
      <p:ext uri="{BB962C8B-B14F-4D97-AF65-F5344CB8AC3E}">
        <p14:creationId xmlns:p14="http://schemas.microsoft.com/office/powerpoint/2010/main" val="270561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like to perfectly capture all bugs</a:t>
            </a:r>
          </a:p>
          <a:p>
            <a:pPr lvl="1"/>
            <a:r>
              <a:rPr lang="en-US" dirty="0"/>
              <a:t>We can’t be right all of the time	</a:t>
            </a:r>
          </a:p>
          <a:p>
            <a:pPr lvl="1"/>
            <a:r>
              <a:rPr lang="en-US" dirty="0"/>
              <a:t>We </a:t>
            </a:r>
            <a:r>
              <a:rPr lang="en-US" u="sng" dirty="0"/>
              <a:t>can</a:t>
            </a:r>
            <a:r>
              <a:rPr lang="en-US" dirty="0"/>
              <a:t> choose </a:t>
            </a:r>
            <a:r>
              <a:rPr lang="en-US" b="1" dirty="0"/>
              <a:t>HOW</a:t>
            </a:r>
            <a:r>
              <a:rPr lang="en-US" dirty="0"/>
              <a:t> we are wrong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A6D154-2A0B-4026-9C02-D0CD290A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- Implications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Detour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3" y="2346624"/>
            <a:ext cx="40496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4736373" y="2360796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9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441F506C-B2C1-4934-9748-4261F49A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7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en book - Free education icons">
            <a:extLst>
              <a:ext uri="{FF2B5EF4-FFF2-40B4-BE49-F238E27FC236}">
                <a16:creationId xmlns:a16="http://schemas.microsoft.com/office/drawing/2014/main" id="{9F41702D-C2EC-4140-9EE0-DD4AA847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5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76ED8792-83EC-46C2-A3A4-98B606369098}"/>
              </a:ext>
            </a:extLst>
          </p:cNvPr>
          <p:cNvSpPr/>
          <p:nvPr/>
        </p:nvSpPr>
        <p:spPr>
          <a:xfrm rot="8364201" flipH="1">
            <a:off x="3031600" y="3981397"/>
            <a:ext cx="1112504" cy="462516"/>
          </a:xfrm>
          <a:prstGeom prst="half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94335-5B2C-49A7-AAC9-44753FBF13C6}"/>
              </a:ext>
            </a:extLst>
          </p:cNvPr>
          <p:cNvSpPr txBox="1"/>
          <p:nvPr/>
        </p:nvSpPr>
        <p:spPr>
          <a:xfrm>
            <a:off x="-21267" y="5380076"/>
            <a:ext cx="9183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if we only consider the universe of programs not written by *$%!-heads?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9DFC-C387-476D-9470-3FFA75D78DC9}"/>
              </a:ext>
            </a:extLst>
          </p:cNvPr>
          <p:cNvSpPr txBox="1"/>
          <p:nvPr/>
        </p:nvSpPr>
        <p:spPr>
          <a:xfrm rot="21106295">
            <a:off x="7522046" y="5467653"/>
            <a:ext cx="62709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(bleep)</a:t>
            </a:r>
          </a:p>
        </p:txBody>
      </p:sp>
    </p:spTree>
    <p:extLst>
      <p:ext uri="{BB962C8B-B14F-4D97-AF65-F5344CB8AC3E}">
        <p14:creationId xmlns:p14="http://schemas.microsoft.com/office/powerpoint/2010/main" val="3503156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Practical Argument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The Myth of Sisyphus - Sisyphusa">
            <a:extLst>
              <a:ext uri="{FF2B5EF4-FFF2-40B4-BE49-F238E27FC236}">
                <a16:creationId xmlns:a16="http://schemas.microsoft.com/office/drawing/2014/main" id="{4F5037EA-00D1-4E45-B12A-A2265061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61" y="149992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F0C0B-0B9A-42B3-B017-E095C0A4281C}"/>
              </a:ext>
            </a:extLst>
          </p:cNvPr>
          <p:cNvSpPr txBox="1"/>
          <p:nvPr/>
        </p:nvSpPr>
        <p:spPr>
          <a:xfrm>
            <a:off x="3859077" y="1130590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really hard!</a:t>
            </a:r>
          </a:p>
        </p:txBody>
      </p:sp>
    </p:spTree>
    <p:extLst>
      <p:ext uri="{BB962C8B-B14F-4D97-AF65-F5344CB8AC3E}">
        <p14:creationId xmlns:p14="http://schemas.microsoft.com/office/powerpoint/2010/main" val="63615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do some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Sciency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-Sounding Stuff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File:Science-symbol-2.svg - Wikimedia Commons">
            <a:extLst>
              <a:ext uri="{FF2B5EF4-FFF2-40B4-BE49-F238E27FC236}">
                <a16:creationId xmlns:a16="http://schemas.microsoft.com/office/drawing/2014/main" id="{A27B8464-A2A7-43F1-898F-1B0661AF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77" y="2131828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1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Evaluating a Bug Detector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66F17-FFA8-480A-838F-908D32006D66}"/>
              </a:ext>
            </a:extLst>
          </p:cNvPr>
          <p:cNvSpPr/>
          <p:nvPr/>
        </p:nvSpPr>
        <p:spPr>
          <a:xfrm>
            <a:off x="1648047" y="170120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438D4-2320-4F64-8C51-BA554D7B7D5A}"/>
              </a:ext>
            </a:extLst>
          </p:cNvPr>
          <p:cNvSpPr/>
          <p:nvPr/>
        </p:nvSpPr>
        <p:spPr>
          <a:xfrm>
            <a:off x="4572000" y="170120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AEEA-92A9-47A5-83D8-24BCBD9FA606}"/>
              </a:ext>
            </a:extLst>
          </p:cNvPr>
          <p:cNvSpPr/>
          <p:nvPr/>
        </p:nvSpPr>
        <p:spPr>
          <a:xfrm>
            <a:off x="1662221" y="3831268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F6DF-02DE-49A2-A91A-FB7723F4750F}"/>
              </a:ext>
            </a:extLst>
          </p:cNvPr>
          <p:cNvSpPr/>
          <p:nvPr/>
        </p:nvSpPr>
        <p:spPr>
          <a:xfrm>
            <a:off x="4586174" y="3831268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9E9C5-98A5-4E59-977D-4F2A36FAB831}"/>
              </a:ext>
            </a:extLst>
          </p:cNvPr>
          <p:cNvSpPr txBox="1"/>
          <p:nvPr/>
        </p:nvSpPr>
        <p:spPr>
          <a:xfrm>
            <a:off x="723018" y="2339908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5EBCC-5CF6-4A82-B64E-5A62BE322E95}"/>
              </a:ext>
            </a:extLst>
          </p:cNvPr>
          <p:cNvSpPr txBox="1"/>
          <p:nvPr/>
        </p:nvSpPr>
        <p:spPr>
          <a:xfrm>
            <a:off x="641497" y="45641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B4FFE-827B-4F77-B52D-C7A37BD9325A}"/>
              </a:ext>
            </a:extLst>
          </p:cNvPr>
          <p:cNvSpPr txBox="1"/>
          <p:nvPr/>
        </p:nvSpPr>
        <p:spPr>
          <a:xfrm>
            <a:off x="2810539" y="122841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6F882-EC85-408E-A8DB-7B1DE1437FEC}"/>
              </a:ext>
            </a:extLst>
          </p:cNvPr>
          <p:cNvSpPr txBox="1"/>
          <p:nvPr/>
        </p:nvSpPr>
        <p:spPr>
          <a:xfrm>
            <a:off x="5801833" y="122346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8975-94D1-4163-8C1C-9611D503B117}"/>
              </a:ext>
            </a:extLst>
          </p:cNvPr>
          <p:cNvSpPr txBox="1"/>
          <p:nvPr/>
        </p:nvSpPr>
        <p:spPr>
          <a:xfrm>
            <a:off x="2079454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E0480-1D15-45F4-ADD0-9CFD90B781FE}"/>
              </a:ext>
            </a:extLst>
          </p:cNvPr>
          <p:cNvSpPr txBox="1"/>
          <p:nvPr/>
        </p:nvSpPr>
        <p:spPr>
          <a:xfrm>
            <a:off x="2570265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5AAD1-618F-4D41-A407-9D027D943101}"/>
              </a:ext>
            </a:extLst>
          </p:cNvPr>
          <p:cNvSpPr txBox="1"/>
          <p:nvPr/>
        </p:nvSpPr>
        <p:spPr>
          <a:xfrm>
            <a:off x="2542675" y="3870911"/>
            <a:ext cx="11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B45DD-CDC7-46C5-BED0-B70BA94CBCE7}"/>
              </a:ext>
            </a:extLst>
          </p:cNvPr>
          <p:cNvSpPr txBox="1"/>
          <p:nvPr/>
        </p:nvSpPr>
        <p:spPr>
          <a:xfrm>
            <a:off x="2570265" y="4166205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E4FE5-03DE-4F0E-9E89-C9483BAFFA04}"/>
              </a:ext>
            </a:extLst>
          </p:cNvPr>
          <p:cNvSpPr txBox="1"/>
          <p:nvPr/>
        </p:nvSpPr>
        <p:spPr>
          <a:xfrm>
            <a:off x="5523512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3F8AAD-4CE4-4988-AE19-0230C38F3719}"/>
              </a:ext>
            </a:extLst>
          </p:cNvPr>
          <p:cNvSpPr txBox="1"/>
          <p:nvPr/>
        </p:nvSpPr>
        <p:spPr>
          <a:xfrm>
            <a:off x="5419978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50A157-3171-4EE0-B68F-047FE55F52BA}"/>
              </a:ext>
            </a:extLst>
          </p:cNvPr>
          <p:cNvSpPr txBox="1"/>
          <p:nvPr/>
        </p:nvSpPr>
        <p:spPr>
          <a:xfrm>
            <a:off x="5105830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DBC9A-5A0F-4172-ADF2-0EDC7D379B4E}"/>
              </a:ext>
            </a:extLst>
          </p:cNvPr>
          <p:cNvSpPr txBox="1"/>
          <p:nvPr/>
        </p:nvSpPr>
        <p:spPr>
          <a:xfrm>
            <a:off x="5447694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8F7ECC-AA4A-4FFF-8EBC-E52E127DC2B6}"/>
              </a:ext>
            </a:extLst>
          </p:cNvPr>
          <p:cNvSpPr/>
          <p:nvPr/>
        </p:nvSpPr>
        <p:spPr>
          <a:xfrm>
            <a:off x="1714082" y="1755608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EC5DD-425C-4363-93F7-BAB559274AFB}"/>
              </a:ext>
            </a:extLst>
          </p:cNvPr>
          <p:cNvSpPr txBox="1"/>
          <p:nvPr/>
        </p:nvSpPr>
        <p:spPr>
          <a:xfrm>
            <a:off x="7996347" y="2435982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7C7E32-4F78-4284-BF84-15E6C24C4B8E}"/>
              </a:ext>
            </a:extLst>
          </p:cNvPr>
          <p:cNvSpPr/>
          <p:nvPr/>
        </p:nvSpPr>
        <p:spPr>
          <a:xfrm>
            <a:off x="1714082" y="3869740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C7C96-705B-4F9B-99C7-81D33F6F27A2}"/>
              </a:ext>
            </a:extLst>
          </p:cNvPr>
          <p:cNvSpPr txBox="1"/>
          <p:nvPr/>
        </p:nvSpPr>
        <p:spPr>
          <a:xfrm>
            <a:off x="7954766" y="455011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99343A-0B99-4211-A899-4C8B58C17FF9}"/>
              </a:ext>
            </a:extLst>
          </p:cNvPr>
          <p:cNvSpPr/>
          <p:nvPr/>
        </p:nvSpPr>
        <p:spPr>
          <a:xfrm>
            <a:off x="1780118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BCA2-54BA-4619-A7E3-C6F775D75C74}"/>
              </a:ext>
            </a:extLst>
          </p:cNvPr>
          <p:cNvSpPr txBox="1"/>
          <p:nvPr/>
        </p:nvSpPr>
        <p:spPr>
          <a:xfrm>
            <a:off x="2217475" y="6122454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2CE986-C7F6-4350-B3C6-B496C2BDC380}"/>
              </a:ext>
            </a:extLst>
          </p:cNvPr>
          <p:cNvSpPr/>
          <p:nvPr/>
        </p:nvSpPr>
        <p:spPr>
          <a:xfrm>
            <a:off x="4701620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43617-888E-416F-A2F7-759355FA5F7B}"/>
              </a:ext>
            </a:extLst>
          </p:cNvPr>
          <p:cNvSpPr txBox="1"/>
          <p:nvPr/>
        </p:nvSpPr>
        <p:spPr>
          <a:xfrm>
            <a:off x="5174431" y="6146517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38B9C395-2CAE-4007-B801-C81EBCADF46B}"/>
              </a:ext>
            </a:extLst>
          </p:cNvPr>
          <p:cNvSpPr/>
          <p:nvPr/>
        </p:nvSpPr>
        <p:spPr>
          <a:xfrm>
            <a:off x="2857798" y="2666872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999EB091-E4BE-43DC-9CC6-DD9249A1AB36}"/>
              </a:ext>
            </a:extLst>
          </p:cNvPr>
          <p:cNvSpPr/>
          <p:nvPr/>
        </p:nvSpPr>
        <p:spPr>
          <a:xfrm>
            <a:off x="2845699" y="4617218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4147B086-0D29-4EF0-B814-87178C2C0438}"/>
              </a:ext>
            </a:extLst>
          </p:cNvPr>
          <p:cNvSpPr/>
          <p:nvPr/>
        </p:nvSpPr>
        <p:spPr>
          <a:xfrm>
            <a:off x="5831427" y="266108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5DED19B-5C34-4223-9D09-4FDB9A604353}"/>
              </a:ext>
            </a:extLst>
          </p:cNvPr>
          <p:cNvSpPr/>
          <p:nvPr/>
        </p:nvSpPr>
        <p:spPr>
          <a:xfrm>
            <a:off x="5841231" y="4642909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64410-3FF4-40FE-A459-841E04673267}"/>
              </a:ext>
            </a:extLst>
          </p:cNvPr>
          <p:cNvSpPr txBox="1"/>
          <p:nvPr/>
        </p:nvSpPr>
        <p:spPr>
          <a:xfrm>
            <a:off x="3393898" y="2759147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CE1FC-9971-4A09-93E3-FC20140B92D1}"/>
              </a:ext>
            </a:extLst>
          </p:cNvPr>
          <p:cNvSpPr txBox="1"/>
          <p:nvPr/>
        </p:nvSpPr>
        <p:spPr>
          <a:xfrm>
            <a:off x="3410511" y="4715091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33FBD-3C57-472D-A366-CC60DE593D4F}"/>
              </a:ext>
            </a:extLst>
          </p:cNvPr>
          <p:cNvSpPr txBox="1"/>
          <p:nvPr/>
        </p:nvSpPr>
        <p:spPr>
          <a:xfrm>
            <a:off x="6397181" y="2634933"/>
            <a:ext cx="7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03805-6F46-4E60-B051-F520E9CCB9B5}"/>
              </a:ext>
            </a:extLst>
          </p:cNvPr>
          <p:cNvSpPr txBox="1"/>
          <p:nvPr/>
        </p:nvSpPr>
        <p:spPr>
          <a:xfrm>
            <a:off x="6403617" y="4598264"/>
            <a:ext cx="84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81135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Guarantees Under Imperfect Detection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30616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Type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have them</a:t>
            </a:r>
          </a:p>
          <a:p>
            <a:pPr marL="0" indent="0">
              <a:buNone/>
            </a:pPr>
            <a:r>
              <a:rPr lang="en-US" b="1" dirty="0"/>
              <a:t>Type Rules</a:t>
            </a:r>
          </a:p>
          <a:p>
            <a:r>
              <a:rPr lang="en-US" dirty="0"/>
              <a:t>Examples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Connecting operations to their types</a:t>
            </a:r>
          </a:p>
          <a:p>
            <a:r>
              <a:rPr lang="en-US" dirty="0"/>
              <a:t>Enrich our static analysis pass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5DD99-5680-4203-A59A-3B6814AFF531}"/>
              </a:ext>
            </a:extLst>
          </p:cNvPr>
          <p:cNvSpPr/>
          <p:nvPr/>
        </p:nvSpPr>
        <p:spPr>
          <a:xfrm>
            <a:off x="5125453" y="1174082"/>
            <a:ext cx="3503642" cy="2507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meaning of different aspects of type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AST-based type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propagate type errors</a:t>
            </a:r>
          </a:p>
        </p:txBody>
      </p:sp>
    </p:spTree>
    <p:extLst>
      <p:ext uri="{BB962C8B-B14F-4D97-AF65-F5344CB8AC3E}">
        <p14:creationId xmlns:p14="http://schemas.microsoft.com/office/powerpoint/2010/main" val="4910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Visual Analogy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48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Imagine the universe of all programs is contained in a circle</a:t>
            </a:r>
          </a:p>
          <a:p>
            <a:r>
              <a:rPr lang="en-US" dirty="0"/>
              <a:t>You can draw a circle around the programs you report as buggy</a:t>
            </a:r>
          </a:p>
          <a:p>
            <a:r>
              <a:rPr lang="en-US" dirty="0"/>
              <a:t>The actual buggy programs occupy a jagged region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26ADD-FDC4-4C64-AF10-5BD274B9F8A8}"/>
              </a:ext>
            </a:extLst>
          </p:cNvPr>
          <p:cNvGrpSpPr/>
          <p:nvPr/>
        </p:nvGrpSpPr>
        <p:grpSpPr>
          <a:xfrm>
            <a:off x="5105400" y="1637404"/>
            <a:ext cx="3886200" cy="3886200"/>
            <a:chOff x="5105400" y="1637404"/>
            <a:chExt cx="3886200" cy="3886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582FF4-D7F9-4F94-BF31-FD9F7A482401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2F7A05-0807-49AE-B99D-F773C3AE869D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Programs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851185-7DA9-4AB8-A086-EFAD80086B34}"/>
              </a:ext>
            </a:extLst>
          </p:cNvPr>
          <p:cNvSpPr/>
          <p:nvPr/>
        </p:nvSpPr>
        <p:spPr>
          <a:xfrm>
            <a:off x="5565476" y="2704204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F0F24A-D072-4573-98F5-7410C5D9CE96}"/>
              </a:ext>
            </a:extLst>
          </p:cNvPr>
          <p:cNvSpPr/>
          <p:nvPr/>
        </p:nvSpPr>
        <p:spPr>
          <a:xfrm>
            <a:off x="7049419" y="2366336"/>
            <a:ext cx="1362425" cy="1422264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7F02-54B1-43A0-8321-E8FCB6FD9784}"/>
              </a:ext>
            </a:extLst>
          </p:cNvPr>
          <p:cNvSpPr txBox="1"/>
          <p:nvPr/>
        </p:nvSpPr>
        <p:spPr>
          <a:xfrm>
            <a:off x="7941333" y="1281134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68D8CB-E85D-4E8F-9C8E-5E47F0B13AF9}"/>
              </a:ext>
            </a:extLst>
          </p:cNvPr>
          <p:cNvSpPr/>
          <p:nvPr/>
        </p:nvSpPr>
        <p:spPr>
          <a:xfrm>
            <a:off x="8125901" y="1900989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703079E-5495-47BF-BD62-54CBF6C3EED7}"/>
              </a:ext>
            </a:extLst>
          </p:cNvPr>
          <p:cNvSpPr/>
          <p:nvPr/>
        </p:nvSpPr>
        <p:spPr>
          <a:xfrm>
            <a:off x="321496" y="1278237"/>
            <a:ext cx="38100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76" y="648394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AC5F4-CBAE-43B4-96C6-73F08431830C}"/>
              </a:ext>
            </a:extLst>
          </p:cNvPr>
          <p:cNvSpPr txBox="1"/>
          <p:nvPr/>
        </p:nvSpPr>
        <p:spPr>
          <a:xfrm>
            <a:off x="16260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3F0B63-3FD5-410B-8334-536DF69F15E4}"/>
              </a:ext>
            </a:extLst>
          </p:cNvPr>
          <p:cNvSpPr/>
          <p:nvPr/>
        </p:nvSpPr>
        <p:spPr>
          <a:xfrm>
            <a:off x="5105400" y="1252396"/>
            <a:ext cx="38862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77F0D-B46B-4F0A-A58D-75B3D505BE37}"/>
              </a:ext>
            </a:extLst>
          </p:cNvPr>
          <p:cNvSpPr txBox="1"/>
          <p:nvPr/>
        </p:nvSpPr>
        <p:spPr>
          <a:xfrm>
            <a:off x="64099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44A9D-B118-47AB-AB96-11C6661E9B54}"/>
              </a:ext>
            </a:extLst>
          </p:cNvPr>
          <p:cNvSpPr txBox="1"/>
          <p:nvPr/>
        </p:nvSpPr>
        <p:spPr>
          <a:xfrm>
            <a:off x="59406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bug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0BBE4-8749-4F42-9ECB-B3CCE8E81F01}"/>
              </a:ext>
            </a:extLst>
          </p:cNvPr>
          <p:cNvSpPr txBox="1"/>
          <p:nvPr/>
        </p:nvSpPr>
        <p:spPr>
          <a:xfrm>
            <a:off x="43600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Soundness and Completeness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C306F-BCBA-4C80-A08B-FE4F67B56444}"/>
              </a:ext>
            </a:extLst>
          </p:cNvPr>
          <p:cNvSpPr txBox="1"/>
          <p:nvPr/>
        </p:nvSpPr>
        <p:spPr>
          <a:xfrm>
            <a:off x="55921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buggy programs get flagged </a:t>
            </a:r>
          </a:p>
          <a:p>
            <a:pPr algn="ctr"/>
            <a:r>
              <a:rPr lang="en-US" dirty="0"/>
              <a:t>(No false negative problem)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30A01-C4CC-4CF7-8CD7-0CBC9BCA92D7}"/>
              </a:ext>
            </a:extLst>
          </p:cNvPr>
          <p:cNvSpPr txBox="1"/>
          <p:nvPr/>
        </p:nvSpPr>
        <p:spPr>
          <a:xfrm>
            <a:off x="53333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correct programs get flagged </a:t>
            </a:r>
          </a:p>
          <a:p>
            <a:pPr algn="ctr"/>
            <a:r>
              <a:rPr lang="en-US" dirty="0"/>
              <a:t>(has false positive problem)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505ED-5F4C-4C1A-8740-87FA831A656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4601719" y="2946003"/>
            <a:ext cx="1429092" cy="713514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E0F6B8-E3C3-4CD8-8B41-AEDCAC3569A5}"/>
              </a:ext>
            </a:extLst>
          </p:cNvPr>
          <p:cNvSpPr txBox="1"/>
          <p:nvPr/>
        </p:nvSpPr>
        <p:spPr>
          <a:xfrm>
            <a:off x="41465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Positive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7F05E1-8690-4ADE-AB55-CD07814C8DD2}"/>
              </a:ext>
            </a:extLst>
          </p:cNvPr>
          <p:cNvSpPr/>
          <p:nvPr/>
        </p:nvSpPr>
        <p:spPr>
          <a:xfrm>
            <a:off x="7804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361F1D-2CAC-4BAD-8115-46FD5F1D2BE4}"/>
              </a:ext>
            </a:extLst>
          </p:cNvPr>
          <p:cNvSpPr/>
          <p:nvPr/>
        </p:nvSpPr>
        <p:spPr>
          <a:xfrm>
            <a:off x="55654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0F4D82-6A34-4488-8BFF-12012F153762}"/>
              </a:ext>
            </a:extLst>
          </p:cNvPr>
          <p:cNvSpPr/>
          <p:nvPr/>
        </p:nvSpPr>
        <p:spPr>
          <a:xfrm>
            <a:off x="1758092" y="2704203"/>
            <a:ext cx="1068577" cy="998005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D3078-6CDC-49CB-B18C-56DCE3CDF50D}"/>
              </a:ext>
            </a:extLst>
          </p:cNvPr>
          <p:cNvSpPr txBox="1"/>
          <p:nvPr/>
        </p:nvSpPr>
        <p:spPr>
          <a:xfrm>
            <a:off x="929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D8E8ED-2542-45E1-846F-FF03A2DBE2A1}"/>
              </a:ext>
            </a:extLst>
          </p:cNvPr>
          <p:cNvSpPr/>
          <p:nvPr/>
        </p:nvSpPr>
        <p:spPr>
          <a:xfrm rot="18390857">
            <a:off x="9507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A9FD48-40B8-4D4E-8368-C8DCA5A0F7DC}"/>
              </a:ext>
            </a:extLst>
          </p:cNvPr>
          <p:cNvSpPr/>
          <p:nvPr/>
        </p:nvSpPr>
        <p:spPr>
          <a:xfrm rot="18390857">
            <a:off x="50711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9F6526-264E-46E7-96FB-43242A99D847}"/>
              </a:ext>
            </a:extLst>
          </p:cNvPr>
          <p:cNvSpPr txBox="1"/>
          <p:nvPr/>
        </p:nvSpPr>
        <p:spPr>
          <a:xfrm>
            <a:off x="11956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Sound bug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44B68-89FC-432B-81EF-61D29DDC333B}"/>
              </a:ext>
            </a:extLst>
          </p:cNvPr>
          <p:cNvSpPr txBox="1"/>
          <p:nvPr/>
        </p:nvSpPr>
        <p:spPr>
          <a:xfrm>
            <a:off x="5072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buggy programs pass through</a:t>
            </a:r>
          </a:p>
          <a:p>
            <a:pPr algn="ctr"/>
            <a:r>
              <a:rPr lang="en-US" dirty="0"/>
              <a:t>(has false negative problem)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C3FE4-EFF2-4896-B8F3-3DA3E09A8C90}"/>
              </a:ext>
            </a:extLst>
          </p:cNvPr>
          <p:cNvSpPr txBox="1"/>
          <p:nvPr/>
        </p:nvSpPr>
        <p:spPr>
          <a:xfrm>
            <a:off x="5992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correct programs pass through</a:t>
            </a:r>
          </a:p>
          <a:p>
            <a:pPr algn="ctr"/>
            <a:r>
              <a:rPr lang="en-US" dirty="0"/>
              <a:t>(No false positive problem)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BB191A-ABAD-494F-978D-3DF90305A66E}"/>
              </a:ext>
            </a:extLst>
          </p:cNvPr>
          <p:cNvCxnSpPr>
            <a:cxnSpLocks/>
          </p:cNvCxnSpPr>
          <p:nvPr/>
        </p:nvCxnSpPr>
        <p:spPr>
          <a:xfrm flipH="1" flipV="1">
            <a:off x="3083592" y="2835519"/>
            <a:ext cx="1226099" cy="866689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D4126D-704C-4961-A5FC-C502BF455486}"/>
              </a:ext>
            </a:extLst>
          </p:cNvPr>
          <p:cNvSpPr txBox="1"/>
          <p:nvPr/>
        </p:nvSpPr>
        <p:spPr>
          <a:xfrm>
            <a:off x="41303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Negative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D1BF2A-60BA-47D7-81BF-226E632E8C76}"/>
              </a:ext>
            </a:extLst>
          </p:cNvPr>
          <p:cNvSpPr/>
          <p:nvPr/>
        </p:nvSpPr>
        <p:spPr>
          <a:xfrm>
            <a:off x="5565476" y="1946840"/>
            <a:ext cx="2798070" cy="2784990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9" grpId="0"/>
      <p:bldP spid="18" grpId="0"/>
      <p:bldP spid="21" grpId="0"/>
      <p:bldP spid="24" grpId="0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/>
      <p:bldP spid="35" grpId="0"/>
      <p:bldP spid="39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best-effort procedures that are neither sound nor complete</a:t>
            </a:r>
          </a:p>
          <a:p>
            <a:r>
              <a:rPr lang="en-US" dirty="0"/>
              <a:t>We can analyze the result of a statement under certain assumptions</a:t>
            </a:r>
          </a:p>
          <a:p>
            <a:pPr lvl="1"/>
            <a:r>
              <a:rPr lang="en-US" dirty="0"/>
              <a:t>Assume that the statement is executed</a:t>
            </a:r>
          </a:p>
          <a:p>
            <a:pPr lvl="1"/>
            <a:r>
              <a:rPr lang="en-US" dirty="0"/>
              <a:t>Assume that the statement actually completes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Correctness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09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62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95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71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550" y="5295899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4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95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7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295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5486400" y="4552950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5370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2076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2686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2686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3429000" y="4724400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3429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4210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857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162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76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1276350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1167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3457575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2676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2809874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65436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3457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619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924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6438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6096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6019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58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7219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7215188" y="2362200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4724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3781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4191000" y="1789986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1682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130750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209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061579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066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998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00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114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32779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842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31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871579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239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22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Overview – Error Reporting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What counts as a bad program?</a:t>
            </a:r>
          </a:p>
          <a:p>
            <a:r>
              <a:rPr lang="en-US" dirty="0"/>
              <a:t>How do we detect bad programs?</a:t>
            </a:r>
          </a:p>
          <a:p>
            <a:pPr marL="0" indent="0">
              <a:buNone/>
            </a:pPr>
            <a:r>
              <a:rPr lang="en-US" b="1" dirty="0"/>
              <a:t>Limits of Analysis</a:t>
            </a:r>
          </a:p>
          <a:p>
            <a:r>
              <a:rPr lang="en-US" dirty="0"/>
              <a:t>The halting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Error Checking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4644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save programmers from themselves</a:t>
            </a:r>
          </a:p>
          <a:p>
            <a:r>
              <a:rPr lang="en-US" dirty="0"/>
              <a:t>It’s not enough to compile the programmer’s code</a:t>
            </a:r>
          </a:p>
          <a:p>
            <a:r>
              <a:rPr lang="en-US" dirty="0"/>
              <a:t>Need to figure out what programmer </a:t>
            </a:r>
            <a:r>
              <a:rPr lang="en-US" i="1" dirty="0"/>
              <a:t>meant to code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2E1D141-E7E9-4174-B047-C0D179B7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69" y="1452562"/>
            <a:ext cx="30289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Quick Audience Poll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3651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Does this C program compile?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BC6B0-D58B-4D18-B5F2-D0517BE4E9D5}"/>
              </a:ext>
            </a:extLst>
          </p:cNvPr>
          <p:cNvSpPr txBox="1"/>
          <p:nvPr/>
        </p:nvSpPr>
        <p:spPr>
          <a:xfrm>
            <a:off x="2700669" y="3115338"/>
            <a:ext cx="34163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if (false){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6;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AB3FE-A840-4C9E-AC08-003000938D3E}"/>
              </a:ext>
            </a:extLst>
          </p:cNvPr>
          <p:cNvSpPr/>
          <p:nvPr/>
        </p:nvSpPr>
        <p:spPr>
          <a:xfrm>
            <a:off x="1583076" y="2117275"/>
            <a:ext cx="597785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00" b="1" u="sng" dirty="0"/>
              <a:t>Should</a:t>
            </a:r>
            <a:r>
              <a:rPr lang="en-US" sz="3900" b="1" dirty="0"/>
              <a:t> this C code compile?</a:t>
            </a:r>
          </a:p>
        </p:txBody>
      </p:sp>
    </p:spTree>
    <p:extLst>
      <p:ext uri="{BB962C8B-B14F-4D97-AF65-F5344CB8AC3E}">
        <p14:creationId xmlns:p14="http://schemas.microsoft.com/office/powerpoint/2010/main" val="40428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Compiler’s Error-Checking Obligation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What Do We Owe Each Other? : Howard L. Rosenthal ...">
            <a:extLst>
              <a:ext uri="{FF2B5EF4-FFF2-40B4-BE49-F238E27FC236}">
                <a16:creationId xmlns:a16="http://schemas.microsoft.com/office/drawing/2014/main" id="{507BAC20-4598-4C96-BA0E-59CCBA0E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8686"/>
          <a:stretch/>
        </p:blipFill>
        <p:spPr bwMode="auto">
          <a:xfrm>
            <a:off x="3025627" y="1591912"/>
            <a:ext cx="3092746" cy="40957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508497-7F39-40EB-9570-469AA85D7DD4}"/>
              </a:ext>
            </a:extLst>
          </p:cNvPr>
          <p:cNvSpPr txBox="1"/>
          <p:nvPr/>
        </p:nvSpPr>
        <p:spPr>
          <a:xfrm>
            <a:off x="3025627" y="5987019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Understandability / Consistency</a:t>
            </a:r>
          </a:p>
        </p:txBody>
      </p:sp>
    </p:spTree>
    <p:extLst>
      <p:ext uri="{BB962C8B-B14F-4D97-AF65-F5344CB8AC3E}">
        <p14:creationId xmlns:p14="http://schemas.microsoft.com/office/powerpoint/2010/main" val="110449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36492</TotalTime>
  <Words>1248</Words>
  <Application>Microsoft Office PowerPoint</Application>
  <PresentationFormat>On-screen Show (4:3)</PresentationFormat>
  <Paragraphs>295</Paragraphs>
  <Slides>32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Check-In Review – Type Checking</vt:lpstr>
      <vt:lpstr>Error Reporting</vt:lpstr>
      <vt:lpstr>Last Time Lecture Review – Type Analysis</vt:lpstr>
      <vt:lpstr>Handling Errors Type Analysis – Implementing Type Checking</vt:lpstr>
      <vt:lpstr>Type Error Example Type Analysis – Implementing Type Checking</vt:lpstr>
      <vt:lpstr>Today’s Outline Lecture Overview – Error Reporting</vt:lpstr>
      <vt:lpstr>Error Checking  Semantic Analysis</vt:lpstr>
      <vt:lpstr>Quick Audience Poll Semantics – Error Checking</vt:lpstr>
      <vt:lpstr>A Compiler’s Error-Checking Obligation Semantics – Error Checking</vt:lpstr>
      <vt:lpstr>Compiler As Mind Reader Semantic Analysis – Broad View</vt:lpstr>
      <vt:lpstr>Compiler as Complainer Semantic Analysis – Broad View</vt:lpstr>
      <vt:lpstr>The Compiler Before the Compiler Semantic Analysis – Broad View</vt:lpstr>
      <vt:lpstr>Bug Hunting Semantic Analysis – Broad View</vt:lpstr>
      <vt:lpstr>Compiler Perspective Semantic Analysis – Broad View</vt:lpstr>
      <vt:lpstr>Compiler Focus: Static Analysis Semantic Analysis – Broad View</vt:lpstr>
      <vt:lpstr>Limits of Error Checking Static Analysis</vt:lpstr>
      <vt:lpstr>Limits of Static Analysis Static Analysis</vt:lpstr>
      <vt:lpstr>The Halting Problem Static Analysis</vt:lpstr>
      <vt:lpstr>Sketching the Halting Problem Static Analysis</vt:lpstr>
      <vt:lpstr>No Effective Method for Halting Static Analysis</vt:lpstr>
      <vt:lpstr>PowerPoint Presentation</vt:lpstr>
      <vt:lpstr>Rice’s Theorem Static Analysis</vt:lpstr>
      <vt:lpstr>Rice’s Theorem – Basic Idea Static Analysis - Limits of Error Checking</vt:lpstr>
      <vt:lpstr>Rice’s Theorem - Implications Detour – Limits of Error Checking</vt:lpstr>
      <vt:lpstr>Limits of Static Analysis Static Analysis</vt:lpstr>
      <vt:lpstr>Practical Argument Static Analysis</vt:lpstr>
      <vt:lpstr>Let’s do some Sciency-Sounding Stuff Evaluation</vt:lpstr>
      <vt:lpstr>Evaluating a Bug Detector Evaluation</vt:lpstr>
      <vt:lpstr>Guarantees Under Imperfect Detection Limits of Error Checking</vt:lpstr>
      <vt:lpstr>Visual Analogy Limits of Error Checking</vt:lpstr>
      <vt:lpstr>Soundness and Completeness Limits of Error Checking</vt:lpstr>
      <vt:lpstr>Partial Correctness Limits of Error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774</cp:revision>
  <cp:lastPrinted>2018-08-29T18:10:22Z</cp:lastPrinted>
  <dcterms:created xsi:type="dcterms:W3CDTF">2018-07-19T03:57:05Z</dcterms:created>
  <dcterms:modified xsi:type="dcterms:W3CDTF">2022-09-30T21:37:41Z</dcterms:modified>
</cp:coreProperties>
</file>