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1261" r:id="rId2"/>
    <p:sldId id="1184" r:id="rId3"/>
    <p:sldId id="1271" r:id="rId4"/>
    <p:sldId id="1272" r:id="rId5"/>
    <p:sldId id="1262" r:id="rId6"/>
    <p:sldId id="1150" r:id="rId7"/>
    <p:sldId id="1159" r:id="rId8"/>
    <p:sldId id="1151" r:id="rId9"/>
    <p:sldId id="1273" r:id="rId10"/>
    <p:sldId id="1160" r:id="rId11"/>
    <p:sldId id="1192" r:id="rId12"/>
    <p:sldId id="1274" r:id="rId13"/>
    <p:sldId id="1254" r:id="rId14"/>
    <p:sldId id="1263" r:id="rId15"/>
    <p:sldId id="1264" r:id="rId16"/>
    <p:sldId id="1265" r:id="rId17"/>
    <p:sldId id="1266" r:id="rId18"/>
    <p:sldId id="1161" r:id="rId19"/>
    <p:sldId id="1170" r:id="rId20"/>
    <p:sldId id="1163" r:id="rId21"/>
    <p:sldId id="1208" r:id="rId22"/>
    <p:sldId id="1276" r:id="rId23"/>
    <p:sldId id="1255" r:id="rId24"/>
    <p:sldId id="1253" r:id="rId25"/>
    <p:sldId id="1229" r:id="rId26"/>
    <p:sldId id="1256" r:id="rId27"/>
    <p:sldId id="1275" r:id="rId28"/>
    <p:sldId id="1267" r:id="rId29"/>
    <p:sldId id="1232" r:id="rId30"/>
    <p:sldId id="1230" r:id="rId31"/>
    <p:sldId id="1258" r:id="rId32"/>
    <p:sldId id="1231" r:id="rId33"/>
    <p:sldId id="1257" r:id="rId34"/>
    <p:sldId id="1260" r:id="rId35"/>
    <p:sldId id="1226" r:id="rId36"/>
    <p:sldId id="1243" r:id="rId37"/>
    <p:sldId id="1259" r:id="rId38"/>
    <p:sldId id="1224" r:id="rId39"/>
    <p:sldId id="127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7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0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5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95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93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2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4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06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80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80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76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999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050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885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240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483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33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85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73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37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11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1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29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99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32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0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29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1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69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548" y="6472097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ontage.crevado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A9D27-A7E0-EA26-0519-630CE6CD7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063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Write 3AC code for the following program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v(int a, int b){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&gt; 1){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(b &lt; 3){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a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3755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C68F03-E4CE-4AB3-9CAB-B0B4DE78DF04}"/>
              </a:ext>
            </a:extLst>
          </p:cNvPr>
          <p:cNvSpPr/>
          <p:nvPr/>
        </p:nvSpPr>
        <p:spPr>
          <a:xfrm>
            <a:off x="7565829" y="3171825"/>
            <a:ext cx="1348446" cy="3171825"/>
          </a:xfrm>
          <a:custGeom>
            <a:avLst/>
            <a:gdLst>
              <a:gd name="connsiteX0" fmla="*/ 0 w 42862"/>
              <a:gd name="connsiteY0" fmla="*/ 0 h 2943225"/>
              <a:gd name="connsiteX1" fmla="*/ 42862 w 42862"/>
              <a:gd name="connsiteY1" fmla="*/ 2943225 h 2943225"/>
              <a:gd name="connsiteX2" fmla="*/ 42862 w 42862"/>
              <a:gd name="connsiteY2" fmla="*/ 2943225 h 2943225"/>
              <a:gd name="connsiteX0" fmla="*/ 0 w 128587"/>
              <a:gd name="connsiteY0" fmla="*/ 0 h 2957513"/>
              <a:gd name="connsiteX1" fmla="*/ 128587 w 128587"/>
              <a:gd name="connsiteY1" fmla="*/ 2957513 h 2957513"/>
              <a:gd name="connsiteX2" fmla="*/ 128587 w 128587"/>
              <a:gd name="connsiteY2" fmla="*/ 2957513 h 2957513"/>
              <a:gd name="connsiteX0" fmla="*/ 0 w 704203"/>
              <a:gd name="connsiteY0" fmla="*/ 0 h 2957513"/>
              <a:gd name="connsiteX1" fmla="*/ 128587 w 704203"/>
              <a:gd name="connsiteY1" fmla="*/ 2957513 h 2957513"/>
              <a:gd name="connsiteX2" fmla="*/ 128587 w 704203"/>
              <a:gd name="connsiteY2" fmla="*/ 2957513 h 2957513"/>
              <a:gd name="connsiteX0" fmla="*/ 85726 w 803663"/>
              <a:gd name="connsiteY0" fmla="*/ 0 h 3176588"/>
              <a:gd name="connsiteX1" fmla="*/ 214313 w 803663"/>
              <a:gd name="connsiteY1" fmla="*/ 2957513 h 3176588"/>
              <a:gd name="connsiteX2" fmla="*/ 0 w 803663"/>
              <a:gd name="connsiteY2" fmla="*/ 2957513 h 3176588"/>
              <a:gd name="connsiteX0" fmla="*/ 85726 w 85726"/>
              <a:gd name="connsiteY0" fmla="*/ 0 h 2957513"/>
              <a:gd name="connsiteX1" fmla="*/ 0 w 85726"/>
              <a:gd name="connsiteY1" fmla="*/ 2957513 h 2957513"/>
              <a:gd name="connsiteX0" fmla="*/ 85726 w 644972"/>
              <a:gd name="connsiteY0" fmla="*/ 0 h 2957513"/>
              <a:gd name="connsiteX1" fmla="*/ 0 w 644972"/>
              <a:gd name="connsiteY1" fmla="*/ 2957513 h 2957513"/>
              <a:gd name="connsiteX0" fmla="*/ 85726 w 777322"/>
              <a:gd name="connsiteY0" fmla="*/ 0 h 2957513"/>
              <a:gd name="connsiteX1" fmla="*/ 0 w 777322"/>
              <a:gd name="connsiteY1" fmla="*/ 2957513 h 2957513"/>
              <a:gd name="connsiteX0" fmla="*/ 0 w 1825777"/>
              <a:gd name="connsiteY0" fmla="*/ 0 h 3028950"/>
              <a:gd name="connsiteX1" fmla="*/ 1374124 w 1825777"/>
              <a:gd name="connsiteY1" fmla="*/ 3028950 h 3028950"/>
              <a:gd name="connsiteX0" fmla="*/ 50969 w 764795"/>
              <a:gd name="connsiteY0" fmla="*/ 0 h 3143250"/>
              <a:gd name="connsiteX1" fmla="*/ 0 w 764795"/>
              <a:gd name="connsiteY1" fmla="*/ 3143250 h 3143250"/>
              <a:gd name="connsiteX0" fmla="*/ 0 w 928231"/>
              <a:gd name="connsiteY0" fmla="*/ 0 h 3143250"/>
              <a:gd name="connsiteX1" fmla="*/ 261857 w 928231"/>
              <a:gd name="connsiteY1" fmla="*/ 3143250 h 3143250"/>
              <a:gd name="connsiteX0" fmla="*/ 0 w 829971"/>
              <a:gd name="connsiteY0" fmla="*/ 0 h 3171825"/>
              <a:gd name="connsiteX1" fmla="*/ 122824 w 829971"/>
              <a:gd name="connsiteY1" fmla="*/ 3171825 h 3171825"/>
              <a:gd name="connsiteX0" fmla="*/ 0 w 1441997"/>
              <a:gd name="connsiteY0" fmla="*/ 0 h 3171825"/>
              <a:gd name="connsiteX1" fmla="*/ 122824 w 1441997"/>
              <a:gd name="connsiteY1" fmla="*/ 3171825 h 3171825"/>
              <a:gd name="connsiteX0" fmla="*/ 0 w 1641962"/>
              <a:gd name="connsiteY0" fmla="*/ 0 h 3171825"/>
              <a:gd name="connsiteX1" fmla="*/ 122824 w 1641962"/>
              <a:gd name="connsiteY1" fmla="*/ 3171825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962" h="3171825">
                <a:moveTo>
                  <a:pt x="0" y="0"/>
                </a:moveTo>
                <a:cubicBezTo>
                  <a:pt x="2244159" y="14288"/>
                  <a:pt x="2093419" y="3157537"/>
                  <a:pt x="122824" y="3171825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3A7BC-693D-44D3-BC2C-4CA8323B7151}"/>
              </a:ext>
            </a:extLst>
          </p:cNvPr>
          <p:cNvSpPr/>
          <p:nvPr/>
        </p:nvSpPr>
        <p:spPr>
          <a:xfrm>
            <a:off x="7364909" y="3673396"/>
            <a:ext cx="2827510" cy="822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Memory: Intuition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– Hardware Features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F1FC8F-30D3-4F2E-AFFF-453A484F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630" y="1342294"/>
            <a:ext cx="9999778" cy="5181600"/>
          </a:xfrm>
        </p:spPr>
        <p:txBody>
          <a:bodyPr>
            <a:normAutofit/>
          </a:bodyPr>
          <a:lstStyle/>
          <a:p>
            <a:r>
              <a:rPr lang="en-US" sz="2600" dirty="0"/>
              <a:t>Cells have a (numeric) address and hold (numeric) value</a:t>
            </a:r>
          </a:p>
          <a:p>
            <a:r>
              <a:rPr lang="en-US" sz="2600" dirty="0"/>
              <a:t>We can think of program memory as a big </a:t>
            </a:r>
            <a:r>
              <a:rPr lang="en-US" sz="2600" dirty="0" err="1"/>
              <a:t>ol</a:t>
            </a:r>
            <a:r>
              <a:rPr lang="en-US" sz="2600" dirty="0"/>
              <a:t>’ 1D-array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Data access is like indexing into that 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CF3CBE1-29F6-46C8-B8B3-E7819F4C55F1}"/>
              </a:ext>
            </a:extLst>
          </p:cNvPr>
          <p:cNvSpPr txBox="1"/>
          <p:nvPr/>
        </p:nvSpPr>
        <p:spPr>
          <a:xfrm>
            <a:off x="7729247" y="3708565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[a] :=  [b]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23CE2D-A2EA-45C6-B6C9-9FD988F66082}"/>
              </a:ext>
            </a:extLst>
          </p:cNvPr>
          <p:cNvSpPr/>
          <p:nvPr/>
        </p:nvSpPr>
        <p:spPr>
          <a:xfrm>
            <a:off x="7364909" y="4119916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memory[a]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DB4062B-13AA-4B3F-95B6-0C3132045C96}"/>
              </a:ext>
            </a:extLst>
          </p:cNvPr>
          <p:cNvSpPr/>
          <p:nvPr/>
        </p:nvSpPr>
        <p:spPr>
          <a:xfrm>
            <a:off x="8832751" y="4119916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memory[b]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C8336-0670-4F44-990E-E906C07A6B9C}"/>
              </a:ext>
            </a:extLst>
          </p:cNvPr>
          <p:cNvSpPr txBox="1"/>
          <p:nvPr/>
        </p:nvSpPr>
        <p:spPr>
          <a:xfrm>
            <a:off x="2883598" y="334692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59D9370-7C7E-484C-8329-2D7D7FABF09E}"/>
              </a:ext>
            </a:extLst>
          </p:cNvPr>
          <p:cNvSpPr txBox="1"/>
          <p:nvPr/>
        </p:nvSpPr>
        <p:spPr>
          <a:xfrm>
            <a:off x="6106188" y="34053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843138-F2CF-4CF3-BFCC-0139C28F3EA8}"/>
              </a:ext>
            </a:extLst>
          </p:cNvPr>
          <p:cNvGrpSpPr/>
          <p:nvPr/>
        </p:nvGrpSpPr>
        <p:grpSpPr>
          <a:xfrm>
            <a:off x="1848587" y="2555474"/>
            <a:ext cx="5614746" cy="867565"/>
            <a:chOff x="275868" y="2584040"/>
            <a:chExt cx="5614746" cy="8675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9D03A6-45BE-427D-8BEA-E421F6222AF1}"/>
                </a:ext>
              </a:extLst>
            </p:cNvPr>
            <p:cNvSpPr/>
            <p:nvPr/>
          </p:nvSpPr>
          <p:spPr>
            <a:xfrm>
              <a:off x="4287925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2683A3-2DA9-4446-B908-AACDCDBD5BE2}"/>
                </a:ext>
              </a:extLst>
            </p:cNvPr>
            <p:cNvSpPr txBox="1"/>
            <p:nvPr/>
          </p:nvSpPr>
          <p:spPr>
            <a:xfrm>
              <a:off x="341076" y="258404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0A79EF2-0DA9-4DA8-B805-8DEF80973794}"/>
                </a:ext>
              </a:extLst>
            </p:cNvPr>
            <p:cNvSpPr/>
            <p:nvPr/>
          </p:nvSpPr>
          <p:spPr>
            <a:xfrm>
              <a:off x="275868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D21438-7459-44A9-B6F4-CB2A63F2F46E}"/>
                </a:ext>
              </a:extLst>
            </p:cNvPr>
            <p:cNvSpPr/>
            <p:nvPr/>
          </p:nvSpPr>
          <p:spPr>
            <a:xfrm>
              <a:off x="1111975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7E30543-3351-41C8-B7CD-E9F2F11DF4BD}"/>
                </a:ext>
              </a:extLst>
            </p:cNvPr>
            <p:cNvSpPr/>
            <p:nvPr/>
          </p:nvSpPr>
          <p:spPr>
            <a:xfrm>
              <a:off x="1898348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68AC7D-AA2D-41CC-90E0-4E0E23203F05}"/>
                </a:ext>
              </a:extLst>
            </p:cNvPr>
            <p:cNvSpPr/>
            <p:nvPr/>
          </p:nvSpPr>
          <p:spPr>
            <a:xfrm>
              <a:off x="2684721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60FB0F2-C33C-43B0-8D2E-FCC3061A5ED8}"/>
                </a:ext>
              </a:extLst>
            </p:cNvPr>
            <p:cNvSpPr/>
            <p:nvPr/>
          </p:nvSpPr>
          <p:spPr>
            <a:xfrm>
              <a:off x="3471094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46A4B7-A9BE-4DA7-B7C6-E869270268A7}"/>
                </a:ext>
              </a:extLst>
            </p:cNvPr>
            <p:cNvSpPr/>
            <p:nvPr/>
          </p:nvSpPr>
          <p:spPr>
            <a:xfrm>
              <a:off x="5043840" y="301431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6ACF31-4C46-46F5-BE36-B52C50BFA604}"/>
                </a:ext>
              </a:extLst>
            </p:cNvPr>
            <p:cNvSpPr txBox="1"/>
            <p:nvPr/>
          </p:nvSpPr>
          <p:spPr>
            <a:xfrm>
              <a:off x="377469" y="2743264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692C6A3-00CA-4170-A044-668C0BCCA3FC}"/>
                </a:ext>
              </a:extLst>
            </p:cNvPr>
            <p:cNvSpPr txBox="1"/>
            <p:nvPr/>
          </p:nvSpPr>
          <p:spPr>
            <a:xfrm>
              <a:off x="1197962" y="2758164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2C6D88-B764-4B11-8434-291E7D0BA9CB}"/>
                </a:ext>
              </a:extLst>
            </p:cNvPr>
            <p:cNvSpPr txBox="1"/>
            <p:nvPr/>
          </p:nvSpPr>
          <p:spPr>
            <a:xfrm>
              <a:off x="2008387" y="2756742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B1DA562-940C-4C57-8607-405A756DFC7A}"/>
                </a:ext>
              </a:extLst>
            </p:cNvPr>
            <p:cNvSpPr txBox="1"/>
            <p:nvPr/>
          </p:nvSpPr>
          <p:spPr>
            <a:xfrm>
              <a:off x="2805164" y="275532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F51EAF-1536-4087-9C17-709690A67A2E}"/>
                </a:ext>
              </a:extLst>
            </p:cNvPr>
            <p:cNvSpPr txBox="1"/>
            <p:nvPr/>
          </p:nvSpPr>
          <p:spPr>
            <a:xfrm>
              <a:off x="3572859" y="2753898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7D35621-E879-45BD-99AD-2ABA05359A65}"/>
                </a:ext>
              </a:extLst>
            </p:cNvPr>
            <p:cNvSpPr txBox="1"/>
            <p:nvPr/>
          </p:nvSpPr>
          <p:spPr>
            <a:xfrm>
              <a:off x="4320082" y="2752476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08E0A19-710A-49F4-811E-01D2B63478DF}"/>
                </a:ext>
              </a:extLst>
            </p:cNvPr>
            <p:cNvSpPr txBox="1"/>
            <p:nvPr/>
          </p:nvSpPr>
          <p:spPr>
            <a:xfrm>
              <a:off x="5137627" y="274963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C983A0-CFA3-4ADD-8837-BAC5BB177E65}"/>
                </a:ext>
              </a:extLst>
            </p:cNvPr>
            <p:cNvSpPr txBox="1"/>
            <p:nvPr/>
          </p:nvSpPr>
          <p:spPr>
            <a:xfrm>
              <a:off x="1134922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7EC24B0-F176-45D9-8D65-FDD40DA41A08}"/>
                </a:ext>
              </a:extLst>
            </p:cNvPr>
            <p:cNvSpPr txBox="1"/>
            <p:nvPr/>
          </p:nvSpPr>
          <p:spPr>
            <a:xfrm>
              <a:off x="1956064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33BC5BF-3B5A-47CF-87ED-B9E8BAA64715}"/>
                </a:ext>
              </a:extLst>
            </p:cNvPr>
            <p:cNvSpPr txBox="1"/>
            <p:nvPr/>
          </p:nvSpPr>
          <p:spPr>
            <a:xfrm>
              <a:off x="2729438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92F5577-34E4-443B-8B0A-CE97305C0D4B}"/>
                </a:ext>
              </a:extLst>
            </p:cNvPr>
            <p:cNvSpPr txBox="1"/>
            <p:nvPr/>
          </p:nvSpPr>
          <p:spPr>
            <a:xfrm>
              <a:off x="3502812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97D8248-3E4A-4FD2-BFF6-3362DCDE3E12}"/>
                </a:ext>
              </a:extLst>
            </p:cNvPr>
            <p:cNvSpPr txBox="1"/>
            <p:nvPr/>
          </p:nvSpPr>
          <p:spPr>
            <a:xfrm>
              <a:off x="4248890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E0DC66E-3938-4627-8041-DD0A2F63BD1C}"/>
                </a:ext>
              </a:extLst>
            </p:cNvPr>
            <p:cNvSpPr txBox="1"/>
            <p:nvPr/>
          </p:nvSpPr>
          <p:spPr>
            <a:xfrm>
              <a:off x="5063208" y="259611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1DE1F2-A7BA-462A-8D29-92235C92DE6E}"/>
                </a:ext>
              </a:extLst>
            </p:cNvPr>
            <p:cNvSpPr/>
            <p:nvPr/>
          </p:nvSpPr>
          <p:spPr>
            <a:xfrm>
              <a:off x="1236368" y="3058590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0x4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15C066E-D70E-4CA7-B91C-AAAC5FA39AA0}"/>
                </a:ext>
              </a:extLst>
            </p:cNvPr>
            <p:cNvSpPr/>
            <p:nvPr/>
          </p:nvSpPr>
          <p:spPr>
            <a:xfrm>
              <a:off x="2031707" y="3039536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224BC71F-4BAB-47B3-B0A8-8683B8735E8D}"/>
                </a:ext>
              </a:extLst>
            </p:cNvPr>
            <p:cNvSpPr/>
            <p:nvPr/>
          </p:nvSpPr>
          <p:spPr>
            <a:xfrm>
              <a:off x="4412970" y="3049059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0x3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FF834F7-AB5A-4239-B98D-14AA54BBAD6D}"/>
                </a:ext>
              </a:extLst>
            </p:cNvPr>
            <p:cNvSpPr/>
            <p:nvPr/>
          </p:nvSpPr>
          <p:spPr>
            <a:xfrm>
              <a:off x="488017" y="3067376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0x4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6CB07C9-4A70-4BD5-ADBE-9B7EDEF1B038}"/>
                </a:ext>
              </a:extLst>
            </p:cNvPr>
            <p:cNvSpPr/>
            <p:nvPr/>
          </p:nvSpPr>
          <p:spPr>
            <a:xfrm>
              <a:off x="2811485" y="3047586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0x6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317D6113-E12F-46D9-8B26-A08F1379DA40}"/>
                </a:ext>
              </a:extLst>
            </p:cNvPr>
            <p:cNvSpPr/>
            <p:nvPr/>
          </p:nvSpPr>
          <p:spPr>
            <a:xfrm>
              <a:off x="3649042" y="3056372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B2C42C9-2F1A-4843-B98C-CE82C23441DB}"/>
                </a:ext>
              </a:extLst>
            </p:cNvPr>
            <p:cNvSpPr/>
            <p:nvPr/>
          </p:nvSpPr>
          <p:spPr>
            <a:xfrm>
              <a:off x="5186690" y="3050870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4DAE9C-94E8-427B-A8EB-3237D7F6AEBB}"/>
              </a:ext>
            </a:extLst>
          </p:cNvPr>
          <p:cNvGrpSpPr/>
          <p:nvPr/>
        </p:nvGrpSpPr>
        <p:grpSpPr>
          <a:xfrm>
            <a:off x="1864244" y="5670665"/>
            <a:ext cx="5614746" cy="1219164"/>
            <a:chOff x="863038" y="5670665"/>
            <a:chExt cx="5614746" cy="1219164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6625B53-681B-43BD-A91C-B5CCFFDA05BF}"/>
                </a:ext>
              </a:extLst>
            </p:cNvPr>
            <p:cNvSpPr/>
            <p:nvPr/>
          </p:nvSpPr>
          <p:spPr>
            <a:xfrm>
              <a:off x="4875095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437A3FA-B985-4463-885F-2819DA30F970}"/>
                </a:ext>
              </a:extLst>
            </p:cNvPr>
            <p:cNvSpPr txBox="1"/>
            <p:nvPr/>
          </p:nvSpPr>
          <p:spPr>
            <a:xfrm>
              <a:off x="928246" y="567066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B83014F-8749-4D3C-9FAF-B9F22F433361}"/>
                </a:ext>
              </a:extLst>
            </p:cNvPr>
            <p:cNvSpPr/>
            <p:nvPr/>
          </p:nvSpPr>
          <p:spPr>
            <a:xfrm>
              <a:off x="863038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154758F-9EB4-41F3-AFF0-9C6ADF2AC8A6}"/>
                </a:ext>
              </a:extLst>
            </p:cNvPr>
            <p:cNvSpPr/>
            <p:nvPr/>
          </p:nvSpPr>
          <p:spPr>
            <a:xfrm>
              <a:off x="1699145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11529BB-715E-4C54-9FE5-18490DEAF2B8}"/>
                </a:ext>
              </a:extLst>
            </p:cNvPr>
            <p:cNvSpPr/>
            <p:nvPr/>
          </p:nvSpPr>
          <p:spPr>
            <a:xfrm>
              <a:off x="2485518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9D35AAC-F146-41F0-AA3F-7EAFDB39936C}"/>
                </a:ext>
              </a:extLst>
            </p:cNvPr>
            <p:cNvSpPr/>
            <p:nvPr/>
          </p:nvSpPr>
          <p:spPr>
            <a:xfrm>
              <a:off x="3271891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87F4218-D678-402C-8F5E-E15D8D3C1D92}"/>
                </a:ext>
              </a:extLst>
            </p:cNvPr>
            <p:cNvSpPr/>
            <p:nvPr/>
          </p:nvSpPr>
          <p:spPr>
            <a:xfrm>
              <a:off x="4058264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EEDBD86-373C-4AE7-80F3-56028CA204BC}"/>
                </a:ext>
              </a:extLst>
            </p:cNvPr>
            <p:cNvSpPr/>
            <p:nvPr/>
          </p:nvSpPr>
          <p:spPr>
            <a:xfrm>
              <a:off x="5631010" y="610094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3F01AFD-9EE8-4F66-8A36-4385D0C56012}"/>
                </a:ext>
              </a:extLst>
            </p:cNvPr>
            <p:cNvSpPr txBox="1"/>
            <p:nvPr/>
          </p:nvSpPr>
          <p:spPr>
            <a:xfrm>
              <a:off x="964639" y="582988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B38746D-2CC8-43BD-83F7-095DE11E68CF}"/>
                </a:ext>
              </a:extLst>
            </p:cNvPr>
            <p:cNvSpPr txBox="1"/>
            <p:nvPr/>
          </p:nvSpPr>
          <p:spPr>
            <a:xfrm>
              <a:off x="1785132" y="584478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51AFF81-3FF1-459C-8DF1-5B3324742F4E}"/>
                </a:ext>
              </a:extLst>
            </p:cNvPr>
            <p:cNvSpPr txBox="1"/>
            <p:nvPr/>
          </p:nvSpPr>
          <p:spPr>
            <a:xfrm>
              <a:off x="2595557" y="584336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C67056A-45E3-422C-9263-BBA92D292DAA}"/>
                </a:ext>
              </a:extLst>
            </p:cNvPr>
            <p:cNvSpPr txBox="1"/>
            <p:nvPr/>
          </p:nvSpPr>
          <p:spPr>
            <a:xfrm>
              <a:off x="3392334" y="584194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EBEC65D-B16D-4649-94EA-CEE056A1CDB9}"/>
                </a:ext>
              </a:extLst>
            </p:cNvPr>
            <p:cNvSpPr txBox="1"/>
            <p:nvPr/>
          </p:nvSpPr>
          <p:spPr>
            <a:xfrm>
              <a:off x="4160029" y="584052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2A294A1-3855-4822-BCB9-068C324FA186}"/>
                </a:ext>
              </a:extLst>
            </p:cNvPr>
            <p:cNvSpPr txBox="1"/>
            <p:nvPr/>
          </p:nvSpPr>
          <p:spPr>
            <a:xfrm>
              <a:off x="4907252" y="583910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DCFFB3C0-6FA5-45DD-8F7D-D4EFB469881F}"/>
                </a:ext>
              </a:extLst>
            </p:cNvPr>
            <p:cNvSpPr txBox="1"/>
            <p:nvPr/>
          </p:nvSpPr>
          <p:spPr>
            <a:xfrm>
              <a:off x="5724797" y="583625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0684540-DE1C-4EFE-9926-1C68C1EB5F21}"/>
                </a:ext>
              </a:extLst>
            </p:cNvPr>
            <p:cNvSpPr txBox="1"/>
            <p:nvPr/>
          </p:nvSpPr>
          <p:spPr>
            <a:xfrm>
              <a:off x="1722092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6BCA90B-C91D-4E85-A63F-F7BFB910F0C7}"/>
                </a:ext>
              </a:extLst>
            </p:cNvPr>
            <p:cNvSpPr txBox="1"/>
            <p:nvPr/>
          </p:nvSpPr>
          <p:spPr>
            <a:xfrm>
              <a:off x="2543234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7A06A66F-F19B-42D1-A484-449BEE6E8EDD}"/>
                </a:ext>
              </a:extLst>
            </p:cNvPr>
            <p:cNvSpPr txBox="1"/>
            <p:nvPr/>
          </p:nvSpPr>
          <p:spPr>
            <a:xfrm>
              <a:off x="3316608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6DDE35EA-4D06-4744-9A16-16740870A5A5}"/>
                </a:ext>
              </a:extLst>
            </p:cNvPr>
            <p:cNvSpPr txBox="1"/>
            <p:nvPr/>
          </p:nvSpPr>
          <p:spPr>
            <a:xfrm>
              <a:off x="4089982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55886B8-04EC-4B40-9228-F22C49154ADF}"/>
                </a:ext>
              </a:extLst>
            </p:cNvPr>
            <p:cNvSpPr txBox="1"/>
            <p:nvPr/>
          </p:nvSpPr>
          <p:spPr>
            <a:xfrm>
              <a:off x="4836060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84013F9-8253-442D-AC68-3F6885B818E5}"/>
                </a:ext>
              </a:extLst>
            </p:cNvPr>
            <p:cNvSpPr txBox="1"/>
            <p:nvPr/>
          </p:nvSpPr>
          <p:spPr>
            <a:xfrm>
              <a:off x="5650378" y="5682735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F0215BC-146D-4642-A2F5-70EBF7229177}"/>
                </a:ext>
              </a:extLst>
            </p:cNvPr>
            <p:cNvSpPr txBox="1"/>
            <p:nvPr/>
          </p:nvSpPr>
          <p:spPr>
            <a:xfrm>
              <a:off x="1898049" y="646211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9022F6F-F474-433F-A0BB-C39000185E36}"/>
                </a:ext>
              </a:extLst>
            </p:cNvPr>
            <p:cNvSpPr txBox="1"/>
            <p:nvPr/>
          </p:nvSpPr>
          <p:spPr>
            <a:xfrm>
              <a:off x="5120639" y="652049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6ADC5553-C680-4A4B-846F-A9D85234D586}"/>
                </a:ext>
              </a:extLst>
            </p:cNvPr>
            <p:cNvSpPr/>
            <p:nvPr/>
          </p:nvSpPr>
          <p:spPr>
            <a:xfrm>
              <a:off x="1803108" y="6154222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0x3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96FD2ED-2677-4D97-A7A3-FB3E5FB75C51}"/>
                </a:ext>
              </a:extLst>
            </p:cNvPr>
            <p:cNvSpPr/>
            <p:nvPr/>
          </p:nvSpPr>
          <p:spPr>
            <a:xfrm>
              <a:off x="2598447" y="613516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9F2DA368-8247-46DF-AFD6-065DB0AA2E19}"/>
                </a:ext>
              </a:extLst>
            </p:cNvPr>
            <p:cNvSpPr/>
            <p:nvPr/>
          </p:nvSpPr>
          <p:spPr>
            <a:xfrm>
              <a:off x="4979710" y="6144691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0x3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DCB9E7F-1AA7-44AE-A0B1-91BA3F3936E1}"/>
                </a:ext>
              </a:extLst>
            </p:cNvPr>
            <p:cNvSpPr/>
            <p:nvPr/>
          </p:nvSpPr>
          <p:spPr>
            <a:xfrm>
              <a:off x="1054757" y="616300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0x4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016907B-D372-444D-8903-F07A061FA626}"/>
                </a:ext>
              </a:extLst>
            </p:cNvPr>
            <p:cNvSpPr/>
            <p:nvPr/>
          </p:nvSpPr>
          <p:spPr>
            <a:xfrm>
              <a:off x="3378225" y="614321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0x6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CD7FFF4-2FBE-4519-942B-5924D94BE73A}"/>
                </a:ext>
              </a:extLst>
            </p:cNvPr>
            <p:cNvSpPr/>
            <p:nvPr/>
          </p:nvSpPr>
          <p:spPr>
            <a:xfrm>
              <a:off x="4215782" y="6152004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0x2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BB85F5E-F1C4-4A2F-9C98-973F6E5FE486}"/>
                </a:ext>
              </a:extLst>
            </p:cNvPr>
            <p:cNvSpPr/>
            <p:nvPr/>
          </p:nvSpPr>
          <p:spPr>
            <a:xfrm>
              <a:off x="5753430" y="6146502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0x5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CDEA58-048F-4EF2-B8CA-CD8211921C8E}"/>
              </a:ext>
            </a:extLst>
          </p:cNvPr>
          <p:cNvSpPr txBox="1"/>
          <p:nvPr/>
        </p:nvSpPr>
        <p:spPr>
          <a:xfrm>
            <a:off x="3003313" y="4346371"/>
            <a:ext cx="3412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 takes up address 0x0001</a:t>
            </a:r>
          </a:p>
          <a:p>
            <a:r>
              <a:rPr lang="en-US" dirty="0"/>
              <a:t>assume b takes up address 0x0005</a:t>
            </a:r>
          </a:p>
        </p:txBody>
      </p:sp>
    </p:spTree>
    <p:extLst>
      <p:ext uri="{BB962C8B-B14F-4D97-AF65-F5344CB8AC3E}">
        <p14:creationId xmlns:p14="http://schemas.microsoft.com/office/powerpoint/2010/main" val="3188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4" grpId="0"/>
      <p:bldP spid="2" grpId="0"/>
      <p:bldP spid="96" grpId="0"/>
      <p:bldP spid="9" grpId="0"/>
      <p:bldP spid="13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58"/>
            <a:ext cx="1218027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Registers: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– Hardware Features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9DE8EB-18F7-4F6B-8793-F0467BF1613F}"/>
              </a:ext>
            </a:extLst>
          </p:cNvPr>
          <p:cNvSpPr txBox="1">
            <a:spLocks/>
          </p:cNvSpPr>
          <p:nvPr/>
        </p:nvSpPr>
        <p:spPr>
          <a:xfrm>
            <a:off x="11730" y="1377464"/>
            <a:ext cx="11036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Specialized, super-fast circuitry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Computation must be done on registers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0884F-07AE-4AD6-9A5E-8E606E8C7DE9}"/>
              </a:ext>
            </a:extLst>
          </p:cNvPr>
          <p:cNvSpPr txBox="1"/>
          <p:nvPr/>
        </p:nvSpPr>
        <p:spPr>
          <a:xfrm>
            <a:off x="3940632" y="3525176"/>
            <a:ext cx="403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operand 1 into a register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F793A-C53E-4710-92E9-E45E57224635}"/>
              </a:ext>
            </a:extLst>
          </p:cNvPr>
          <p:cNvSpPr txBox="1"/>
          <p:nvPr/>
        </p:nvSpPr>
        <p:spPr>
          <a:xfrm>
            <a:off x="3952355" y="3888590"/>
            <a:ext cx="448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operand 2 into another register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548A6-2DE9-48B4-A658-A0761F7E7340}"/>
              </a:ext>
            </a:extLst>
          </p:cNvPr>
          <p:cNvSpPr txBox="1"/>
          <p:nvPr/>
        </p:nvSpPr>
        <p:spPr>
          <a:xfrm>
            <a:off x="3964078" y="4193389"/>
            <a:ext cx="53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 the two registers to a destination register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EE0D7-8853-4C71-A51F-4E89BCA195B7}"/>
              </a:ext>
            </a:extLst>
          </p:cNvPr>
          <p:cNvSpPr txBox="1"/>
          <p:nvPr/>
        </p:nvSpPr>
        <p:spPr>
          <a:xfrm>
            <a:off x="3975801" y="4498188"/>
            <a:ext cx="448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 destination register back to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BB9D2-C843-4B78-8B0B-FBCD346CB842}"/>
              </a:ext>
            </a:extLst>
          </p:cNvPr>
          <p:cNvSpPr txBox="1"/>
          <p:nvPr/>
        </p:nvSpPr>
        <p:spPr>
          <a:xfrm>
            <a:off x="629085" y="3523201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[b] + [c]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30E2A0-9E88-4037-8CAF-908F1B417071}"/>
              </a:ext>
            </a:extLst>
          </p:cNvPr>
          <p:cNvSpPr txBox="1"/>
          <p:nvPr/>
        </p:nvSpPr>
        <p:spPr>
          <a:xfrm>
            <a:off x="3571049" y="3139681"/>
            <a:ext cx="403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Corresponding Hardware tasks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7E10E8-064D-4535-8B8D-90734E2D0862}"/>
              </a:ext>
            </a:extLst>
          </p:cNvPr>
          <p:cNvSpPr txBox="1"/>
          <p:nvPr/>
        </p:nvSpPr>
        <p:spPr>
          <a:xfrm>
            <a:off x="755516" y="3156469"/>
            <a:ext cx="403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4FA5C1-9096-40C5-BDC6-73D5FFB271B3}"/>
              </a:ext>
            </a:extLst>
          </p:cNvPr>
          <p:cNvSpPr/>
          <p:nvPr/>
        </p:nvSpPr>
        <p:spPr>
          <a:xfrm>
            <a:off x="4452047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A3EDB8-22BF-4F6C-BB98-224962AD61A9}"/>
              </a:ext>
            </a:extLst>
          </p:cNvPr>
          <p:cNvSpPr txBox="1"/>
          <p:nvPr/>
        </p:nvSpPr>
        <p:spPr>
          <a:xfrm>
            <a:off x="505198" y="557268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979F59-9BB8-44CB-A001-A3CC4C4E1A3B}"/>
              </a:ext>
            </a:extLst>
          </p:cNvPr>
          <p:cNvSpPr/>
          <p:nvPr/>
        </p:nvSpPr>
        <p:spPr>
          <a:xfrm>
            <a:off x="439990" y="5992332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1C7BD0-D598-4C2C-AC15-270B38E23846}"/>
              </a:ext>
            </a:extLst>
          </p:cNvPr>
          <p:cNvSpPr/>
          <p:nvPr/>
        </p:nvSpPr>
        <p:spPr>
          <a:xfrm>
            <a:off x="1276097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C952D4-D04B-4D70-9DA4-BA429D4BFAC3}"/>
              </a:ext>
            </a:extLst>
          </p:cNvPr>
          <p:cNvSpPr/>
          <p:nvPr/>
        </p:nvSpPr>
        <p:spPr>
          <a:xfrm>
            <a:off x="2062470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1D7F8-59B8-4003-B2BB-B0B9A8C2836F}"/>
              </a:ext>
            </a:extLst>
          </p:cNvPr>
          <p:cNvSpPr/>
          <p:nvPr/>
        </p:nvSpPr>
        <p:spPr>
          <a:xfrm>
            <a:off x="2848843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D4BD3-5DDD-441F-B168-5C8FEAEB3D85}"/>
              </a:ext>
            </a:extLst>
          </p:cNvPr>
          <p:cNvSpPr/>
          <p:nvPr/>
        </p:nvSpPr>
        <p:spPr>
          <a:xfrm>
            <a:off x="3635216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FD94C9-23D6-4950-A270-2CE1FBFB314A}"/>
              </a:ext>
            </a:extLst>
          </p:cNvPr>
          <p:cNvSpPr/>
          <p:nvPr/>
        </p:nvSpPr>
        <p:spPr>
          <a:xfrm>
            <a:off x="5207962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627242-5EC2-4DA5-9462-D7F0C807865B}"/>
              </a:ext>
            </a:extLst>
          </p:cNvPr>
          <p:cNvSpPr/>
          <p:nvPr/>
        </p:nvSpPr>
        <p:spPr>
          <a:xfrm>
            <a:off x="5994335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141CD6-CD3C-4BD8-88C5-6A0FC87520A4}"/>
              </a:ext>
            </a:extLst>
          </p:cNvPr>
          <p:cNvSpPr/>
          <p:nvPr/>
        </p:nvSpPr>
        <p:spPr>
          <a:xfrm>
            <a:off x="6780708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3257E0-D605-4A77-8493-ABD9C6021B03}"/>
              </a:ext>
            </a:extLst>
          </p:cNvPr>
          <p:cNvSpPr/>
          <p:nvPr/>
        </p:nvSpPr>
        <p:spPr>
          <a:xfrm>
            <a:off x="7567081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8AF98F-BA6D-485F-8B8A-2D08CD8223EE}"/>
              </a:ext>
            </a:extLst>
          </p:cNvPr>
          <p:cNvSpPr/>
          <p:nvPr/>
        </p:nvSpPr>
        <p:spPr>
          <a:xfrm>
            <a:off x="8353454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F228A-EFAA-4A98-B2E7-83F4489AFAC3}"/>
              </a:ext>
            </a:extLst>
          </p:cNvPr>
          <p:cNvSpPr txBox="1"/>
          <p:nvPr/>
        </p:nvSpPr>
        <p:spPr>
          <a:xfrm>
            <a:off x="541591" y="5731907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9D06DD-60C4-4C15-B5BC-9EDBCA24FA2B}"/>
              </a:ext>
            </a:extLst>
          </p:cNvPr>
          <p:cNvSpPr txBox="1"/>
          <p:nvPr/>
        </p:nvSpPr>
        <p:spPr>
          <a:xfrm>
            <a:off x="1362084" y="5746807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052063-4220-457A-9F02-0C3F550120BB}"/>
              </a:ext>
            </a:extLst>
          </p:cNvPr>
          <p:cNvSpPr txBox="1"/>
          <p:nvPr/>
        </p:nvSpPr>
        <p:spPr>
          <a:xfrm>
            <a:off x="2172509" y="574538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C16AD2-9EFD-4FA1-8881-A805879F74A8}"/>
              </a:ext>
            </a:extLst>
          </p:cNvPr>
          <p:cNvSpPr txBox="1"/>
          <p:nvPr/>
        </p:nvSpPr>
        <p:spPr>
          <a:xfrm>
            <a:off x="2969286" y="5743963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86F9C6-5CDA-4447-B20A-81CDBA7BD66C}"/>
              </a:ext>
            </a:extLst>
          </p:cNvPr>
          <p:cNvSpPr txBox="1"/>
          <p:nvPr/>
        </p:nvSpPr>
        <p:spPr>
          <a:xfrm>
            <a:off x="3736981" y="5742541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17272C-CA8B-42BE-8988-677CA9AB7DA1}"/>
              </a:ext>
            </a:extLst>
          </p:cNvPr>
          <p:cNvSpPr txBox="1"/>
          <p:nvPr/>
        </p:nvSpPr>
        <p:spPr>
          <a:xfrm>
            <a:off x="4484204" y="5741119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446CA6-AB00-4A10-9744-3A297C2D417F}"/>
              </a:ext>
            </a:extLst>
          </p:cNvPr>
          <p:cNvSpPr txBox="1"/>
          <p:nvPr/>
        </p:nvSpPr>
        <p:spPr>
          <a:xfrm>
            <a:off x="6079416" y="57382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1622A5-DC12-461E-944F-92DC3FAAACF7}"/>
              </a:ext>
            </a:extLst>
          </p:cNvPr>
          <p:cNvSpPr txBox="1"/>
          <p:nvPr/>
        </p:nvSpPr>
        <p:spPr>
          <a:xfrm>
            <a:off x="6864203" y="5736853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3928F4-DEBC-4BF5-8EBB-680C1CCC7775}"/>
              </a:ext>
            </a:extLst>
          </p:cNvPr>
          <p:cNvSpPr txBox="1"/>
          <p:nvPr/>
        </p:nvSpPr>
        <p:spPr>
          <a:xfrm>
            <a:off x="7623352" y="5735431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9912F0-9F49-4194-A809-7B109FBF6454}"/>
              </a:ext>
            </a:extLst>
          </p:cNvPr>
          <p:cNvSpPr txBox="1"/>
          <p:nvPr/>
        </p:nvSpPr>
        <p:spPr>
          <a:xfrm>
            <a:off x="8450869" y="5734009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A0D540-9972-4E05-99C4-84C9551DB8E4}"/>
              </a:ext>
            </a:extLst>
          </p:cNvPr>
          <p:cNvSpPr txBox="1"/>
          <p:nvPr/>
        </p:nvSpPr>
        <p:spPr>
          <a:xfrm>
            <a:off x="5301749" y="5738273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B232E5-896B-482B-AF0D-3BE3C919B254}"/>
              </a:ext>
            </a:extLst>
          </p:cNvPr>
          <p:cNvSpPr txBox="1"/>
          <p:nvPr/>
        </p:nvSpPr>
        <p:spPr>
          <a:xfrm>
            <a:off x="552833" y="6038381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536738-4FFD-4C74-A4D2-2769A0A85AB5}"/>
              </a:ext>
            </a:extLst>
          </p:cNvPr>
          <p:cNvSpPr txBox="1"/>
          <p:nvPr/>
        </p:nvSpPr>
        <p:spPr>
          <a:xfrm>
            <a:off x="1373809" y="604436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3C8EA4-4FEA-4271-BEED-ABD0EBE073F8}"/>
              </a:ext>
            </a:extLst>
          </p:cNvPr>
          <p:cNvSpPr txBox="1"/>
          <p:nvPr/>
        </p:nvSpPr>
        <p:spPr>
          <a:xfrm>
            <a:off x="6055176" y="6050451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059207-49A4-4D5D-BA86-51867C227D07}"/>
              </a:ext>
            </a:extLst>
          </p:cNvPr>
          <p:cNvSpPr txBox="1"/>
          <p:nvPr/>
        </p:nvSpPr>
        <p:spPr>
          <a:xfrm>
            <a:off x="6862671" y="60390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A1DF1A-F07E-4B5E-BC56-FAB050A967F9}"/>
              </a:ext>
            </a:extLst>
          </p:cNvPr>
          <p:cNvSpPr txBox="1"/>
          <p:nvPr/>
        </p:nvSpPr>
        <p:spPr>
          <a:xfrm>
            <a:off x="7608750" y="602769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0FB94D-B1FF-4177-AF16-D89F2C17BC4A}"/>
              </a:ext>
            </a:extLst>
          </p:cNvPr>
          <p:cNvSpPr txBox="1"/>
          <p:nvPr/>
        </p:nvSpPr>
        <p:spPr>
          <a:xfrm>
            <a:off x="8402597" y="601632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2263DC-B243-4498-9C3A-5ED8AC19A663}"/>
              </a:ext>
            </a:extLst>
          </p:cNvPr>
          <p:cNvSpPr txBox="1"/>
          <p:nvPr/>
        </p:nvSpPr>
        <p:spPr>
          <a:xfrm>
            <a:off x="1299044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1AC848-0997-4CC1-8B26-A6CBE63CE273}"/>
              </a:ext>
            </a:extLst>
          </p:cNvPr>
          <p:cNvSpPr txBox="1"/>
          <p:nvPr/>
        </p:nvSpPr>
        <p:spPr>
          <a:xfrm>
            <a:off x="2120186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A43A7-AAD6-4B70-8D3D-F6C8F9936F35}"/>
              </a:ext>
            </a:extLst>
          </p:cNvPr>
          <p:cNvSpPr txBox="1"/>
          <p:nvPr/>
        </p:nvSpPr>
        <p:spPr>
          <a:xfrm>
            <a:off x="2893560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163075-DC07-449A-868B-11F4240966BF}"/>
              </a:ext>
            </a:extLst>
          </p:cNvPr>
          <p:cNvSpPr txBox="1"/>
          <p:nvPr/>
        </p:nvSpPr>
        <p:spPr>
          <a:xfrm>
            <a:off x="3666934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ED115E-4995-473F-8000-F49C80D865C9}"/>
              </a:ext>
            </a:extLst>
          </p:cNvPr>
          <p:cNvSpPr txBox="1"/>
          <p:nvPr/>
        </p:nvSpPr>
        <p:spPr>
          <a:xfrm>
            <a:off x="4413012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1A456D-2FF9-451F-9398-7886A7F09298}"/>
              </a:ext>
            </a:extLst>
          </p:cNvPr>
          <p:cNvSpPr txBox="1"/>
          <p:nvPr/>
        </p:nvSpPr>
        <p:spPr>
          <a:xfrm>
            <a:off x="5227330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89E0FA-51E1-4371-B09A-A36B00E8C6DD}"/>
              </a:ext>
            </a:extLst>
          </p:cNvPr>
          <p:cNvSpPr txBox="1"/>
          <p:nvPr/>
        </p:nvSpPr>
        <p:spPr>
          <a:xfrm>
            <a:off x="6000704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C039FB-69D0-4A19-B778-5B817042666C}"/>
              </a:ext>
            </a:extLst>
          </p:cNvPr>
          <p:cNvSpPr txBox="1"/>
          <p:nvPr/>
        </p:nvSpPr>
        <p:spPr>
          <a:xfrm>
            <a:off x="6787726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340C6F-D477-4C44-A960-FCF2AA5B4DBF}"/>
              </a:ext>
            </a:extLst>
          </p:cNvPr>
          <p:cNvSpPr txBox="1"/>
          <p:nvPr/>
        </p:nvSpPr>
        <p:spPr>
          <a:xfrm>
            <a:off x="7554276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F297B1-2173-4836-AD3A-B79B8DC3F27C}"/>
              </a:ext>
            </a:extLst>
          </p:cNvPr>
          <p:cNvSpPr txBox="1"/>
          <p:nvPr/>
        </p:nvSpPr>
        <p:spPr>
          <a:xfrm>
            <a:off x="8368594" y="5584753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7EC8F4-0457-45E3-B1FB-B446EE0B5842}"/>
              </a:ext>
            </a:extLst>
          </p:cNvPr>
          <p:cNvSpPr/>
          <p:nvPr/>
        </p:nvSpPr>
        <p:spPr>
          <a:xfrm>
            <a:off x="5185065" y="6002959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0x07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462FB2-4625-4AF7-9AAB-4A9B27B88AEA}"/>
              </a:ext>
            </a:extLst>
          </p:cNvPr>
          <p:cNvSpPr txBox="1"/>
          <p:nvPr/>
        </p:nvSpPr>
        <p:spPr>
          <a:xfrm>
            <a:off x="2920202" y="603980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93370F-D05B-4CCD-8E02-491BE45A4644}"/>
              </a:ext>
            </a:extLst>
          </p:cNvPr>
          <p:cNvSpPr txBox="1"/>
          <p:nvPr/>
        </p:nvSpPr>
        <p:spPr>
          <a:xfrm>
            <a:off x="3666283" y="603525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220D662-406C-4533-91D4-B404773EC3CD}"/>
              </a:ext>
            </a:extLst>
          </p:cNvPr>
          <p:cNvSpPr txBox="1"/>
          <p:nvPr/>
        </p:nvSpPr>
        <p:spPr>
          <a:xfrm>
            <a:off x="4460132" y="604435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635B8F-E926-4E95-BECD-26FD500930E6}"/>
              </a:ext>
            </a:extLst>
          </p:cNvPr>
          <p:cNvSpPr txBox="1"/>
          <p:nvPr/>
        </p:nvSpPr>
        <p:spPr>
          <a:xfrm>
            <a:off x="2121016" y="605471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C32E34-D847-4EBF-9161-D789BB655F07}"/>
              </a:ext>
            </a:extLst>
          </p:cNvPr>
          <p:cNvSpPr/>
          <p:nvPr/>
        </p:nvSpPr>
        <p:spPr>
          <a:xfrm>
            <a:off x="6401869" y="1884391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Memory: “data at rest”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1B281B5-AF6E-4CE1-8EF0-C6A7FD51B005}"/>
              </a:ext>
            </a:extLst>
          </p:cNvPr>
          <p:cNvSpPr/>
          <p:nvPr/>
        </p:nvSpPr>
        <p:spPr>
          <a:xfrm>
            <a:off x="6370877" y="218919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Registers: “data in flight”</a:t>
            </a:r>
          </a:p>
        </p:txBody>
      </p:sp>
    </p:spTree>
    <p:extLst>
      <p:ext uri="{BB962C8B-B14F-4D97-AF65-F5344CB8AC3E}">
        <p14:creationId xmlns:p14="http://schemas.microsoft.com/office/powerpoint/2010/main" val="29592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6" grpId="0"/>
      <p:bldP spid="18" grpId="0"/>
      <p:bldP spid="19" grpId="0"/>
      <p:bldP spid="15" grpId="0" animBg="1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0" grpId="0"/>
      <p:bldP spid="61" grpId="0"/>
      <p:bldP spid="2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 Hardware Features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83" y="2414472"/>
            <a:ext cx="5029205" cy="265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CD89-F940-7FC1-9F20-B9DFDBE2B9A5}"/>
              </a:ext>
            </a:extLst>
          </p:cNvPr>
          <p:cNvSpPr txBox="1"/>
          <p:nvPr/>
        </p:nvSpPr>
        <p:spPr>
          <a:xfrm>
            <a:off x="825809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909A-55D2-2DC6-0187-06019F5A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2B274-4A4E-3C37-AC13-146BE6769BF8}"/>
              </a:ext>
            </a:extLst>
          </p:cNvPr>
          <p:cNvSpPr/>
          <p:nvPr/>
        </p:nvSpPr>
        <p:spPr>
          <a:xfrm>
            <a:off x="775504" y="3379805"/>
            <a:ext cx="3321934" cy="5497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8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59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Processors Conform to ISAs 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– Hardware Features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B0C0D-5184-4886-8F71-1A8DC1373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944" y="1825625"/>
            <a:ext cx="4651273" cy="4351338"/>
          </a:xfrm>
        </p:spPr>
        <p:txBody>
          <a:bodyPr/>
          <a:lstStyle/>
          <a:p>
            <a:r>
              <a:rPr lang="en-US" dirty="0"/>
              <a:t>Upon encountering a byte sequence an ISA-conformant “knows” how to interpret the sequence</a:t>
            </a:r>
          </a:p>
          <a:p>
            <a:r>
              <a:rPr lang="en-US" dirty="0"/>
              <a:t>Still has some flexibility on how to execute it, specified via the microarchitecture</a:t>
            </a:r>
          </a:p>
        </p:txBody>
      </p:sp>
      <p:pic>
        <p:nvPicPr>
          <p:cNvPr id="2050" name="Picture 2" descr="Do I Need Lots of Cores or a Faster CPU Clock Speed ...">
            <a:extLst>
              <a:ext uri="{FF2B5EF4-FFF2-40B4-BE49-F238E27FC236}">
                <a16:creationId xmlns:a16="http://schemas.microsoft.com/office/drawing/2014/main" id="{C129EB63-BC38-4B4D-BA5C-7020AA34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5" y="3573309"/>
            <a:ext cx="2698956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06479A-238E-4EBC-8167-65425E5AEB9D}"/>
              </a:ext>
            </a:extLst>
          </p:cNvPr>
          <p:cNvSpPr/>
          <p:nvPr/>
        </p:nvSpPr>
        <p:spPr>
          <a:xfrm>
            <a:off x="7589522" y="1825625"/>
            <a:ext cx="1902542" cy="179930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You’re </a:t>
            </a:r>
            <a:r>
              <a:rPr lang="en-US" dirty="0" err="1"/>
              <a:t>speakin</a:t>
            </a:r>
            <a:r>
              <a:rPr lang="en-US" dirty="0"/>
              <a:t>’ my language!</a:t>
            </a:r>
          </a:p>
        </p:txBody>
      </p:sp>
    </p:spTree>
    <p:extLst>
      <p:ext uri="{BB962C8B-B14F-4D97-AF65-F5344CB8AC3E}">
        <p14:creationId xmlns:p14="http://schemas.microsoft.com/office/powerpoint/2010/main" val="148784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" y="14491"/>
            <a:ext cx="1217023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ISA Contract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https://blog.ipleaders.in/wp-content/uploads/2016/07/handshake.jpg">
            <a:extLst>
              <a:ext uri="{FF2B5EF4-FFF2-40B4-BE49-F238E27FC236}">
                <a16:creationId xmlns:a16="http://schemas.microsoft.com/office/drawing/2014/main" id="{91EF566D-9B60-47DF-8C00-D987F457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99" y="2570565"/>
            <a:ext cx="4294422" cy="28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1FDEE-2F7C-413E-A6C1-7414B7B3D796}"/>
              </a:ext>
            </a:extLst>
          </p:cNvPr>
          <p:cNvSpPr txBox="1"/>
          <p:nvPr/>
        </p:nvSpPr>
        <p:spPr>
          <a:xfrm>
            <a:off x="5219742" y="3631962"/>
            <a:ext cx="11040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BBC8D-4143-41B1-AC23-7C19EEBA0EC4}"/>
              </a:ext>
            </a:extLst>
          </p:cNvPr>
          <p:cNvSpPr txBox="1"/>
          <p:nvPr/>
        </p:nvSpPr>
        <p:spPr>
          <a:xfrm>
            <a:off x="7511342" y="3069986"/>
            <a:ext cx="10254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83625-B67B-456B-A7AE-31D24C6FB353}"/>
              </a:ext>
            </a:extLst>
          </p:cNvPr>
          <p:cNvSpPr txBox="1"/>
          <p:nvPr/>
        </p:nvSpPr>
        <p:spPr>
          <a:xfrm>
            <a:off x="5225142" y="5432023"/>
            <a:ext cx="359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ISA: A contract of hardware aspects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D72490F-EB5D-401F-A378-4ECB8C6B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89" y="1357180"/>
            <a:ext cx="3937205" cy="525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 ISA specifies</a:t>
            </a:r>
          </a:p>
          <a:p>
            <a:r>
              <a:rPr lang="en-US" sz="2200" dirty="0"/>
              <a:t>How data is encoded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Instructions that can transform data</a:t>
            </a:r>
          </a:p>
          <a:p>
            <a:endParaRPr lang="en-US" sz="2200" dirty="0"/>
          </a:p>
          <a:p>
            <a:r>
              <a:rPr lang="en-US" sz="2200" dirty="0"/>
              <a:t>Opcodes for how instructions are encoded</a:t>
            </a:r>
          </a:p>
          <a:p>
            <a:endParaRPr lang="en-US" sz="2200" dirty="0"/>
          </a:p>
          <a:p>
            <a:r>
              <a:rPr lang="en-US" sz="2200" dirty="0"/>
              <a:t>Program state</a:t>
            </a:r>
          </a:p>
        </p:txBody>
      </p:sp>
    </p:spTree>
    <p:extLst>
      <p:ext uri="{BB962C8B-B14F-4D97-AF65-F5344CB8AC3E}">
        <p14:creationId xmlns:p14="http://schemas.microsoft.com/office/powerpoint/2010/main" val="182088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78599-F458-4134-A105-7363A2D4F160}"/>
              </a:ext>
            </a:extLst>
          </p:cNvPr>
          <p:cNvSpPr txBox="1"/>
          <p:nvPr/>
        </p:nvSpPr>
        <p:spPr>
          <a:xfrm>
            <a:off x="5533675" y="1214319"/>
            <a:ext cx="2650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Hypothetical 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114AE-8880-4AC1-8C60-B3C2DF0378C0}"/>
              </a:ext>
            </a:extLst>
          </p:cNvPr>
          <p:cNvSpPr txBox="1"/>
          <p:nvPr/>
        </p:nvSpPr>
        <p:spPr>
          <a:xfrm>
            <a:off x="5439748" y="1781734"/>
            <a:ext cx="225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 is encoded as 1110</a:t>
            </a:r>
          </a:p>
          <a:p>
            <a:r>
              <a:rPr lang="en-US" dirty="0"/>
              <a:t>-1 is encoded as 1111</a:t>
            </a:r>
          </a:p>
          <a:p>
            <a:r>
              <a:rPr lang="en-US" dirty="0"/>
              <a:t>8 is encoded as 1000</a:t>
            </a:r>
          </a:p>
          <a:p>
            <a:r>
              <a:rPr lang="en-US" dirty="0"/>
              <a:t>12 is encoded as 1100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90549-6E4B-44A7-83AB-F84312CCC36D}"/>
              </a:ext>
            </a:extLst>
          </p:cNvPr>
          <p:cNvSpPr txBox="1"/>
          <p:nvPr/>
        </p:nvSpPr>
        <p:spPr>
          <a:xfrm>
            <a:off x="5414867" y="3101911"/>
            <a:ext cx="3045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INC_ADDR &lt;X&gt; instruction</a:t>
            </a:r>
          </a:p>
          <a:p>
            <a:r>
              <a:rPr lang="en-US" dirty="0"/>
              <a:t>increments the value at </a:t>
            </a:r>
          </a:p>
          <a:p>
            <a:r>
              <a:rPr lang="en-US" dirty="0"/>
              <a:t>memory address &lt;X&gt;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D8884-992E-4157-8F55-0C83C93F690F}"/>
              </a:ext>
            </a:extLst>
          </p:cNvPr>
          <p:cNvSpPr txBox="1"/>
          <p:nvPr/>
        </p:nvSpPr>
        <p:spPr>
          <a:xfrm>
            <a:off x="5417976" y="4316839"/>
            <a:ext cx="31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INC_ADDR 8 is encoded as 1010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0AE18-306E-41E3-8FC3-6BA046A4A706}"/>
              </a:ext>
            </a:extLst>
          </p:cNvPr>
          <p:cNvSpPr txBox="1"/>
          <p:nvPr/>
        </p:nvSpPr>
        <p:spPr>
          <a:xfrm>
            <a:off x="5354847" y="5430024"/>
            <a:ext cx="277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to execute </a:t>
            </a:r>
          </a:p>
          <a:p>
            <a:r>
              <a:rPr lang="en-US" dirty="0"/>
              <a:t>is stored in register 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AA855-1FE6-47C4-85AA-AEBBECA6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" y="10095"/>
            <a:ext cx="1217023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Instruction Set Architectures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8BCB4164-D37E-4322-A372-8BBD4EDC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89" y="1357180"/>
            <a:ext cx="3937205" cy="525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 ISA specifies</a:t>
            </a:r>
          </a:p>
          <a:p>
            <a:r>
              <a:rPr lang="en-US" sz="2200" dirty="0"/>
              <a:t>How data is encoded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Instructions that can transform data</a:t>
            </a:r>
          </a:p>
          <a:p>
            <a:endParaRPr lang="en-US" sz="2200" dirty="0"/>
          </a:p>
          <a:p>
            <a:r>
              <a:rPr lang="en-US" sz="2200" dirty="0"/>
              <a:t>Opcodes for how instructions are encoded</a:t>
            </a:r>
          </a:p>
          <a:p>
            <a:endParaRPr lang="en-US" sz="2200" dirty="0"/>
          </a:p>
          <a:p>
            <a:r>
              <a:rPr lang="en-US" sz="2200" dirty="0"/>
              <a:t>Program state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A47EA4-2E01-4F7E-98E1-917711B7B1D5}"/>
              </a:ext>
            </a:extLst>
          </p:cNvPr>
          <p:cNvCxnSpPr/>
          <p:nvPr/>
        </p:nvCxnSpPr>
        <p:spPr>
          <a:xfrm>
            <a:off x="3129280" y="2072640"/>
            <a:ext cx="22855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B8B437-9ECA-4E5A-8B03-CB743ACB297F}"/>
              </a:ext>
            </a:extLst>
          </p:cNvPr>
          <p:cNvCxnSpPr>
            <a:cxnSpLocks/>
          </p:cNvCxnSpPr>
          <p:nvPr/>
        </p:nvCxnSpPr>
        <p:spPr>
          <a:xfrm>
            <a:off x="4212053" y="3342640"/>
            <a:ext cx="114279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AB4913-A714-4873-A089-3751971EFFED}"/>
              </a:ext>
            </a:extLst>
          </p:cNvPr>
          <p:cNvCxnSpPr>
            <a:cxnSpLocks/>
          </p:cNvCxnSpPr>
          <p:nvPr/>
        </p:nvCxnSpPr>
        <p:spPr>
          <a:xfrm>
            <a:off x="4095946" y="4500880"/>
            <a:ext cx="12589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D1317-F6F7-4E47-993A-C8E22B6575CC}"/>
              </a:ext>
            </a:extLst>
          </p:cNvPr>
          <p:cNvCxnSpPr>
            <a:cxnSpLocks/>
          </p:cNvCxnSpPr>
          <p:nvPr/>
        </p:nvCxnSpPr>
        <p:spPr>
          <a:xfrm>
            <a:off x="2418080" y="5648960"/>
            <a:ext cx="28206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Memory">
            <a:extLst>
              <a:ext uri="{FF2B5EF4-FFF2-40B4-BE49-F238E27FC236}">
                <a16:creationId xmlns:a16="http://schemas.microsoft.com/office/drawing/2014/main" id="{ED7A1ED1-DE25-B6BE-F7B3-D3E90740615C}"/>
              </a:ext>
            </a:extLst>
          </p:cNvPr>
          <p:cNvGrpSpPr/>
          <p:nvPr/>
        </p:nvGrpSpPr>
        <p:grpSpPr>
          <a:xfrm>
            <a:off x="975065" y="3988673"/>
            <a:ext cx="10289261" cy="867565"/>
            <a:chOff x="975065" y="3988673"/>
            <a:chExt cx="10289261" cy="8675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5E788F-D667-4DD7-85F2-7F3A564DC4ED}"/>
                </a:ext>
              </a:extLst>
            </p:cNvPr>
            <p:cNvSpPr/>
            <p:nvPr/>
          </p:nvSpPr>
          <p:spPr>
            <a:xfrm>
              <a:off x="5327973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36FF5E-AFDD-4AFB-94ED-E40A37B00CF5}"/>
                </a:ext>
              </a:extLst>
            </p:cNvPr>
            <p:cNvSpPr txBox="1"/>
            <p:nvPr/>
          </p:nvSpPr>
          <p:spPr>
            <a:xfrm>
              <a:off x="1381124" y="398867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B4ED6C-3628-445B-AFA0-FA5612B84881}"/>
                </a:ext>
              </a:extLst>
            </p:cNvPr>
            <p:cNvSpPr/>
            <p:nvPr/>
          </p:nvSpPr>
          <p:spPr>
            <a:xfrm>
              <a:off x="1315916" y="4417653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A32D44-C277-465A-8936-DEE2B4D640A6}"/>
                </a:ext>
              </a:extLst>
            </p:cNvPr>
            <p:cNvSpPr/>
            <p:nvPr/>
          </p:nvSpPr>
          <p:spPr>
            <a:xfrm>
              <a:off x="2152023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81C69B-37E4-4B8C-A82F-45B7F86596E5}"/>
                </a:ext>
              </a:extLst>
            </p:cNvPr>
            <p:cNvSpPr/>
            <p:nvPr/>
          </p:nvSpPr>
          <p:spPr>
            <a:xfrm>
              <a:off x="2938396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F4EACA-73CE-4F75-BFC4-D0314B6E434F}"/>
                </a:ext>
              </a:extLst>
            </p:cNvPr>
            <p:cNvSpPr/>
            <p:nvPr/>
          </p:nvSpPr>
          <p:spPr>
            <a:xfrm>
              <a:off x="3724769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D4708E-9A69-423E-853B-29EB967D248D}"/>
                </a:ext>
              </a:extLst>
            </p:cNvPr>
            <p:cNvSpPr/>
            <p:nvPr/>
          </p:nvSpPr>
          <p:spPr>
            <a:xfrm>
              <a:off x="4511142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15A3C6-BB6F-48DD-AD1C-BA979A1EFAA9}"/>
                </a:ext>
              </a:extLst>
            </p:cNvPr>
            <p:cNvSpPr/>
            <p:nvPr/>
          </p:nvSpPr>
          <p:spPr>
            <a:xfrm>
              <a:off x="6083888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C567BF-2168-4FDE-9BC2-EC163932431C}"/>
                </a:ext>
              </a:extLst>
            </p:cNvPr>
            <p:cNvSpPr/>
            <p:nvPr/>
          </p:nvSpPr>
          <p:spPr>
            <a:xfrm>
              <a:off x="6870261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9C2B37-46E3-4CC2-A445-DB10CAC12E29}"/>
                </a:ext>
              </a:extLst>
            </p:cNvPr>
            <p:cNvSpPr txBox="1"/>
            <p:nvPr/>
          </p:nvSpPr>
          <p:spPr>
            <a:xfrm>
              <a:off x="1417517" y="414789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A34FE5-2901-4377-B981-86A83CBE76BA}"/>
                </a:ext>
              </a:extLst>
            </p:cNvPr>
            <p:cNvSpPr txBox="1"/>
            <p:nvPr/>
          </p:nvSpPr>
          <p:spPr>
            <a:xfrm>
              <a:off x="2238010" y="416279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3D4C8B-B3DA-438D-9290-3CBAFD376652}"/>
                </a:ext>
              </a:extLst>
            </p:cNvPr>
            <p:cNvSpPr txBox="1"/>
            <p:nvPr/>
          </p:nvSpPr>
          <p:spPr>
            <a:xfrm>
              <a:off x="3048435" y="416137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7A5393-4D8D-4C3D-A246-03520C4946FF}"/>
                </a:ext>
              </a:extLst>
            </p:cNvPr>
            <p:cNvSpPr txBox="1"/>
            <p:nvPr/>
          </p:nvSpPr>
          <p:spPr>
            <a:xfrm>
              <a:off x="3845212" y="4159953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6885C4-B5D1-4B46-8D05-383F874920FF}"/>
                </a:ext>
              </a:extLst>
            </p:cNvPr>
            <p:cNvSpPr txBox="1"/>
            <p:nvPr/>
          </p:nvSpPr>
          <p:spPr>
            <a:xfrm>
              <a:off x="4612907" y="415853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0AD5EF-8B66-40B1-A27B-789A016727C3}"/>
                </a:ext>
              </a:extLst>
            </p:cNvPr>
            <p:cNvSpPr txBox="1"/>
            <p:nvPr/>
          </p:nvSpPr>
          <p:spPr>
            <a:xfrm>
              <a:off x="5360130" y="415710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2E9168-5B8C-4CBF-A414-5A195CF02B93}"/>
                </a:ext>
              </a:extLst>
            </p:cNvPr>
            <p:cNvSpPr txBox="1"/>
            <p:nvPr/>
          </p:nvSpPr>
          <p:spPr>
            <a:xfrm>
              <a:off x="6955342" y="415426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1CE9A5-B644-4A12-9F85-F695587B75C0}"/>
                </a:ext>
              </a:extLst>
            </p:cNvPr>
            <p:cNvSpPr txBox="1"/>
            <p:nvPr/>
          </p:nvSpPr>
          <p:spPr>
            <a:xfrm>
              <a:off x="6177675" y="415426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E5391F-A8BA-41B5-84FE-27FE446904D7}"/>
                </a:ext>
              </a:extLst>
            </p:cNvPr>
            <p:cNvSpPr txBox="1"/>
            <p:nvPr/>
          </p:nvSpPr>
          <p:spPr>
            <a:xfrm>
              <a:off x="1596712" y="44543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4DD623-7141-4692-938C-4B1A5E470A50}"/>
                </a:ext>
              </a:extLst>
            </p:cNvPr>
            <p:cNvSpPr txBox="1"/>
            <p:nvPr/>
          </p:nvSpPr>
          <p:spPr>
            <a:xfrm>
              <a:off x="2380365" y="44603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EE6C80-7382-49C3-AECD-AF97C663B43F}"/>
                </a:ext>
              </a:extLst>
            </p:cNvPr>
            <p:cNvSpPr txBox="1"/>
            <p:nvPr/>
          </p:nvSpPr>
          <p:spPr>
            <a:xfrm>
              <a:off x="7108386" y="44664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630BCF-6770-4C2A-9631-5B100BFFBBDD}"/>
                </a:ext>
              </a:extLst>
            </p:cNvPr>
            <p:cNvSpPr txBox="1"/>
            <p:nvPr/>
          </p:nvSpPr>
          <p:spPr>
            <a:xfrm>
              <a:off x="217497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A49324-0F36-4C8D-9677-1890AD8CA3A3}"/>
                </a:ext>
              </a:extLst>
            </p:cNvPr>
            <p:cNvSpPr txBox="1"/>
            <p:nvPr/>
          </p:nvSpPr>
          <p:spPr>
            <a:xfrm>
              <a:off x="2996112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044E89-D9C6-499E-B9DB-EE7319EF65FB}"/>
                </a:ext>
              </a:extLst>
            </p:cNvPr>
            <p:cNvSpPr txBox="1"/>
            <p:nvPr/>
          </p:nvSpPr>
          <p:spPr>
            <a:xfrm>
              <a:off x="3769486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A28DD3-1F57-4E7C-BB7F-566B988B05DF}"/>
                </a:ext>
              </a:extLst>
            </p:cNvPr>
            <p:cNvSpPr txBox="1"/>
            <p:nvPr/>
          </p:nvSpPr>
          <p:spPr>
            <a:xfrm>
              <a:off x="454286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0488AF-3A06-4D25-BE0C-A0E9F001BCD1}"/>
                </a:ext>
              </a:extLst>
            </p:cNvPr>
            <p:cNvSpPr txBox="1"/>
            <p:nvPr/>
          </p:nvSpPr>
          <p:spPr>
            <a:xfrm>
              <a:off x="5288938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71173B-04BB-45E4-A5A6-1F1ADA713A45}"/>
                </a:ext>
              </a:extLst>
            </p:cNvPr>
            <p:cNvSpPr txBox="1"/>
            <p:nvPr/>
          </p:nvSpPr>
          <p:spPr>
            <a:xfrm>
              <a:off x="6103256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141DE7-945D-467F-B4E3-F23F16EFC968}"/>
                </a:ext>
              </a:extLst>
            </p:cNvPr>
            <p:cNvSpPr txBox="1"/>
            <p:nvPr/>
          </p:nvSpPr>
          <p:spPr>
            <a:xfrm>
              <a:off x="687663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BA5F40-33C5-40C4-A967-CFA9E1567864}"/>
                </a:ext>
              </a:extLst>
            </p:cNvPr>
            <p:cNvSpPr/>
            <p:nvPr/>
          </p:nvSpPr>
          <p:spPr>
            <a:xfrm>
              <a:off x="6060991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7BA7B9-AB47-400C-8556-83E09BE22486}"/>
                </a:ext>
              </a:extLst>
            </p:cNvPr>
            <p:cNvSpPr txBox="1"/>
            <p:nvPr/>
          </p:nvSpPr>
          <p:spPr>
            <a:xfrm>
              <a:off x="3973407" y="44557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754D41-FFD1-42C0-B673-B5F7E75AC853}"/>
                </a:ext>
              </a:extLst>
            </p:cNvPr>
            <p:cNvSpPr txBox="1"/>
            <p:nvPr/>
          </p:nvSpPr>
          <p:spPr>
            <a:xfrm>
              <a:off x="4756816" y="44512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60CD7F-4A12-4C0E-854E-AA2B278CF595}"/>
                </a:ext>
              </a:extLst>
            </p:cNvPr>
            <p:cNvSpPr txBox="1"/>
            <p:nvPr/>
          </p:nvSpPr>
          <p:spPr>
            <a:xfrm>
              <a:off x="5504011" y="44603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4E9091-A741-4557-BC65-C2D05E90D673}"/>
                </a:ext>
              </a:extLst>
            </p:cNvPr>
            <p:cNvSpPr txBox="1"/>
            <p:nvPr/>
          </p:nvSpPr>
          <p:spPr>
            <a:xfrm>
              <a:off x="3202216" y="44707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7E8875-DC98-4E77-B13D-42552BA90C33}"/>
                </a:ext>
              </a:extLst>
            </p:cNvPr>
            <p:cNvSpPr txBox="1"/>
            <p:nvPr/>
          </p:nvSpPr>
          <p:spPr>
            <a:xfrm>
              <a:off x="10920962" y="439098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AA23238-EA8D-40A6-8D64-FEAED393B89F}"/>
                </a:ext>
              </a:extLst>
            </p:cNvPr>
            <p:cNvSpPr txBox="1"/>
            <p:nvPr/>
          </p:nvSpPr>
          <p:spPr>
            <a:xfrm>
              <a:off x="975065" y="439987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F8C417-96B3-5F11-7B81-A4F75CA3FDC1}"/>
                </a:ext>
              </a:extLst>
            </p:cNvPr>
            <p:cNvSpPr/>
            <p:nvPr/>
          </p:nvSpPr>
          <p:spPr>
            <a:xfrm>
              <a:off x="8535993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FBCDCE-9529-4CF5-250A-1FF6553E3CA3}"/>
                </a:ext>
              </a:extLst>
            </p:cNvPr>
            <p:cNvSpPr/>
            <p:nvPr/>
          </p:nvSpPr>
          <p:spPr>
            <a:xfrm>
              <a:off x="7719162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255B3A-9569-A518-8414-2DD464CDD43B}"/>
                </a:ext>
              </a:extLst>
            </p:cNvPr>
            <p:cNvSpPr/>
            <p:nvPr/>
          </p:nvSpPr>
          <p:spPr>
            <a:xfrm>
              <a:off x="9291908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3FE2B-9A1E-6C81-8EF7-8CD4977508F3}"/>
                </a:ext>
              </a:extLst>
            </p:cNvPr>
            <p:cNvSpPr/>
            <p:nvPr/>
          </p:nvSpPr>
          <p:spPr>
            <a:xfrm>
              <a:off x="10078281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897CE6-A16F-1CC9-5C69-B59F1A4F2963}"/>
                </a:ext>
              </a:extLst>
            </p:cNvPr>
            <p:cNvSpPr txBox="1"/>
            <p:nvPr/>
          </p:nvSpPr>
          <p:spPr>
            <a:xfrm>
              <a:off x="7820927" y="415853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0x10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8B77F8-5377-2AFF-426E-3B63E4D5CA2B}"/>
                </a:ext>
              </a:extLst>
            </p:cNvPr>
            <p:cNvSpPr txBox="1"/>
            <p:nvPr/>
          </p:nvSpPr>
          <p:spPr>
            <a:xfrm>
              <a:off x="8568150" y="415710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0x12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4AAA56-5B76-5588-1298-943A6830B085}"/>
                </a:ext>
              </a:extLst>
            </p:cNvPr>
            <p:cNvSpPr txBox="1"/>
            <p:nvPr/>
          </p:nvSpPr>
          <p:spPr>
            <a:xfrm>
              <a:off x="10163362" y="415426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0x14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0EAB74-77C3-A379-2B45-635A3C924A08}"/>
                </a:ext>
              </a:extLst>
            </p:cNvPr>
            <p:cNvSpPr txBox="1"/>
            <p:nvPr/>
          </p:nvSpPr>
          <p:spPr>
            <a:xfrm>
              <a:off x="9385695" y="415426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0x13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BF54F0-D77F-72E1-F71F-9E9109067EBF}"/>
                </a:ext>
              </a:extLst>
            </p:cNvPr>
            <p:cNvSpPr txBox="1"/>
            <p:nvPr/>
          </p:nvSpPr>
          <p:spPr>
            <a:xfrm>
              <a:off x="10316406" y="44664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312D03-F775-0154-8A5C-E7DB60130E16}"/>
                </a:ext>
              </a:extLst>
            </p:cNvPr>
            <p:cNvSpPr txBox="1"/>
            <p:nvPr/>
          </p:nvSpPr>
          <p:spPr>
            <a:xfrm>
              <a:off x="775088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2BC9D4-329B-2DD0-91BE-03318A71B76F}"/>
                </a:ext>
              </a:extLst>
            </p:cNvPr>
            <p:cNvSpPr txBox="1"/>
            <p:nvPr/>
          </p:nvSpPr>
          <p:spPr>
            <a:xfrm>
              <a:off x="8496958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1136AF-86A8-2631-8367-E68B01AF2EEC}"/>
                </a:ext>
              </a:extLst>
            </p:cNvPr>
            <p:cNvSpPr txBox="1"/>
            <p:nvPr/>
          </p:nvSpPr>
          <p:spPr>
            <a:xfrm>
              <a:off x="9311276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255AEF-4206-1D3B-A476-A31F5FF4F576}"/>
                </a:ext>
              </a:extLst>
            </p:cNvPr>
            <p:cNvSpPr txBox="1"/>
            <p:nvPr/>
          </p:nvSpPr>
          <p:spPr>
            <a:xfrm>
              <a:off x="10084650" y="4000743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AA196CF-C37A-EAF9-2AD1-F61C58DF6663}"/>
                </a:ext>
              </a:extLst>
            </p:cNvPr>
            <p:cNvSpPr/>
            <p:nvPr/>
          </p:nvSpPr>
          <p:spPr>
            <a:xfrm>
              <a:off x="9269011" y="4418949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72C7BC-FC4F-4E32-DFC2-E97037813D77}"/>
                </a:ext>
              </a:extLst>
            </p:cNvPr>
            <p:cNvSpPr txBox="1"/>
            <p:nvPr/>
          </p:nvSpPr>
          <p:spPr>
            <a:xfrm>
              <a:off x="7964836" y="44512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83E170F-1263-C563-081E-CDCB278726ED}"/>
                </a:ext>
              </a:extLst>
            </p:cNvPr>
            <p:cNvSpPr txBox="1"/>
            <p:nvPr/>
          </p:nvSpPr>
          <p:spPr>
            <a:xfrm>
              <a:off x="8712031" y="44603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59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Completely Hypothetical ISA Example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114AE-8880-4AC1-8C60-B3C2DF0378C0}"/>
              </a:ext>
            </a:extLst>
          </p:cNvPr>
          <p:cNvSpPr txBox="1"/>
          <p:nvPr/>
        </p:nvSpPr>
        <p:spPr>
          <a:xfrm>
            <a:off x="-12114" y="1501862"/>
            <a:ext cx="2338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-2 is encoded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1110</a:t>
            </a:r>
          </a:p>
          <a:p>
            <a:pPr algn="r"/>
            <a:r>
              <a:rPr lang="en-US" dirty="0"/>
              <a:t>-1 is encoded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  <a:p>
            <a:pPr algn="r"/>
            <a:r>
              <a:rPr lang="en-US" dirty="0"/>
              <a:t>8 is encoded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</a:p>
          <a:p>
            <a:pPr algn="r"/>
            <a:r>
              <a:rPr lang="en-US" dirty="0"/>
              <a:t>12 is encoded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90549-6E4B-44A7-83AB-F84312CCC36D}"/>
              </a:ext>
            </a:extLst>
          </p:cNvPr>
          <p:cNvSpPr txBox="1"/>
          <p:nvPr/>
        </p:nvSpPr>
        <p:spPr>
          <a:xfrm>
            <a:off x="3063033" y="1530592"/>
            <a:ext cx="2451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INC_ADDR &lt;X&gt;</a:t>
            </a:r>
          </a:p>
          <a:p>
            <a:r>
              <a:rPr lang="en-US" dirty="0"/>
              <a:t>increments the value at </a:t>
            </a:r>
          </a:p>
          <a:p>
            <a:r>
              <a:rPr lang="en-US" dirty="0"/>
              <a:t>memory address &lt;X&gt;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B1F17-CDA4-4A6F-A656-17B173242A39}"/>
              </a:ext>
            </a:extLst>
          </p:cNvPr>
          <p:cNvSpPr txBox="1"/>
          <p:nvPr/>
        </p:nvSpPr>
        <p:spPr>
          <a:xfrm>
            <a:off x="5825812" y="1588739"/>
            <a:ext cx="1362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INC_ADDR 8</a:t>
            </a:r>
          </a:p>
          <a:p>
            <a:r>
              <a:rPr lang="en-US" dirty="0"/>
              <a:t>encoded as </a:t>
            </a:r>
          </a:p>
          <a:p>
            <a:r>
              <a:rPr lang="en-US" dirty="0"/>
              <a:t>1010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42F259-B3D6-4ACD-883B-65E5F3D95260}"/>
              </a:ext>
            </a:extLst>
          </p:cNvPr>
          <p:cNvSpPr txBox="1"/>
          <p:nvPr/>
        </p:nvSpPr>
        <p:spPr>
          <a:xfrm>
            <a:off x="7740312" y="1558584"/>
            <a:ext cx="1991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</a:t>
            </a:r>
          </a:p>
          <a:p>
            <a:r>
              <a:rPr lang="en-US" dirty="0"/>
              <a:t>to execute </a:t>
            </a:r>
          </a:p>
          <a:p>
            <a:r>
              <a:rPr lang="en-US" dirty="0"/>
              <a:t>stored in Register 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A5C18-1DCD-49EF-B479-1566E46A5F1B}"/>
              </a:ext>
            </a:extLst>
          </p:cNvPr>
          <p:cNvSpPr txBox="1"/>
          <p:nvPr/>
        </p:nvSpPr>
        <p:spPr>
          <a:xfrm>
            <a:off x="1375180" y="3509090"/>
            <a:ext cx="12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K: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B5888-2A31-47FE-8A96-DA836F70048F}"/>
              </a:ext>
            </a:extLst>
          </p:cNvPr>
          <p:cNvSpPr/>
          <p:nvPr/>
        </p:nvSpPr>
        <p:spPr>
          <a:xfrm>
            <a:off x="2570864" y="3501205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1100</a:t>
            </a:r>
          </a:p>
        </p:txBody>
      </p:sp>
      <p:grpSp>
        <p:nvGrpSpPr>
          <p:cNvPr id="118" name="numUpdate">
            <a:extLst>
              <a:ext uri="{FF2B5EF4-FFF2-40B4-BE49-F238E27FC236}">
                <a16:creationId xmlns:a16="http://schemas.microsoft.com/office/drawing/2014/main" id="{22432E26-7E3D-4B01-90AC-088A1DD949FF}"/>
              </a:ext>
            </a:extLst>
          </p:cNvPr>
          <p:cNvGrpSpPr/>
          <p:nvPr/>
        </p:nvGrpSpPr>
        <p:grpSpPr>
          <a:xfrm>
            <a:off x="1652697" y="4510358"/>
            <a:ext cx="2765103" cy="443962"/>
            <a:chOff x="2628057" y="4929458"/>
            <a:chExt cx="2765103" cy="44396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A2066E0-08F2-45E3-9A79-80E05EB7866D}"/>
                </a:ext>
              </a:extLst>
            </p:cNvPr>
            <p:cNvSpPr txBox="1"/>
            <p:nvPr/>
          </p:nvSpPr>
          <p:spPr>
            <a:xfrm>
              <a:off x="5091474" y="49947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6BD7AF5-2857-477C-B3D7-934245D662B3}"/>
                </a:ext>
              </a:extLst>
            </p:cNvPr>
            <p:cNvSpPr txBox="1"/>
            <p:nvPr/>
          </p:nvSpPr>
          <p:spPr>
            <a:xfrm>
              <a:off x="4348134" y="49978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4D1FBF5-D610-4D0F-AB9E-9616BB6E9E4B}"/>
                </a:ext>
              </a:extLst>
            </p:cNvPr>
            <p:cNvSpPr txBox="1"/>
            <p:nvPr/>
          </p:nvSpPr>
          <p:spPr>
            <a:xfrm>
              <a:off x="3586132" y="50009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153742D-9836-46A1-BE8F-A245C38D41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8057" y="4948115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4218EDD-67DB-4510-8138-D7640A454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938" y="4941896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E1BFB33-39AB-4732-A9E3-1254246800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136" y="4935677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8925782-3C4B-4690-BBC8-31358266A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6028" y="4929458"/>
              <a:ext cx="150843" cy="18466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CDF92F0-F39D-4761-90C4-6C246F897CB3}"/>
                </a:ext>
              </a:extLst>
            </p:cNvPr>
            <p:cNvSpPr txBox="1"/>
            <p:nvPr/>
          </p:nvSpPr>
          <p:spPr>
            <a:xfrm>
              <a:off x="2796137" y="50040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69" name="ValueAt">
            <a:extLst>
              <a:ext uri="{FF2B5EF4-FFF2-40B4-BE49-F238E27FC236}">
                <a16:creationId xmlns:a16="http://schemas.microsoft.com/office/drawing/2014/main" id="{AB7BA7AE-3715-7D5D-72EF-B72301AF2874}"/>
              </a:ext>
            </a:extLst>
          </p:cNvPr>
          <p:cNvGrpSpPr/>
          <p:nvPr/>
        </p:nvGrpSpPr>
        <p:grpSpPr>
          <a:xfrm>
            <a:off x="898206" y="4452490"/>
            <a:ext cx="3559929" cy="1578181"/>
            <a:chOff x="898206" y="4452490"/>
            <a:chExt cx="3559929" cy="15781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DA051E-E9F4-48BF-9C96-44EE7492CA29}"/>
                </a:ext>
              </a:extLst>
            </p:cNvPr>
            <p:cNvSpPr txBox="1"/>
            <p:nvPr/>
          </p:nvSpPr>
          <p:spPr>
            <a:xfrm rot="730342">
              <a:off x="898206" y="5384340"/>
              <a:ext cx="2154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Execute: the value at</a:t>
              </a:r>
            </a:p>
            <a:p>
              <a:r>
                <a:rPr lang="en-US" i="1" dirty="0"/>
                <a:t>address 8 is -2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17E525FC-1327-8377-794B-B8F62AF51510}"/>
                </a:ext>
              </a:extLst>
            </p:cNvPr>
            <p:cNvSpPr/>
            <p:nvPr/>
          </p:nvSpPr>
          <p:spPr>
            <a:xfrm>
              <a:off x="1450003" y="4452490"/>
              <a:ext cx="3008132" cy="34811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4A2CF1F-F596-F43D-6010-F4CE38779058}"/>
                </a:ext>
              </a:extLst>
            </p:cNvPr>
            <p:cNvSpPr/>
            <p:nvPr/>
          </p:nvSpPr>
          <p:spPr>
            <a:xfrm>
              <a:off x="1729740" y="4964430"/>
              <a:ext cx="1028700" cy="454046"/>
            </a:xfrm>
            <a:custGeom>
              <a:avLst/>
              <a:gdLst>
                <a:gd name="connsiteX0" fmla="*/ 0 w 1028700"/>
                <a:gd name="connsiteY0" fmla="*/ 361950 h 454046"/>
                <a:gd name="connsiteX1" fmla="*/ 430530 w 1028700"/>
                <a:gd name="connsiteY1" fmla="*/ 106680 h 454046"/>
                <a:gd name="connsiteX2" fmla="*/ 811530 w 1028700"/>
                <a:gd name="connsiteY2" fmla="*/ 453390 h 454046"/>
                <a:gd name="connsiteX3" fmla="*/ 1028700 w 1028700"/>
                <a:gd name="connsiteY3" fmla="*/ 0 h 45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700" h="454046">
                  <a:moveTo>
                    <a:pt x="0" y="361950"/>
                  </a:moveTo>
                  <a:cubicBezTo>
                    <a:pt x="147637" y="226695"/>
                    <a:pt x="295275" y="91440"/>
                    <a:pt x="430530" y="106680"/>
                  </a:cubicBezTo>
                  <a:cubicBezTo>
                    <a:pt x="565785" y="121920"/>
                    <a:pt x="711835" y="471170"/>
                    <a:pt x="811530" y="453390"/>
                  </a:cubicBezTo>
                  <a:cubicBezTo>
                    <a:pt x="911225" y="435610"/>
                    <a:pt x="969962" y="217805"/>
                    <a:pt x="1028700" y="0"/>
                  </a:cubicBezTo>
                </a:path>
              </a:pathLst>
            </a:cu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Decode12">
            <a:extLst>
              <a:ext uri="{FF2B5EF4-FFF2-40B4-BE49-F238E27FC236}">
                <a16:creationId xmlns:a16="http://schemas.microsoft.com/office/drawing/2014/main" id="{69164447-38CA-624A-BEAA-FACAD4266383}"/>
              </a:ext>
            </a:extLst>
          </p:cNvPr>
          <p:cNvGrpSpPr/>
          <p:nvPr/>
        </p:nvGrpSpPr>
        <p:grpSpPr>
          <a:xfrm>
            <a:off x="4581823" y="4467730"/>
            <a:ext cx="3699304" cy="1505303"/>
            <a:chOff x="4581823" y="4467730"/>
            <a:chExt cx="3699304" cy="1505303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3AE40B4-DD6B-4948-879C-2E56DF4A90A9}"/>
                </a:ext>
              </a:extLst>
            </p:cNvPr>
            <p:cNvSpPr txBox="1"/>
            <p:nvPr/>
          </p:nvSpPr>
          <p:spPr>
            <a:xfrm rot="21130887">
              <a:off x="5237230" y="5326702"/>
              <a:ext cx="3043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Decode: the 4-bit instruction at address 12 is INC_ADDR 8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6C2E277-E165-DCCD-BA1B-61E62371EA56}"/>
                </a:ext>
              </a:extLst>
            </p:cNvPr>
            <p:cNvSpPr/>
            <p:nvPr/>
          </p:nvSpPr>
          <p:spPr>
            <a:xfrm>
              <a:off x="4581823" y="4467730"/>
              <a:ext cx="3008132" cy="34811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72DE8-CB77-3416-9141-F9EF8114A8B9}"/>
                </a:ext>
              </a:extLst>
            </p:cNvPr>
            <p:cNvSpPr/>
            <p:nvPr/>
          </p:nvSpPr>
          <p:spPr>
            <a:xfrm>
              <a:off x="5871944" y="4914900"/>
              <a:ext cx="505996" cy="461010"/>
            </a:xfrm>
            <a:custGeom>
              <a:avLst/>
              <a:gdLst>
                <a:gd name="connsiteX0" fmla="*/ 472748 w 472748"/>
                <a:gd name="connsiteY0" fmla="*/ 461010 h 471615"/>
                <a:gd name="connsiteX1" fmla="*/ 19358 w 472748"/>
                <a:gd name="connsiteY1" fmla="*/ 411480 h 471615"/>
                <a:gd name="connsiteX2" fmla="*/ 126038 w 472748"/>
                <a:gd name="connsiteY2" fmla="*/ 0 h 471615"/>
                <a:gd name="connsiteX0" fmla="*/ 346710 w 346710"/>
                <a:gd name="connsiteY0" fmla="*/ 461010 h 461010"/>
                <a:gd name="connsiteX1" fmla="*/ 0 w 346710"/>
                <a:gd name="connsiteY1" fmla="*/ 0 h 461010"/>
                <a:gd name="connsiteX0" fmla="*/ 505996 w 505996"/>
                <a:gd name="connsiteY0" fmla="*/ 461010 h 461010"/>
                <a:gd name="connsiteX1" fmla="*/ 159286 w 505996"/>
                <a:gd name="connsiteY1" fmla="*/ 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5996" h="461010">
                  <a:moveTo>
                    <a:pt x="505996" y="461010"/>
                  </a:moveTo>
                  <a:cubicBezTo>
                    <a:pt x="390426" y="307340"/>
                    <a:pt x="-308074" y="519430"/>
                    <a:pt x="159286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Lookup12">
            <a:extLst>
              <a:ext uri="{FF2B5EF4-FFF2-40B4-BE49-F238E27FC236}">
                <a16:creationId xmlns:a16="http://schemas.microsoft.com/office/drawing/2014/main" id="{8193BF8B-2D4C-FF73-093B-1208DDD8F90C}"/>
              </a:ext>
            </a:extLst>
          </p:cNvPr>
          <p:cNvGrpSpPr/>
          <p:nvPr/>
        </p:nvGrpSpPr>
        <p:grpSpPr>
          <a:xfrm>
            <a:off x="3459480" y="2832875"/>
            <a:ext cx="2122994" cy="1186675"/>
            <a:chOff x="3459480" y="2832875"/>
            <a:chExt cx="2122994" cy="118667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81936CD-05F8-46F2-AD22-2249BE0E7195}"/>
                </a:ext>
              </a:extLst>
            </p:cNvPr>
            <p:cNvSpPr txBox="1"/>
            <p:nvPr/>
          </p:nvSpPr>
          <p:spPr>
            <a:xfrm rot="801866">
              <a:off x="3965828" y="2832875"/>
              <a:ext cx="16166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Fetch: the instruction at address 12</a:t>
              </a:r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8EF754C-A2CA-7014-C69E-C965518BAC33}"/>
                </a:ext>
              </a:extLst>
            </p:cNvPr>
            <p:cNvSpPr/>
            <p:nvPr/>
          </p:nvSpPr>
          <p:spPr>
            <a:xfrm>
              <a:off x="3459480" y="3741420"/>
              <a:ext cx="1477485" cy="278130"/>
            </a:xfrm>
            <a:custGeom>
              <a:avLst/>
              <a:gdLst>
                <a:gd name="connsiteX0" fmla="*/ 0 w 2220720"/>
                <a:gd name="connsiteY0" fmla="*/ 153680 h 626120"/>
                <a:gd name="connsiteX1" fmla="*/ 2026920 w 2220720"/>
                <a:gd name="connsiteY1" fmla="*/ 27950 h 626120"/>
                <a:gd name="connsiteX2" fmla="*/ 2023110 w 2220720"/>
                <a:gd name="connsiteY2" fmla="*/ 626120 h 626120"/>
                <a:gd name="connsiteX0" fmla="*/ 15174 w 2235894"/>
                <a:gd name="connsiteY0" fmla="*/ 343291 h 815731"/>
                <a:gd name="connsiteX1" fmla="*/ 2042094 w 2235894"/>
                <a:gd name="connsiteY1" fmla="*/ 217561 h 815731"/>
                <a:gd name="connsiteX2" fmla="*/ 2038284 w 2235894"/>
                <a:gd name="connsiteY2" fmla="*/ 815731 h 815731"/>
                <a:gd name="connsiteX0" fmla="*/ 15174 w 2198247"/>
                <a:gd name="connsiteY0" fmla="*/ 343291 h 876691"/>
                <a:gd name="connsiteX1" fmla="*/ 2042094 w 2198247"/>
                <a:gd name="connsiteY1" fmla="*/ 217561 h 876691"/>
                <a:gd name="connsiteX2" fmla="*/ 1920174 w 2198247"/>
                <a:gd name="connsiteY2" fmla="*/ 876691 h 876691"/>
                <a:gd name="connsiteX0" fmla="*/ 15174 w 2111925"/>
                <a:gd name="connsiteY0" fmla="*/ 343291 h 876691"/>
                <a:gd name="connsiteX1" fmla="*/ 2042094 w 2111925"/>
                <a:gd name="connsiteY1" fmla="*/ 217561 h 876691"/>
                <a:gd name="connsiteX2" fmla="*/ 1920174 w 2111925"/>
                <a:gd name="connsiteY2" fmla="*/ 876691 h 876691"/>
                <a:gd name="connsiteX0" fmla="*/ 0 w 1905000"/>
                <a:gd name="connsiteY0" fmla="*/ 0 h 533400"/>
                <a:gd name="connsiteX1" fmla="*/ 1905000 w 1905000"/>
                <a:gd name="connsiteY1" fmla="*/ 533400 h 533400"/>
                <a:gd name="connsiteX0" fmla="*/ 0 w 1905000"/>
                <a:gd name="connsiteY0" fmla="*/ 341401 h 874801"/>
                <a:gd name="connsiteX1" fmla="*/ 1905000 w 1905000"/>
                <a:gd name="connsiteY1" fmla="*/ 874801 h 874801"/>
                <a:gd name="connsiteX0" fmla="*/ 0 w 1922259"/>
                <a:gd name="connsiteY0" fmla="*/ 408097 h 941497"/>
                <a:gd name="connsiteX1" fmla="*/ 1905000 w 1922259"/>
                <a:gd name="connsiteY1" fmla="*/ 941497 h 941497"/>
                <a:gd name="connsiteX0" fmla="*/ 0 w 1567568"/>
                <a:gd name="connsiteY0" fmla="*/ 472041 h 761601"/>
                <a:gd name="connsiteX1" fmla="*/ 1546860 w 1567568"/>
                <a:gd name="connsiteY1" fmla="*/ 761601 h 761601"/>
                <a:gd name="connsiteX0" fmla="*/ 0 w 1473480"/>
                <a:gd name="connsiteY0" fmla="*/ 475465 h 753595"/>
                <a:gd name="connsiteX1" fmla="*/ 1451610 w 1473480"/>
                <a:gd name="connsiteY1" fmla="*/ 753595 h 753595"/>
                <a:gd name="connsiteX0" fmla="*/ 0 w 1477485"/>
                <a:gd name="connsiteY0" fmla="*/ 0 h 278130"/>
                <a:gd name="connsiteX1" fmla="*/ 1451610 w 1477485"/>
                <a:gd name="connsiteY1" fmla="*/ 278130 h 2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7485" h="278130">
                  <a:moveTo>
                    <a:pt x="0" y="0"/>
                  </a:moveTo>
                  <a:cubicBezTo>
                    <a:pt x="402590" y="303530"/>
                    <a:pt x="1673860" y="-280670"/>
                    <a:pt x="1451610" y="27813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53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More Realistic Encodings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Top Six Gift Shops at Universal Studios Florida">
            <a:extLst>
              <a:ext uri="{FF2B5EF4-FFF2-40B4-BE49-F238E27FC236}">
                <a16:creationId xmlns:a16="http://schemas.microsoft.com/office/drawing/2014/main" id="{EB91483D-4232-4B05-8C70-0D54972E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9545"/>
            <a:ext cx="3345712" cy="22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Content Placeholder 3">
            <a:extLst>
              <a:ext uri="{FF2B5EF4-FFF2-40B4-BE49-F238E27FC236}">
                <a16:creationId xmlns:a16="http://schemas.microsoft.com/office/drawing/2014/main" id="{73726E20-AFB2-41FD-B06E-F1B200BF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19" y="1825625"/>
            <a:ext cx="465127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previous ISA uses unrealistic encodings</a:t>
            </a:r>
          </a:p>
          <a:p>
            <a:r>
              <a:rPr lang="en-US" dirty="0"/>
              <a:t>Let’s consider some more likely choices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Encoding Data: Granularity of Access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70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3792252" y="1204957"/>
            <a:ext cx="4594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How “big” is a memory cell?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34FF9-2981-40B9-B54E-23F9E25307FD}"/>
              </a:ext>
            </a:extLst>
          </p:cNvPr>
          <p:cNvSpPr txBox="1"/>
          <p:nvPr/>
        </p:nvSpPr>
        <p:spPr>
          <a:xfrm>
            <a:off x="1644875" y="2186265"/>
            <a:ext cx="2603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Bit</a:t>
            </a:r>
            <a:r>
              <a:rPr lang="en-US" sz="3000" dirty="0"/>
              <a:t>-addressable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04C4B-AC6A-4F96-8965-F6145B3E7DB5}"/>
              </a:ext>
            </a:extLst>
          </p:cNvPr>
          <p:cNvSpPr txBox="1"/>
          <p:nvPr/>
        </p:nvSpPr>
        <p:spPr>
          <a:xfrm>
            <a:off x="3708957" y="1803162"/>
            <a:ext cx="474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say we’re storing the byte 0x61 = 01100001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E14A4D-8D9F-4462-BA44-8F8821BAE657}"/>
              </a:ext>
            </a:extLst>
          </p:cNvPr>
          <p:cNvSpPr txBox="1"/>
          <p:nvPr/>
        </p:nvSpPr>
        <p:spPr>
          <a:xfrm>
            <a:off x="1549443" y="3868375"/>
            <a:ext cx="286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Byte</a:t>
            </a:r>
            <a:r>
              <a:rPr lang="en-US" sz="3000" dirty="0"/>
              <a:t>-addressable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D61EFB-86B0-42A9-AC79-BF097E8FC4C9}"/>
              </a:ext>
            </a:extLst>
          </p:cNvPr>
          <p:cNvSpPr txBox="1"/>
          <p:nvPr/>
        </p:nvSpPr>
        <p:spPr>
          <a:xfrm>
            <a:off x="4096079" y="5656280"/>
            <a:ext cx="3895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Could even go bigger? </a:t>
            </a:r>
          </a:p>
          <a:p>
            <a:pPr algn="ctr"/>
            <a:r>
              <a:rPr lang="en-US" sz="3000" dirty="0"/>
              <a:t>But why (and why not)?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0F7247-0FEF-4131-AF5D-AAA838DD2258}"/>
              </a:ext>
            </a:extLst>
          </p:cNvPr>
          <p:cNvGrpSpPr/>
          <p:nvPr/>
        </p:nvGrpSpPr>
        <p:grpSpPr>
          <a:xfrm>
            <a:off x="1724770" y="2786588"/>
            <a:ext cx="8760238" cy="867565"/>
            <a:chOff x="439990" y="5444091"/>
            <a:chExt cx="8760238" cy="8675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D7DF4C7-E36B-4C4B-A61B-A14877605DF5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C8E0B7-B7E9-4483-8EBD-F586A68FD5AF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11AA1A-D147-42EF-B273-93E24394F67E}"/>
                </a:ext>
              </a:extLst>
            </p:cNvPr>
            <p:cNvSpPr/>
            <p:nvPr/>
          </p:nvSpPr>
          <p:spPr>
            <a:xfrm>
              <a:off x="439990" y="587307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A7C79A-8B02-486D-B1A9-605029E05F9C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78AC9E-01CF-4956-BEDA-03A9EC808BBC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20A5CAC-F878-41E0-8496-8CAC5A9CC2BF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BDA22E4-F974-480B-93DD-2D83E261C4DF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4A36731-F020-4D4B-816B-EC04C49A5DD1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A6D5FB-AEC9-4D5E-B37D-860BAD88BDCD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2E2F71D-E538-44CD-8F3C-4CDF9561902A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B99AA30-9FBB-46AD-B044-FCBAA697B22B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44D5A18-BAE2-43D8-8132-620B90F3ED3F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EA21A2A-A15F-4FE0-84FC-731A5322AB57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C6526CA-569A-43A7-B5EB-3F3023C3A0C8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E793D6C-82BF-4A5E-808E-77257706888A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21B6341-6DA6-45D7-932E-9D2031C9E75E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222B93B-3EBF-4F9F-86CB-52DB3C6B3234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CA67BF3-B262-4408-A046-7E4DFE7FFA0F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836501F-B8E2-44BE-AE8A-1BED1A97AB59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0BBCB6-2530-4DF6-9C29-1967E484AFEB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0DDEA2-92DC-4234-8417-E09403524B70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384658-B403-438A-8367-D066BBEC1BA7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189273F-2B94-4906-A1AE-498EEFA60A66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A56523A-5F54-4B76-8804-DE5E3CA34E0B}"/>
                </a:ext>
              </a:extLst>
            </p:cNvPr>
            <p:cNvSpPr txBox="1"/>
            <p:nvPr/>
          </p:nvSpPr>
          <p:spPr>
            <a:xfrm>
              <a:off x="695713" y="5909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B09F21-9084-4156-BE5E-E15130E96D59}"/>
                </a:ext>
              </a:extLst>
            </p:cNvPr>
            <p:cNvSpPr txBox="1"/>
            <p:nvPr/>
          </p:nvSpPr>
          <p:spPr>
            <a:xfrm>
              <a:off x="1502401" y="59157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C086166-7537-4CF0-ABE0-30B1F8C40052}"/>
                </a:ext>
              </a:extLst>
            </p:cNvPr>
            <p:cNvSpPr txBox="1"/>
            <p:nvPr/>
          </p:nvSpPr>
          <p:spPr>
            <a:xfrm>
              <a:off x="6255208" y="59075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D645AB-D2A7-42EF-BA57-16F0A6D8D92F}"/>
                </a:ext>
              </a:extLst>
            </p:cNvPr>
            <p:cNvSpPr txBox="1"/>
            <p:nvPr/>
          </p:nvSpPr>
          <p:spPr>
            <a:xfrm>
              <a:off x="7005551" y="5910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163568D-7998-47CA-BEB3-71D1952EEC71}"/>
                </a:ext>
              </a:extLst>
            </p:cNvPr>
            <p:cNvSpPr txBox="1"/>
            <p:nvPr/>
          </p:nvSpPr>
          <p:spPr>
            <a:xfrm>
              <a:off x="7794494" y="58991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6EA4ED8-D52B-425B-92BA-7D4DAB5C1295}"/>
                </a:ext>
              </a:extLst>
            </p:cNvPr>
            <p:cNvSpPr txBox="1"/>
            <p:nvPr/>
          </p:nvSpPr>
          <p:spPr>
            <a:xfrm>
              <a:off x="8631205" y="5916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64887C-4AAF-4C65-B0C3-23D2A2DD5B59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C1611A-1F3E-4767-AB59-8548FDD3BB03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CB120F-F13C-428B-8125-BF5019689BEF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D2A483A-F50F-4D84-B2C9-0B5994531ECB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07FE575-B4FB-4C70-8446-8F73E215173E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41A579-7E15-4A04-859F-FB6320336D29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EF3E69A-10FD-4C6E-B1B6-8996DEAE32AC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DCA400C-35B4-443A-9241-F4FACC3AD463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F1B39FA-2A6B-4F04-B80D-D9B15CD25041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D3984CD-2947-4CCC-B326-D83F566F2E20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F8BB00C-48EF-4F76-988C-8C6858E1CB4D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BEEE664-BE50-4127-8773-1A5AF5A2342C}"/>
                </a:ext>
              </a:extLst>
            </p:cNvPr>
            <p:cNvSpPr txBox="1"/>
            <p:nvPr/>
          </p:nvSpPr>
          <p:spPr>
            <a:xfrm>
              <a:off x="3091658" y="5911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5100C6D-0AAF-4437-99B7-9B15F32CC751}"/>
                </a:ext>
              </a:extLst>
            </p:cNvPr>
            <p:cNvSpPr txBox="1"/>
            <p:nvPr/>
          </p:nvSpPr>
          <p:spPr>
            <a:xfrm>
              <a:off x="3894888" y="59066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F754C6D-EAD5-4F3B-91D5-80F1B5640668}"/>
                </a:ext>
              </a:extLst>
            </p:cNvPr>
            <p:cNvSpPr txBox="1"/>
            <p:nvPr/>
          </p:nvSpPr>
          <p:spPr>
            <a:xfrm>
              <a:off x="4631588" y="59157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130F02A-6B5D-414B-9E75-5F8EBA651934}"/>
                </a:ext>
              </a:extLst>
            </p:cNvPr>
            <p:cNvSpPr txBox="1"/>
            <p:nvPr/>
          </p:nvSpPr>
          <p:spPr>
            <a:xfrm>
              <a:off x="2335332" y="59261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70ABCD9-1613-491E-8635-1A695BAC7265}"/>
              </a:ext>
            </a:extLst>
          </p:cNvPr>
          <p:cNvGrpSpPr/>
          <p:nvPr/>
        </p:nvGrpSpPr>
        <p:grpSpPr>
          <a:xfrm>
            <a:off x="1709364" y="4574895"/>
            <a:ext cx="8760238" cy="867565"/>
            <a:chOff x="439990" y="5444091"/>
            <a:chExt cx="8760238" cy="86756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78C7D01-F7C2-46D7-8B44-FF9C0724519E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B76D0C6-DBF8-4D2F-808F-D3D33BACFD5D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A090AE5-6754-4AA4-8C2D-FCC635B1D96B}"/>
                </a:ext>
              </a:extLst>
            </p:cNvPr>
            <p:cNvSpPr/>
            <p:nvPr/>
          </p:nvSpPr>
          <p:spPr>
            <a:xfrm>
              <a:off x="439990" y="5873071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C19DD9B-8438-4639-A6F5-E0D497602BB9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4321135-73A4-45A1-A166-8308EC2163A3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E55D50E-7302-4648-9BFA-086C9AAC9882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903DCA-FA77-4180-B4B0-4F41D5419A26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A3226A1-B959-492B-BA59-9051C6FB269D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AD94F15-4E0A-4A4E-AF04-29706573C972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0EECF86-9363-43DC-8AE8-D6C670769DF3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712EF5B-FDF4-4DDD-BC09-6CD2E406D8EF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48E4F5C-CCA1-493F-B535-C6E736E7FC35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BF9934E-0E70-47F4-9F53-D85AA739BE1F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D82B630-621B-4DF4-8700-28833800B818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F885318-583A-4A06-AFDD-6E1E17517681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5523807-AABB-44DC-AAB0-1F9B9BFD060D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F96FDE7-F83F-4E95-B0D1-65111CEC147B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8B4A337-F69E-4178-AE8A-0A88BAF9094C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1E96C48-BE3A-4706-A192-B7821823892E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C0ACC69-D1F4-47BC-A225-38C16FC46793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C0D4A6A-A333-48C9-A855-EE5EDBF66D53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4F09CAF-ABB2-4756-AB84-5E9F3E749DDD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3189A49-95E3-4E1D-B985-13FFD25C9B73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0346139-1F16-4743-8C99-23CC38E81E61}"/>
                </a:ext>
              </a:extLst>
            </p:cNvPr>
            <p:cNvSpPr txBox="1"/>
            <p:nvPr/>
          </p:nvSpPr>
          <p:spPr>
            <a:xfrm>
              <a:off x="552833" y="590978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5ADF95B-AB01-469A-A716-664C6DF426F2}"/>
                </a:ext>
              </a:extLst>
            </p:cNvPr>
            <p:cNvSpPr txBox="1"/>
            <p:nvPr/>
          </p:nvSpPr>
          <p:spPr>
            <a:xfrm>
              <a:off x="1373809" y="591576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79E96BF-13AC-41F9-B79B-A06E60FF0DD1}"/>
                </a:ext>
              </a:extLst>
            </p:cNvPr>
            <p:cNvSpPr txBox="1"/>
            <p:nvPr/>
          </p:nvSpPr>
          <p:spPr>
            <a:xfrm>
              <a:off x="6055176" y="592185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70258BF-FBCF-4C2A-9639-A94933EE75E6}"/>
                </a:ext>
              </a:extLst>
            </p:cNvPr>
            <p:cNvSpPr txBox="1"/>
            <p:nvPr/>
          </p:nvSpPr>
          <p:spPr>
            <a:xfrm>
              <a:off x="6862671" y="5910483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13C0DDE-DA13-480E-8D9D-8B85E0E32FBA}"/>
                </a:ext>
              </a:extLst>
            </p:cNvPr>
            <p:cNvSpPr txBox="1"/>
            <p:nvPr/>
          </p:nvSpPr>
          <p:spPr>
            <a:xfrm>
              <a:off x="7608750" y="5899107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4A39EA4-A342-4814-927C-D1704AABD34D}"/>
                </a:ext>
              </a:extLst>
            </p:cNvPr>
            <p:cNvSpPr txBox="1"/>
            <p:nvPr/>
          </p:nvSpPr>
          <p:spPr>
            <a:xfrm>
              <a:off x="8402597" y="588773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EA75C7D-4B9D-4850-ADCD-7A260940BF8F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376036F-9FE0-4A4A-A73F-C14699E3C034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D6722E1-61EC-47BF-A49B-81D5A477EB2B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FD74717-35FC-46D3-97F9-839CEEECF20C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6E93F44-90CC-4732-8BBE-319875FE7BA6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D09B2F1-7AC3-42EB-B332-AE1CD127E381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8C846B7-0F95-4B3C-9DA8-0A2E1B51E686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E35E3CF-EC58-4041-8224-6D810B45810D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72FC7A8-CEC7-4619-BEB6-D66FFC1A7312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E19B063-5557-4231-8728-5A8A52C8E523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B37ED6E-3D96-45E3-9DFF-A159653671AA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0x07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6B029DB-BFD5-4DD2-BAB4-B979D2B30612}"/>
                </a:ext>
              </a:extLst>
            </p:cNvPr>
            <p:cNvSpPr txBox="1"/>
            <p:nvPr/>
          </p:nvSpPr>
          <p:spPr>
            <a:xfrm>
              <a:off x="2920202" y="5911216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2A19ED7-5091-4B67-85C9-E99043292B84}"/>
                </a:ext>
              </a:extLst>
            </p:cNvPr>
            <p:cNvSpPr txBox="1"/>
            <p:nvPr/>
          </p:nvSpPr>
          <p:spPr>
            <a:xfrm>
              <a:off x="3666283" y="590666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A4A2D9F-5F36-4069-AD3F-53D045309960}"/>
                </a:ext>
              </a:extLst>
            </p:cNvPr>
            <p:cNvSpPr txBox="1"/>
            <p:nvPr/>
          </p:nvSpPr>
          <p:spPr>
            <a:xfrm>
              <a:off x="4460132" y="5915760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50402B6-57B8-4183-8823-F6703E4040BE}"/>
                </a:ext>
              </a:extLst>
            </p:cNvPr>
            <p:cNvSpPr txBox="1"/>
            <p:nvPr/>
          </p:nvSpPr>
          <p:spPr>
            <a:xfrm>
              <a:off x="2121016" y="592612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7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0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 Encodings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13B6F4AB-28EA-41F3-AB48-2C7BEC52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4" y="1295400"/>
            <a:ext cx="427857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You should already know the basic idea here</a:t>
            </a:r>
          </a:p>
          <a:p>
            <a:r>
              <a:rPr lang="en-US" dirty="0"/>
              <a:t>Type dictates numeric representation</a:t>
            </a:r>
          </a:p>
          <a:p>
            <a:r>
              <a:rPr lang="en-US" dirty="0"/>
              <a:t>Devote a certain size (in bits) to representation</a:t>
            </a:r>
          </a:p>
          <a:p>
            <a:r>
              <a:rPr lang="en-US" dirty="0"/>
              <a:t>Use binary hardware to store the numeric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036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1A7D3-DCE3-4FB7-94A5-2154FADBBD39}"/>
              </a:ext>
            </a:extLst>
          </p:cNvPr>
          <p:cNvSpPr txBox="1"/>
          <p:nvPr/>
        </p:nvSpPr>
        <p:spPr>
          <a:xfrm>
            <a:off x="6424598" y="268133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0D9AA-FB6F-40A0-806D-C791D52E9FAB}"/>
              </a:ext>
            </a:extLst>
          </p:cNvPr>
          <p:cNvSpPr txBox="1"/>
          <p:nvPr/>
        </p:nvSpPr>
        <p:spPr>
          <a:xfrm>
            <a:off x="6513671" y="3736722"/>
            <a:ext cx="43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‘C’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316D2-C728-4EBE-8001-F9B3E9EC4C68}"/>
              </a:ext>
            </a:extLst>
          </p:cNvPr>
          <p:cNvSpPr txBox="1"/>
          <p:nvPr/>
        </p:nvSpPr>
        <p:spPr>
          <a:xfrm>
            <a:off x="7745784" y="4664271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0x434F4F41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7FDAE2-202C-467C-A1E6-7E5C0C3BCFE0}"/>
              </a:ext>
            </a:extLst>
          </p:cNvPr>
          <p:cNvSpPr txBox="1"/>
          <p:nvPr/>
        </p:nvSpPr>
        <p:spPr>
          <a:xfrm>
            <a:off x="7749452" y="26782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67C254-F495-4234-839C-3A7C4B0A1991}"/>
              </a:ext>
            </a:extLst>
          </p:cNvPr>
          <p:cNvSpPr txBox="1"/>
          <p:nvPr/>
        </p:nvSpPr>
        <p:spPr>
          <a:xfrm>
            <a:off x="9051454" y="26782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324494-3814-46F6-BEDA-CAEF1A70899B}"/>
              </a:ext>
            </a:extLst>
          </p:cNvPr>
          <p:cNvSpPr txBox="1"/>
          <p:nvPr/>
        </p:nvSpPr>
        <p:spPr>
          <a:xfrm>
            <a:off x="10107273" y="26782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83AFB5-AFF2-411F-96A4-4E1EDAF38711}"/>
              </a:ext>
            </a:extLst>
          </p:cNvPr>
          <p:cNvSpPr txBox="1"/>
          <p:nvPr/>
        </p:nvSpPr>
        <p:spPr>
          <a:xfrm>
            <a:off x="5987699" y="192368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0100 0011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90BC20-0331-4BFA-901E-26827C855324}"/>
              </a:ext>
            </a:extLst>
          </p:cNvPr>
          <p:cNvSpPr txBox="1"/>
          <p:nvPr/>
        </p:nvSpPr>
        <p:spPr>
          <a:xfrm>
            <a:off x="7312410" y="193540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0100 1111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1FC732-6CE4-47F0-85F7-6059BBE7AA66}"/>
              </a:ext>
            </a:extLst>
          </p:cNvPr>
          <p:cNvSpPr txBox="1"/>
          <p:nvPr/>
        </p:nvSpPr>
        <p:spPr>
          <a:xfrm>
            <a:off x="8637121" y="194712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576013-FFC5-4E61-948C-0C5FA70D4053}"/>
              </a:ext>
            </a:extLst>
          </p:cNvPr>
          <p:cNvSpPr txBox="1"/>
          <p:nvPr/>
        </p:nvSpPr>
        <p:spPr>
          <a:xfrm>
            <a:off x="9821156" y="193540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0100 1100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5AF74C-A200-407A-9A5F-38ED3227EBFA}"/>
              </a:ext>
            </a:extLst>
          </p:cNvPr>
          <p:cNvSpPr txBox="1"/>
          <p:nvPr/>
        </p:nvSpPr>
        <p:spPr>
          <a:xfrm>
            <a:off x="7758593" y="3736722"/>
            <a:ext cx="45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‘O’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7F8BCE-BC50-4352-9A38-9C812A9C87F1}"/>
              </a:ext>
            </a:extLst>
          </p:cNvPr>
          <p:cNvSpPr txBox="1"/>
          <p:nvPr/>
        </p:nvSpPr>
        <p:spPr>
          <a:xfrm>
            <a:off x="9132468" y="3736722"/>
            <a:ext cx="45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‘O’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94E4E5-3D9C-4FD9-B834-8EF558372C49}"/>
              </a:ext>
            </a:extLst>
          </p:cNvPr>
          <p:cNvSpPr txBox="1"/>
          <p:nvPr/>
        </p:nvSpPr>
        <p:spPr>
          <a:xfrm>
            <a:off x="10213268" y="3736722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‘L’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C1BC6-EFC3-4D8F-ACB2-26A490E20CB0}"/>
              </a:ext>
            </a:extLst>
          </p:cNvPr>
          <p:cNvSpPr/>
          <p:nvPr/>
        </p:nvSpPr>
        <p:spPr>
          <a:xfrm>
            <a:off x="7602851" y="5109797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1,129,271,105‬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129E5F-2F39-435E-B6FA-931600B946A7}"/>
              </a:ext>
            </a:extLst>
          </p:cNvPr>
          <p:cNvSpPr txBox="1"/>
          <p:nvPr/>
        </p:nvSpPr>
        <p:spPr>
          <a:xfrm>
            <a:off x="5683608" y="1535725"/>
            <a:ext cx="223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Bit Sequence (binary)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44C10A-9250-42F6-A733-32376B7ED4E2}"/>
              </a:ext>
            </a:extLst>
          </p:cNvPr>
          <p:cNvSpPr txBox="1"/>
          <p:nvPr/>
        </p:nvSpPr>
        <p:spPr>
          <a:xfrm>
            <a:off x="5683608" y="2368063"/>
            <a:ext cx="21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Byte Sequence (Hex)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7C00CE-8665-466C-B607-B62276F58F7F}"/>
              </a:ext>
            </a:extLst>
          </p:cNvPr>
          <p:cNvSpPr txBox="1"/>
          <p:nvPr/>
        </p:nvSpPr>
        <p:spPr>
          <a:xfrm>
            <a:off x="5683608" y="3259012"/>
            <a:ext cx="404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ASCII Value: char type (8 bits, i.e. 1 byte)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91D0C41-CD23-4ECD-BE09-4ED46E8714AB}"/>
              </a:ext>
            </a:extLst>
          </p:cNvPr>
          <p:cNvSpPr txBox="1"/>
          <p:nvPr/>
        </p:nvSpPr>
        <p:spPr>
          <a:xfrm>
            <a:off x="5683609" y="4149961"/>
            <a:ext cx="451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Integer Value: int32 type (32 bits, i.e. 4 bytes)</a:t>
            </a:r>
          </a:p>
        </p:txBody>
      </p:sp>
    </p:spTree>
    <p:extLst>
      <p:ext uri="{BB962C8B-B14F-4D97-AF65-F5344CB8AC3E}">
        <p14:creationId xmlns:p14="http://schemas.microsoft.com/office/powerpoint/2010/main" val="26597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" grpId="0"/>
      <p:bldP spid="42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Tradeoff between what’s done</a:t>
            </a:r>
          </a:p>
          <a:p>
            <a:pPr marL="0" indent="0">
              <a:buNone/>
            </a:pPr>
            <a:r>
              <a:rPr lang="en-US" i="1" dirty="0"/>
              <a:t>   dynamically vs statically</a:t>
            </a:r>
            <a:endParaRPr lang="en-US" dirty="0"/>
          </a:p>
          <a:p>
            <a:r>
              <a:rPr lang="en-US" dirty="0"/>
              <a:t>Hardware Intuition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Memory is a big 1D array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04418" y="4590141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76" y="2465313"/>
            <a:ext cx="1354590" cy="21955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4826A-E449-4B72-B95B-66598BE22C16}"/>
              </a:ext>
            </a:extLst>
          </p:cNvPr>
          <p:cNvSpPr/>
          <p:nvPr/>
        </p:nvSpPr>
        <p:spPr>
          <a:xfrm>
            <a:off x="2156077" y="4913306"/>
            <a:ext cx="4236098" cy="1560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runtime environment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Advantages/Disadvantages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Compiling vs Interpreting</a:t>
            </a:r>
          </a:p>
        </p:txBody>
      </p:sp>
      <p:pic>
        <p:nvPicPr>
          <p:cNvPr id="11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8DA069E4-97A2-48DC-B5CE-5E47FB66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6" y="0"/>
            <a:ext cx="12409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CA81EA2C-56E1-48D4-A636-1A06EB462D31}"/>
              </a:ext>
            </a:extLst>
          </p:cNvPr>
          <p:cNvSpPr txBox="1">
            <a:spLocks/>
          </p:cNvSpPr>
          <p:nvPr/>
        </p:nvSpPr>
        <p:spPr>
          <a:xfrm>
            <a:off x="-217107" y="4801804"/>
            <a:ext cx="12409105" cy="1954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Instruction Set Architectures</a:t>
            </a: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11505858-52DA-4992-9621-62ED10676B94}"/>
              </a:ext>
            </a:extLst>
          </p:cNvPr>
          <p:cNvSpPr txBox="1">
            <a:spLocks/>
          </p:cNvSpPr>
          <p:nvPr/>
        </p:nvSpPr>
        <p:spPr>
          <a:xfrm>
            <a:off x="-217106" y="199238"/>
            <a:ext cx="12409106" cy="50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</p:spTree>
    <p:extLst>
      <p:ext uri="{BB962C8B-B14F-4D97-AF65-F5344CB8AC3E}">
        <p14:creationId xmlns:p14="http://schemas.microsoft.com/office/powerpoint/2010/main" val="1607523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Convention: Memory Regions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4242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1701432" y="1615157"/>
            <a:ext cx="66219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Portions of memory “zoned” by purpose</a:t>
            </a:r>
          </a:p>
          <a:p>
            <a:r>
              <a:rPr lang="en-US" sz="3000" dirty="0"/>
              <a:t>Simplest form: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Code region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Data region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The rest is free space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EC5FF3-B7DA-4D14-A9E8-79351C5C06DF}"/>
              </a:ext>
            </a:extLst>
          </p:cNvPr>
          <p:cNvGrpSpPr/>
          <p:nvPr/>
        </p:nvGrpSpPr>
        <p:grpSpPr>
          <a:xfrm>
            <a:off x="1569909" y="4125372"/>
            <a:ext cx="8760238" cy="1170702"/>
            <a:chOff x="64845" y="4125372"/>
            <a:chExt cx="8760238" cy="1170702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C7B5AF1-F4CD-4F4B-8632-9FAB5733237D}"/>
                </a:ext>
              </a:extLst>
            </p:cNvPr>
            <p:cNvSpPr/>
            <p:nvPr/>
          </p:nvSpPr>
          <p:spPr>
            <a:xfrm>
              <a:off x="4044179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5CA9E4A-70E9-49F8-8B2F-36FAB313A1AF}"/>
                </a:ext>
              </a:extLst>
            </p:cNvPr>
            <p:cNvSpPr txBox="1"/>
            <p:nvPr/>
          </p:nvSpPr>
          <p:spPr>
            <a:xfrm>
              <a:off x="130053" y="443913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69581B6-320B-43A9-A354-E9CF428D701F}"/>
                </a:ext>
              </a:extLst>
            </p:cNvPr>
            <p:cNvSpPr/>
            <p:nvPr/>
          </p:nvSpPr>
          <p:spPr>
            <a:xfrm>
              <a:off x="64845" y="4858785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89272CF-45AC-43F7-B4EB-44072522F738}"/>
                </a:ext>
              </a:extLst>
            </p:cNvPr>
            <p:cNvSpPr/>
            <p:nvPr/>
          </p:nvSpPr>
          <p:spPr>
            <a:xfrm>
              <a:off x="900952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8632AAE-2AB1-45D1-9B7F-D3ACE86B3EE9}"/>
                </a:ext>
              </a:extLst>
            </p:cNvPr>
            <p:cNvSpPr/>
            <p:nvPr/>
          </p:nvSpPr>
          <p:spPr>
            <a:xfrm>
              <a:off x="1687325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B0E155-C159-4386-B886-430D81EAE484}"/>
                </a:ext>
              </a:extLst>
            </p:cNvPr>
            <p:cNvSpPr/>
            <p:nvPr/>
          </p:nvSpPr>
          <p:spPr>
            <a:xfrm>
              <a:off x="2473698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19BF72F-E7FA-4411-8F08-CB3E0CB36AC2}"/>
                </a:ext>
              </a:extLst>
            </p:cNvPr>
            <p:cNvSpPr/>
            <p:nvPr/>
          </p:nvSpPr>
          <p:spPr>
            <a:xfrm>
              <a:off x="3260071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4732A5B-32A5-46AC-B655-13BD4A7A8497}"/>
                </a:ext>
              </a:extLst>
            </p:cNvPr>
            <p:cNvSpPr/>
            <p:nvPr/>
          </p:nvSpPr>
          <p:spPr>
            <a:xfrm>
              <a:off x="4832817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AB0103-61B9-49A7-A288-5DBE4850699B}"/>
                </a:ext>
              </a:extLst>
            </p:cNvPr>
            <p:cNvSpPr/>
            <p:nvPr/>
          </p:nvSpPr>
          <p:spPr>
            <a:xfrm>
              <a:off x="5619190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18851E-5FF1-432C-AA7A-294F8BB3CCA4}"/>
                </a:ext>
              </a:extLst>
            </p:cNvPr>
            <p:cNvSpPr/>
            <p:nvPr/>
          </p:nvSpPr>
          <p:spPr>
            <a:xfrm>
              <a:off x="6405563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63A5B61-7CC6-4645-BD6F-D77D02E1BC2E}"/>
                </a:ext>
              </a:extLst>
            </p:cNvPr>
            <p:cNvSpPr/>
            <p:nvPr/>
          </p:nvSpPr>
          <p:spPr>
            <a:xfrm>
              <a:off x="7191936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3296924-FE56-46CB-8F5B-90E70A3FB1FF}"/>
                </a:ext>
              </a:extLst>
            </p:cNvPr>
            <p:cNvSpPr/>
            <p:nvPr/>
          </p:nvSpPr>
          <p:spPr>
            <a:xfrm>
              <a:off x="7978309" y="4845966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91F3DD8-FE7C-4F08-89D3-5CF74BDBF307}"/>
                </a:ext>
              </a:extLst>
            </p:cNvPr>
            <p:cNvSpPr txBox="1"/>
            <p:nvPr/>
          </p:nvSpPr>
          <p:spPr>
            <a:xfrm>
              <a:off x="166446" y="459836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6FB4906-121C-429C-A95A-2D0A8BAF3E62}"/>
                </a:ext>
              </a:extLst>
            </p:cNvPr>
            <p:cNvSpPr txBox="1"/>
            <p:nvPr/>
          </p:nvSpPr>
          <p:spPr>
            <a:xfrm>
              <a:off x="986939" y="4589814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C11B366-7807-4528-855E-52275791F4CE}"/>
                </a:ext>
              </a:extLst>
            </p:cNvPr>
            <p:cNvSpPr txBox="1"/>
            <p:nvPr/>
          </p:nvSpPr>
          <p:spPr>
            <a:xfrm>
              <a:off x="1797364" y="4588392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CEFE269-394F-42F7-9504-FADCD4FA69CA}"/>
                </a:ext>
              </a:extLst>
            </p:cNvPr>
            <p:cNvSpPr txBox="1"/>
            <p:nvPr/>
          </p:nvSpPr>
          <p:spPr>
            <a:xfrm>
              <a:off x="2594141" y="458697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E249DCE-43B1-4B85-928B-1D4D75C798E4}"/>
                </a:ext>
              </a:extLst>
            </p:cNvPr>
            <p:cNvSpPr txBox="1"/>
            <p:nvPr/>
          </p:nvSpPr>
          <p:spPr>
            <a:xfrm>
              <a:off x="3361836" y="4585548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86AD5D-EFFD-4927-94FE-A49F68A3F3B6}"/>
                </a:ext>
              </a:extLst>
            </p:cNvPr>
            <p:cNvSpPr txBox="1"/>
            <p:nvPr/>
          </p:nvSpPr>
          <p:spPr>
            <a:xfrm>
              <a:off x="4109059" y="4584126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27B75BA-4A62-4143-964C-1916201B958E}"/>
                </a:ext>
              </a:extLst>
            </p:cNvPr>
            <p:cNvSpPr txBox="1"/>
            <p:nvPr/>
          </p:nvSpPr>
          <p:spPr>
            <a:xfrm>
              <a:off x="5704271" y="4581282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6A4C53F-C01A-4EB3-BF95-BA2B5F7DB8A7}"/>
                </a:ext>
              </a:extLst>
            </p:cNvPr>
            <p:cNvSpPr txBox="1"/>
            <p:nvPr/>
          </p:nvSpPr>
          <p:spPr>
            <a:xfrm>
              <a:off x="6489058" y="457986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B663D0D-9145-4E88-8ACC-D83B9077401F}"/>
                </a:ext>
              </a:extLst>
            </p:cNvPr>
            <p:cNvSpPr txBox="1"/>
            <p:nvPr/>
          </p:nvSpPr>
          <p:spPr>
            <a:xfrm>
              <a:off x="7248207" y="4578438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7129CFC-3295-4FAB-A8A7-4963D28FC45A}"/>
                </a:ext>
              </a:extLst>
            </p:cNvPr>
            <p:cNvSpPr txBox="1"/>
            <p:nvPr/>
          </p:nvSpPr>
          <p:spPr>
            <a:xfrm>
              <a:off x="8075724" y="4577016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E0DDD8E-328D-4318-90C8-4FC070C930BB}"/>
                </a:ext>
              </a:extLst>
            </p:cNvPr>
            <p:cNvSpPr txBox="1"/>
            <p:nvPr/>
          </p:nvSpPr>
          <p:spPr>
            <a:xfrm>
              <a:off x="4926604" y="4581280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8C02404-6B4E-419F-83BA-39D64FA109F0}"/>
                </a:ext>
              </a:extLst>
            </p:cNvPr>
            <p:cNvSpPr txBox="1"/>
            <p:nvPr/>
          </p:nvSpPr>
          <p:spPr>
            <a:xfrm>
              <a:off x="92389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AE9B75D-32F2-4BF0-A470-46DAE1005751}"/>
                </a:ext>
              </a:extLst>
            </p:cNvPr>
            <p:cNvSpPr txBox="1"/>
            <p:nvPr/>
          </p:nvSpPr>
          <p:spPr>
            <a:xfrm>
              <a:off x="174504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B515165-8B99-4A25-95C9-C6B1305AF12D}"/>
                </a:ext>
              </a:extLst>
            </p:cNvPr>
            <p:cNvSpPr txBox="1"/>
            <p:nvPr/>
          </p:nvSpPr>
          <p:spPr>
            <a:xfrm>
              <a:off x="2518415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E1F69CF-FB05-41E4-ABC8-6B7335061D22}"/>
                </a:ext>
              </a:extLst>
            </p:cNvPr>
            <p:cNvSpPr txBox="1"/>
            <p:nvPr/>
          </p:nvSpPr>
          <p:spPr>
            <a:xfrm>
              <a:off x="329178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20E1BA0-26A0-42BD-8F49-97FE5CE4F4F7}"/>
                </a:ext>
              </a:extLst>
            </p:cNvPr>
            <p:cNvSpPr txBox="1"/>
            <p:nvPr/>
          </p:nvSpPr>
          <p:spPr>
            <a:xfrm>
              <a:off x="4037867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27904E9-422B-434C-9570-C8B5ECEB13F7}"/>
                </a:ext>
              </a:extLst>
            </p:cNvPr>
            <p:cNvSpPr txBox="1"/>
            <p:nvPr/>
          </p:nvSpPr>
          <p:spPr>
            <a:xfrm>
              <a:off x="4852185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B22F986-7CC4-4968-BC4F-74B80315C21B}"/>
                </a:ext>
              </a:extLst>
            </p:cNvPr>
            <p:cNvSpPr txBox="1"/>
            <p:nvPr/>
          </p:nvSpPr>
          <p:spPr>
            <a:xfrm>
              <a:off x="562555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619796D-7751-4272-BE1C-F18A333ABEE8}"/>
                </a:ext>
              </a:extLst>
            </p:cNvPr>
            <p:cNvSpPr txBox="1"/>
            <p:nvPr/>
          </p:nvSpPr>
          <p:spPr>
            <a:xfrm>
              <a:off x="641258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4E73FC9-C780-4F3B-ACA1-EC3AEF20824C}"/>
                </a:ext>
              </a:extLst>
            </p:cNvPr>
            <p:cNvSpPr txBox="1"/>
            <p:nvPr/>
          </p:nvSpPr>
          <p:spPr>
            <a:xfrm>
              <a:off x="7179131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3F67765-4562-44D4-8349-3D8C1BF4C2BE}"/>
                </a:ext>
              </a:extLst>
            </p:cNvPr>
            <p:cNvSpPr txBox="1"/>
            <p:nvPr/>
          </p:nvSpPr>
          <p:spPr>
            <a:xfrm>
              <a:off x="7993449" y="4427760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DEAFC1A-8059-40FE-8378-5424397B56B3}"/>
                </a:ext>
              </a:extLst>
            </p:cNvPr>
            <p:cNvSpPr txBox="1"/>
            <p:nvPr/>
          </p:nvSpPr>
          <p:spPr>
            <a:xfrm>
              <a:off x="94466" y="4125372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Memory</a:t>
              </a: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B5BB4D7-AC1E-4DD9-9449-48DF7A76FB45}"/>
              </a:ext>
            </a:extLst>
          </p:cNvPr>
          <p:cNvSpPr/>
          <p:nvPr/>
        </p:nvSpPr>
        <p:spPr>
          <a:xfrm>
            <a:off x="1639380" y="5345268"/>
            <a:ext cx="4689061" cy="3012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9D9BA6D-833B-4E47-9C91-EF14FC9074AA}"/>
              </a:ext>
            </a:extLst>
          </p:cNvPr>
          <p:cNvSpPr/>
          <p:nvPr/>
        </p:nvSpPr>
        <p:spPr>
          <a:xfrm>
            <a:off x="3659733" y="5308051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code</a:t>
            </a:r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FD95150-DF00-410D-9A31-9E3F767A1A11}"/>
              </a:ext>
            </a:extLst>
          </p:cNvPr>
          <p:cNvSpPr/>
          <p:nvPr/>
        </p:nvSpPr>
        <p:spPr>
          <a:xfrm>
            <a:off x="6360498" y="5356448"/>
            <a:ext cx="3117895" cy="28276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A71BF0E-9320-445B-83DF-60B08A7C24B0}"/>
              </a:ext>
            </a:extLst>
          </p:cNvPr>
          <p:cNvSpPr/>
          <p:nvPr/>
        </p:nvSpPr>
        <p:spPr>
          <a:xfrm>
            <a:off x="7462018" y="5305582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</a:rPr>
              <a:t>data</a:t>
            </a:r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0F984BF-2EB3-4FCC-A911-3F71CE7BA800}"/>
              </a:ext>
            </a:extLst>
          </p:cNvPr>
          <p:cNvSpPr/>
          <p:nvPr/>
        </p:nvSpPr>
        <p:spPr>
          <a:xfrm>
            <a:off x="9525939" y="5337911"/>
            <a:ext cx="785103" cy="3012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4149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/>
      <p:bldP spid="124" grpId="0" animBg="1"/>
      <p:bldP spid="125" grpId="0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 Sub-Regions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9" name="Slide Number Placeholder 3">
            <a:extLst>
              <a:ext uri="{FF2B5EF4-FFF2-40B4-BE49-F238E27FC236}">
                <a16:creationId xmlns:a16="http://schemas.microsoft.com/office/drawing/2014/main" id="{E1771121-E140-4004-8B94-45E6006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7030" y="6471763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985419-0C74-4A90-A2A3-2C20A4D39FAF}"/>
              </a:ext>
            </a:extLst>
          </p:cNvPr>
          <p:cNvSpPr txBox="1">
            <a:spLocks/>
          </p:cNvSpPr>
          <p:nvPr/>
        </p:nvSpPr>
        <p:spPr>
          <a:xfrm>
            <a:off x="983584" y="1974749"/>
            <a:ext cx="6192718" cy="378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Further break up data region for different </a:t>
            </a:r>
            <a:r>
              <a:rPr lang="en-US" b="1" i="1" dirty="0">
                <a:solidFill>
                  <a:sysClr val="windowText" lastClr="000000"/>
                </a:solidFill>
                <a:latin typeface="Calibri"/>
              </a:rPr>
              <a:t>kinds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of data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Global variables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Local variables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Objects</a:t>
            </a:r>
          </a:p>
        </p:txBody>
      </p:sp>
      <p:pic>
        <p:nvPicPr>
          <p:cNvPr id="3074" name="Picture 2" descr="Catawba Island Township: Zoning">
            <a:extLst>
              <a:ext uri="{FF2B5EF4-FFF2-40B4-BE49-F238E27FC236}">
                <a16:creationId xmlns:a16="http://schemas.microsoft.com/office/drawing/2014/main" id="{8B6D99E3-F22E-4B82-B8FF-04B17C7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28" y="1611297"/>
            <a:ext cx="2933876" cy="45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71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83" y="2414472"/>
            <a:ext cx="5029205" cy="265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CD89-F940-7FC1-9F20-B9DFDBE2B9A5}"/>
              </a:ext>
            </a:extLst>
          </p:cNvPr>
          <p:cNvSpPr txBox="1"/>
          <p:nvPr/>
        </p:nvSpPr>
        <p:spPr>
          <a:xfrm>
            <a:off x="825809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909A-55D2-2DC6-0187-06019F5A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2B274-4A4E-3C37-AC13-146BE6769BF8}"/>
              </a:ext>
            </a:extLst>
          </p:cNvPr>
          <p:cNvSpPr/>
          <p:nvPr/>
        </p:nvSpPr>
        <p:spPr>
          <a:xfrm>
            <a:off x="775504" y="3877517"/>
            <a:ext cx="3321934" cy="5497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ISA: x64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345B50-1F67-4772-8D9A-3B610A6B6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the most popular architecture in modern use</a:t>
            </a:r>
          </a:p>
          <a:p>
            <a:r>
              <a:rPr lang="en-US" dirty="0"/>
              <a:t>Almost certainly what your computer is running </a:t>
            </a:r>
          </a:p>
          <a:p>
            <a:r>
              <a:rPr lang="en-US" dirty="0"/>
              <a:t>Definitely what the cycle servers are running</a:t>
            </a:r>
          </a:p>
        </p:txBody>
      </p:sp>
    </p:spTree>
    <p:extLst>
      <p:ext uri="{BB962C8B-B14F-4D97-AF65-F5344CB8AC3E}">
        <p14:creationId xmlns:p14="http://schemas.microsoft.com/office/powerpoint/2010/main" val="369731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8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x86 and x64: A Reputation for Difficulty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84" y="1629797"/>
            <a:ext cx="346208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Highly complex instruction set</a:t>
            </a:r>
            <a:endParaRPr lang="en-US" dirty="0"/>
          </a:p>
          <a:p>
            <a:r>
              <a:rPr lang="en-US" dirty="0"/>
              <a:t>~1000 different instructions via the most conservative count*</a:t>
            </a:r>
          </a:p>
          <a:p>
            <a:r>
              <a:rPr lang="en-US" dirty="0"/>
              <a:t>Some instructions context-sensitive (i.e. work differently based on preceding instructions)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76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 descr="Dying Light - 'Hard Mode' Patch Showcase - IGN Video">
            <a:extLst>
              <a:ext uri="{FF2B5EF4-FFF2-40B4-BE49-F238E27FC236}">
                <a16:creationId xmlns:a16="http://schemas.microsoft.com/office/drawing/2014/main" id="{0BA8602D-D5EA-454E-A273-1610D8090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7869" r="11936" b="16739"/>
          <a:stretch/>
        </p:blipFill>
        <p:spPr bwMode="auto">
          <a:xfrm>
            <a:off x="4210170" y="2415626"/>
            <a:ext cx="5189676" cy="24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197D91-D1AF-4001-BFE8-FD811C51E9C1}"/>
              </a:ext>
            </a:extLst>
          </p:cNvPr>
          <p:cNvSpPr/>
          <p:nvPr/>
        </p:nvSpPr>
        <p:spPr>
          <a:xfrm>
            <a:off x="5096256" y="5323857"/>
            <a:ext cx="3221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*that we don’t have a canonical </a:t>
            </a:r>
          </a:p>
          <a:p>
            <a:r>
              <a:rPr lang="en-US" dirty="0"/>
              <a:t>  instruction count</a:t>
            </a:r>
          </a:p>
          <a:p>
            <a:r>
              <a:rPr lang="en-US" dirty="0"/>
              <a:t>  is already a pretty bad sign</a:t>
            </a:r>
          </a:p>
        </p:txBody>
      </p:sp>
    </p:spTree>
    <p:extLst>
      <p:ext uri="{BB962C8B-B14F-4D97-AF65-F5344CB8AC3E}">
        <p14:creationId xmlns:p14="http://schemas.microsoft.com/office/powerpoint/2010/main" val="20670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E0908-75CE-47B9-9CC3-50CE287E6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63958"/>
              </p:ext>
            </p:extLst>
          </p:nvPr>
        </p:nvGraphicFramePr>
        <p:xfrm>
          <a:off x="1597865" y="1543387"/>
          <a:ext cx="5562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345">
                  <a:extLst>
                    <a:ext uri="{9D8B030D-6E8A-4147-A177-3AD203B41FA5}">
                      <a16:colId xmlns:a16="http://schemas.microsoft.com/office/drawing/2014/main" val="519296604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1430582070"/>
                    </a:ext>
                  </a:extLst>
                </a:gridCol>
                <a:gridCol w="3338465">
                  <a:extLst>
                    <a:ext uri="{9D8B030D-6E8A-4147-A177-3AD203B41FA5}">
                      <a16:colId xmlns:a16="http://schemas.microsoft.com/office/drawing/2014/main" val="134541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Nominal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1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Accumulator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2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rbx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Computation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1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for 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8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4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destination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6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pointer (base of the stack)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5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Stack pointer (edge of the stack)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r08 – 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general purpose registers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2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rflags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1889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Registers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073EA95-34F6-438A-B589-C98C27C181B3}"/>
              </a:ext>
            </a:extLst>
          </p:cNvPr>
          <p:cNvSpPr/>
          <p:nvPr/>
        </p:nvSpPr>
        <p:spPr>
          <a:xfrm>
            <a:off x="7305867" y="2006081"/>
            <a:ext cx="503853" cy="31537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3D979-B00F-4F52-BE3C-078FEEB2DE72}"/>
              </a:ext>
            </a:extLst>
          </p:cNvPr>
          <p:cNvSpPr txBox="1"/>
          <p:nvPr/>
        </p:nvSpPr>
        <p:spPr>
          <a:xfrm>
            <a:off x="7884362" y="3256385"/>
            <a:ext cx="204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used in </a:t>
            </a:r>
          </a:p>
          <a:p>
            <a:r>
              <a:rPr lang="en-US" dirty="0"/>
              <a:t>Instruction opcodes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AE1B31F-808F-421A-BAD3-DD08A95BFFC6}"/>
              </a:ext>
            </a:extLst>
          </p:cNvPr>
          <p:cNvSpPr/>
          <p:nvPr/>
        </p:nvSpPr>
        <p:spPr>
          <a:xfrm flipV="1">
            <a:off x="7305866" y="5305837"/>
            <a:ext cx="503853" cy="6876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9571F-8FCE-4319-96BB-C5485E09C530}"/>
              </a:ext>
            </a:extLst>
          </p:cNvPr>
          <p:cNvSpPr txBox="1"/>
          <p:nvPr/>
        </p:nvSpPr>
        <p:spPr>
          <a:xfrm>
            <a:off x="7809719" y="5453481"/>
            <a:ext cx="203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be used in </a:t>
            </a:r>
          </a:p>
          <a:p>
            <a:r>
              <a:rPr lang="en-US" dirty="0"/>
              <a:t>instruction opcodes</a:t>
            </a:r>
          </a:p>
        </p:txBody>
      </p:sp>
    </p:spTree>
    <p:extLst>
      <p:ext uri="{BB962C8B-B14F-4D97-AF65-F5344CB8AC3E}">
        <p14:creationId xmlns:p14="http://schemas.microsoft.com/office/powerpoint/2010/main" val="3983391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Register Compatibility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About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4E349-8582-47DC-A7B1-FD8A6E8641DE}"/>
              </a:ext>
            </a:extLst>
          </p:cNvPr>
          <p:cNvSpPr/>
          <p:nvPr/>
        </p:nvSpPr>
        <p:spPr>
          <a:xfrm>
            <a:off x="698917" y="2374492"/>
            <a:ext cx="7517990" cy="907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07CFE-23C8-42EF-A0CE-11C1E19DB805}"/>
              </a:ext>
            </a:extLst>
          </p:cNvPr>
          <p:cNvSpPr txBox="1"/>
          <p:nvPr/>
        </p:nvSpPr>
        <p:spPr>
          <a:xfrm>
            <a:off x="698918" y="2005160"/>
            <a:ext cx="292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Register #0 – the “A” register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CA15F6-C150-40B2-84E6-C0DD9579AB56}"/>
              </a:ext>
            </a:extLst>
          </p:cNvPr>
          <p:cNvSpPr/>
          <p:nvPr/>
        </p:nvSpPr>
        <p:spPr>
          <a:xfrm>
            <a:off x="773884" y="3414257"/>
            <a:ext cx="7354530" cy="35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rax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688FF1-3AB4-4605-861E-18A469154C02}"/>
              </a:ext>
            </a:extLst>
          </p:cNvPr>
          <p:cNvSpPr/>
          <p:nvPr/>
        </p:nvSpPr>
        <p:spPr>
          <a:xfrm>
            <a:off x="4430189" y="3809810"/>
            <a:ext cx="3688392" cy="30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eax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1B669F-3AB7-4FD2-A75D-E838AF366362}"/>
              </a:ext>
            </a:extLst>
          </p:cNvPr>
          <p:cNvSpPr/>
          <p:nvPr/>
        </p:nvSpPr>
        <p:spPr>
          <a:xfrm>
            <a:off x="6261669" y="4197461"/>
            <a:ext cx="1856911" cy="306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A838E2-CD80-441D-8BDE-D454EEDD06D4}"/>
              </a:ext>
            </a:extLst>
          </p:cNvPr>
          <p:cNvSpPr/>
          <p:nvPr/>
        </p:nvSpPr>
        <p:spPr>
          <a:xfrm>
            <a:off x="7206025" y="4573276"/>
            <a:ext cx="912554" cy="37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7F597C-E953-43D3-947A-0D0DD32E330E}"/>
              </a:ext>
            </a:extLst>
          </p:cNvPr>
          <p:cNvSpPr/>
          <p:nvPr/>
        </p:nvSpPr>
        <p:spPr>
          <a:xfrm>
            <a:off x="6262128" y="4570094"/>
            <a:ext cx="912554" cy="37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296A4D-B44A-447D-941F-9C975B5FDBB0}"/>
              </a:ext>
            </a:extLst>
          </p:cNvPr>
          <p:cNvSpPr/>
          <p:nvPr/>
        </p:nvSpPr>
        <p:spPr>
          <a:xfrm>
            <a:off x="729639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9C0FB2-9C3E-4EC2-B2B6-BC94AAFA7F20}"/>
              </a:ext>
            </a:extLst>
          </p:cNvPr>
          <p:cNvSpPr/>
          <p:nvPr/>
        </p:nvSpPr>
        <p:spPr>
          <a:xfrm>
            <a:off x="1666161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9A21A8-EDA4-450B-A558-C94A5946CA5A}"/>
              </a:ext>
            </a:extLst>
          </p:cNvPr>
          <p:cNvSpPr/>
          <p:nvPr/>
        </p:nvSpPr>
        <p:spPr>
          <a:xfrm>
            <a:off x="2602683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53384B-6479-4163-8053-7D603E5FA07C}"/>
              </a:ext>
            </a:extLst>
          </p:cNvPr>
          <p:cNvSpPr/>
          <p:nvPr/>
        </p:nvSpPr>
        <p:spPr>
          <a:xfrm>
            <a:off x="3539205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BBA196-27DD-417B-9719-A85DED1145B7}"/>
              </a:ext>
            </a:extLst>
          </p:cNvPr>
          <p:cNvSpPr/>
          <p:nvPr/>
        </p:nvSpPr>
        <p:spPr>
          <a:xfrm>
            <a:off x="4475727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8B493CE-B82B-4322-9421-C8564DFFD38E}"/>
              </a:ext>
            </a:extLst>
          </p:cNvPr>
          <p:cNvSpPr/>
          <p:nvPr/>
        </p:nvSpPr>
        <p:spPr>
          <a:xfrm>
            <a:off x="5412249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FD3C52-EE0A-4284-9E17-E7A0B40EE668}"/>
              </a:ext>
            </a:extLst>
          </p:cNvPr>
          <p:cNvSpPr/>
          <p:nvPr/>
        </p:nvSpPr>
        <p:spPr>
          <a:xfrm>
            <a:off x="6341397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00F215-B016-47EB-AAEC-373DD2456300}"/>
              </a:ext>
            </a:extLst>
          </p:cNvPr>
          <p:cNvSpPr/>
          <p:nvPr/>
        </p:nvSpPr>
        <p:spPr>
          <a:xfrm>
            <a:off x="7270545" y="2419123"/>
            <a:ext cx="914400" cy="81077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byte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4B236-BE4A-2F12-6C0E-3B48969E2727}"/>
              </a:ext>
            </a:extLst>
          </p:cNvPr>
          <p:cNvSpPr txBox="1"/>
          <p:nvPr/>
        </p:nvSpPr>
        <p:spPr>
          <a:xfrm>
            <a:off x="8212246" y="34000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81D85-4291-2A43-784D-18CE257575CD}"/>
              </a:ext>
            </a:extLst>
          </p:cNvPr>
          <p:cNvSpPr txBox="1"/>
          <p:nvPr/>
        </p:nvSpPr>
        <p:spPr>
          <a:xfrm>
            <a:off x="8212246" y="37781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574BF-66AB-DED7-C279-CF77491F773D}"/>
              </a:ext>
            </a:extLst>
          </p:cNvPr>
          <p:cNvSpPr txBox="1"/>
          <p:nvPr/>
        </p:nvSpPr>
        <p:spPr>
          <a:xfrm>
            <a:off x="8212246" y="4162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CF988-00D2-B29B-608F-0F03CF4EE351}"/>
              </a:ext>
            </a:extLst>
          </p:cNvPr>
          <p:cNvSpPr txBox="1"/>
          <p:nvPr/>
        </p:nvSpPr>
        <p:spPr>
          <a:xfrm>
            <a:off x="8212246" y="4574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34685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Writing x64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83" y="2414472"/>
            <a:ext cx="5029205" cy="265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CD89-F940-7FC1-9F20-B9DFDBE2B9A5}"/>
              </a:ext>
            </a:extLst>
          </p:cNvPr>
          <p:cNvSpPr txBox="1"/>
          <p:nvPr/>
        </p:nvSpPr>
        <p:spPr>
          <a:xfrm>
            <a:off x="825809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909A-55D2-2DC6-0187-06019F5A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2B274-4A4E-3C37-AC13-146BE6769BF8}"/>
              </a:ext>
            </a:extLst>
          </p:cNvPr>
          <p:cNvSpPr/>
          <p:nvPr/>
        </p:nvSpPr>
        <p:spPr>
          <a:xfrm>
            <a:off x="775504" y="4409946"/>
            <a:ext cx="3321934" cy="5497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8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Stepping Back From Binary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9" name="Slide Number Placeholder 3">
            <a:extLst>
              <a:ext uri="{FF2B5EF4-FFF2-40B4-BE49-F238E27FC236}">
                <a16:creationId xmlns:a16="http://schemas.microsoft.com/office/drawing/2014/main" id="{E1771121-E140-4004-8B94-45E6006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7030" y="6471763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985419-0C74-4A90-A2A3-2C20A4D39FAF}"/>
              </a:ext>
            </a:extLst>
          </p:cNvPr>
          <p:cNvSpPr txBox="1">
            <a:spLocks/>
          </p:cNvSpPr>
          <p:nvPr/>
        </p:nvSpPr>
        <p:spPr>
          <a:xfrm>
            <a:off x="514812" y="1974749"/>
            <a:ext cx="4684509" cy="378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Dealing with binary directly is tedious and error-prone</a:t>
            </a:r>
          </a:p>
          <a:p>
            <a:pP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Laying out code / data is super difficult to do manually</a:t>
            </a:r>
          </a:p>
          <a:p>
            <a:pP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/>
              </a:rPr>
              <a:t>Remembering the binary opcode sequence for every instruction is difficult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Fortunately, we don’t have to do that</a:t>
            </a:r>
          </a:p>
        </p:txBody>
      </p:sp>
      <p:pic>
        <p:nvPicPr>
          <p:cNvPr id="2" name="Picture 2" descr="Calculating meme Blank Template - Imgflip">
            <a:extLst>
              <a:ext uri="{FF2B5EF4-FFF2-40B4-BE49-F238E27FC236}">
                <a16:creationId xmlns:a16="http://schemas.microsoft.com/office/drawing/2014/main" id="{831879AB-E22E-4A4C-B21E-87525E5B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2" y="2765523"/>
            <a:ext cx="3620510" cy="232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39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353868-6756-4F11-823A-039C67BFB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60" b="7315"/>
          <a:stretch/>
        </p:blipFill>
        <p:spPr>
          <a:xfrm flipH="1">
            <a:off x="4285668" y="1267494"/>
            <a:ext cx="4716468" cy="54058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4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Assembler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629797"/>
            <a:ext cx="37994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Write low-level textual </a:t>
            </a:r>
            <a:r>
              <a:rPr lang="en-US" b="1" i="1" dirty="0"/>
              <a:t>mnemonics</a:t>
            </a:r>
            <a:r>
              <a:rPr lang="en-US" b="1" dirty="0"/>
              <a:t> (assembly code) </a:t>
            </a:r>
            <a:r>
              <a:rPr lang="en-US" dirty="0"/>
              <a:t> </a:t>
            </a:r>
          </a:p>
          <a:p>
            <a:r>
              <a:rPr lang="en-US" dirty="0"/>
              <a:t>Assembly code isn’t </a:t>
            </a:r>
            <a:r>
              <a:rPr lang="en-US" i="1" dirty="0"/>
              <a:t>directly</a:t>
            </a:r>
            <a:r>
              <a:rPr lang="en-US" dirty="0"/>
              <a:t> executable</a:t>
            </a:r>
          </a:p>
          <a:p>
            <a:r>
              <a:rPr lang="en-US" dirty="0"/>
              <a:t>Nearly 1-1 with the binary encoding</a:t>
            </a:r>
          </a:p>
          <a:p>
            <a:r>
              <a:rPr lang="en-US" dirty="0"/>
              <a:t>Different assemblers, different syntax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1647D-2A7B-4E8B-81A4-25CC69D24439}"/>
              </a:ext>
            </a:extLst>
          </p:cNvPr>
          <p:cNvSpPr txBox="1"/>
          <p:nvPr/>
        </p:nvSpPr>
        <p:spPr>
          <a:xfrm>
            <a:off x="4579403" y="1822490"/>
            <a:ext cx="10374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Compiler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18019-7698-4ECA-8835-716FDCE1F694}"/>
              </a:ext>
            </a:extLst>
          </p:cNvPr>
          <p:cNvSpPr txBox="1"/>
          <p:nvPr/>
        </p:nvSpPr>
        <p:spPr>
          <a:xfrm>
            <a:off x="7617203" y="1776324"/>
            <a:ext cx="11673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Assembler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204D6-8DB2-4901-9FDB-D64DDC5BA52F}"/>
              </a:ext>
            </a:extLst>
          </p:cNvPr>
          <p:cNvSpPr txBox="1"/>
          <p:nvPr/>
        </p:nvSpPr>
        <p:spPr>
          <a:xfrm>
            <a:off x="6247388" y="1868658"/>
            <a:ext cx="55734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6700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Tradeoff between what’s done</a:t>
            </a:r>
          </a:p>
          <a:p>
            <a:pPr marL="0" indent="0">
              <a:buNone/>
            </a:pPr>
            <a:r>
              <a:rPr lang="en-US" i="1" dirty="0"/>
              <a:t>   dynamically vs statically</a:t>
            </a:r>
            <a:endParaRPr lang="en-US" dirty="0"/>
          </a:p>
          <a:p>
            <a:r>
              <a:rPr lang="en-US" dirty="0"/>
              <a:t>Hardware Intuition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/>
              <a:t>Memory is a big 1D array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320063" y="5710019"/>
            <a:ext cx="150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</a:t>
            </a:r>
          </a:p>
          <a:p>
            <a:pPr algn="ctr"/>
            <a:r>
              <a:rPr lang="en-US" b="1" dirty="0"/>
              <a:t>Environments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E8AF1-23A6-4823-852F-522A07A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21" y="3585191"/>
            <a:ext cx="1354590" cy="21955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4826A-E449-4B72-B95B-66598BE22C16}"/>
              </a:ext>
            </a:extLst>
          </p:cNvPr>
          <p:cNvSpPr/>
          <p:nvPr/>
        </p:nvSpPr>
        <p:spPr>
          <a:xfrm>
            <a:off x="2156077" y="4913306"/>
            <a:ext cx="4236098" cy="1560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runtime environment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Advantages/Disadvantages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Compiling vs Interpreting</a:t>
            </a:r>
          </a:p>
        </p:txBody>
      </p:sp>
    </p:spTree>
    <p:extLst>
      <p:ext uri="{BB962C8B-B14F-4D97-AF65-F5344CB8AC3E}">
        <p14:creationId xmlns:p14="http://schemas.microsoft.com/office/powerpoint/2010/main" val="8934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ASM Instruction Syntax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11C64-C80D-41D7-9160-B358744683D2}"/>
              </a:ext>
            </a:extLst>
          </p:cNvPr>
          <p:cNvSpPr txBox="1"/>
          <p:nvPr/>
        </p:nvSpPr>
        <p:spPr>
          <a:xfrm>
            <a:off x="2158017" y="1349477"/>
            <a:ext cx="4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 with everything x86-related, it’s complicated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AT&amp;T Syntax:</a:t>
            </a:r>
          </a:p>
          <a:p>
            <a:pPr marL="457200" lvl="1" indent="0">
              <a:buNone/>
            </a:pPr>
            <a:r>
              <a:rPr lang="en-US" dirty="0"/>
              <a:t>&lt;opcode&gt;&lt;</a:t>
            </a:r>
            <a:r>
              <a:rPr lang="en-US" dirty="0" err="1"/>
              <a:t>sizesuffix</a:t>
            </a:r>
            <a:r>
              <a:rPr lang="en-US" dirty="0"/>
              <a:t>&gt; &lt;</a:t>
            </a:r>
            <a:r>
              <a:rPr lang="en-US" dirty="0" err="1"/>
              <a:t>src</a:t>
            </a:r>
            <a:r>
              <a:rPr lang="en-US" dirty="0"/>
              <a:t> operand(s)&gt; &lt;</a:t>
            </a:r>
            <a:r>
              <a:rPr lang="en-US" dirty="0" err="1"/>
              <a:t>dst</a:t>
            </a:r>
            <a:r>
              <a:rPr lang="en-US" dirty="0"/>
              <a:t> operand&gt;</a:t>
            </a:r>
          </a:p>
          <a:p>
            <a:r>
              <a:rPr lang="en-US" dirty="0" err="1"/>
              <a:t>Immediates</a:t>
            </a:r>
            <a:r>
              <a:rPr lang="en-US" dirty="0"/>
              <a:t> (i.e. constant values) prefixed by $  </a:t>
            </a:r>
          </a:p>
          <a:p>
            <a:r>
              <a:rPr lang="en-US" dirty="0"/>
              <a:t>Registers prefixed by %</a:t>
            </a:r>
          </a:p>
          <a:p>
            <a:r>
              <a:rPr lang="en-US" dirty="0"/>
              <a:t>Memory lookup (i.e. dereference) in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07BD-5D44-4167-BA87-749F26C8D3BB}"/>
              </a:ext>
            </a:extLst>
          </p:cNvPr>
          <p:cNvSpPr txBox="1"/>
          <p:nvPr/>
        </p:nvSpPr>
        <p:spPr>
          <a:xfrm>
            <a:off x="3859226" y="469736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$5, (%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B74C-0BEB-4B10-A8F4-C7991F549D37}"/>
              </a:ext>
            </a:extLst>
          </p:cNvPr>
          <p:cNvSpPr txBox="1"/>
          <p:nvPr/>
        </p:nvSpPr>
        <p:spPr>
          <a:xfrm>
            <a:off x="3554964" y="5850294"/>
            <a:ext cx="4045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mov the 64-bit value 5 into the 64-bit</a:t>
            </a:r>
          </a:p>
          <a:p>
            <a:r>
              <a:rPr lang="en-US" i="1" dirty="0"/>
              <a:t>memory address specified by register </a:t>
            </a:r>
            <a:r>
              <a:rPr lang="en-US" i="1" dirty="0" err="1"/>
              <a:t>rax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976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a command to the assembler</a:t>
            </a:r>
          </a:p>
          <a:p>
            <a:pPr lvl="1"/>
            <a:r>
              <a:rPr lang="en-US" dirty="0"/>
              <a:t>Layout, program </a:t>
            </a:r>
            <a:r>
              <a:rPr lang="en-US" dirty="0" err="1"/>
              <a:t>entrypoint</a:t>
            </a:r>
            <a:r>
              <a:rPr lang="en-US" dirty="0"/>
              <a:t>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5283-7824-4651-92D2-59C46F655D62}"/>
              </a:ext>
            </a:extLst>
          </p:cNvPr>
          <p:cNvSpPr txBox="1"/>
          <p:nvPr/>
        </p:nvSpPr>
        <p:spPr>
          <a:xfrm>
            <a:off x="5566240" y="3754441"/>
            <a:ext cx="105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  <a:endParaRPr lang="en-US" u="sng" dirty="0"/>
          </a:p>
          <a:p>
            <a:r>
              <a:rPr lang="en-US" b="1" dirty="0"/>
              <a:t>.</a:t>
            </a:r>
            <a:r>
              <a:rPr lang="en-US" dirty="0" err="1"/>
              <a:t>globl</a:t>
            </a:r>
            <a:r>
              <a:rPr lang="en-US" dirty="0"/>
              <a:t> X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F7929-4879-4EE0-9DA6-86DEA94B17AB}"/>
              </a:ext>
            </a:extLst>
          </p:cNvPr>
          <p:cNvSpPr txBox="1"/>
          <p:nvPr/>
        </p:nvSpPr>
        <p:spPr>
          <a:xfrm>
            <a:off x="3824433" y="4697129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Indicates that symbol X is visible outside of the file</a:t>
            </a:r>
          </a:p>
        </p:txBody>
      </p:sp>
    </p:spTree>
    <p:extLst>
      <p:ext uri="{BB962C8B-B14F-4D97-AF65-F5344CB8AC3E}">
        <p14:creationId xmlns:p14="http://schemas.microsoft.com/office/powerpoint/2010/main" val="2524156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532764-A25A-4EE0-B861-9CE11C364022}"/>
              </a:ext>
            </a:extLst>
          </p:cNvPr>
          <p:cNvSpPr/>
          <p:nvPr/>
        </p:nvSpPr>
        <p:spPr>
          <a:xfrm>
            <a:off x="4329247" y="5678182"/>
            <a:ext cx="1453245" cy="62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CE601-14D0-4B49-A8B3-EE04AA6334A7}"/>
              </a:ext>
            </a:extLst>
          </p:cNvPr>
          <p:cNvSpPr/>
          <p:nvPr/>
        </p:nvSpPr>
        <p:spPr>
          <a:xfrm>
            <a:off x="2792103" y="5678182"/>
            <a:ext cx="1509931" cy="62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CAB42-90BA-4D81-A12E-E2F56F59DC96}"/>
              </a:ext>
            </a:extLst>
          </p:cNvPr>
          <p:cNvSpPr/>
          <p:nvPr/>
        </p:nvSpPr>
        <p:spPr>
          <a:xfrm>
            <a:off x="6533606" y="1677789"/>
            <a:ext cx="3586299" cy="5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D147-3739-4113-863F-04E7F6382524}"/>
              </a:ext>
            </a:extLst>
          </p:cNvPr>
          <p:cNvSpPr/>
          <p:nvPr/>
        </p:nvSpPr>
        <p:spPr>
          <a:xfrm>
            <a:off x="2152651" y="1683921"/>
            <a:ext cx="3586299" cy="5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Segment 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606" y="1744078"/>
            <a:ext cx="3385457" cy="286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marL="0" indent="0">
              <a:buNone/>
            </a:pPr>
            <a:r>
              <a:rPr lang="en-US" sz="3000" dirty="0"/>
              <a:t>Lay out items in the data segment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23E50-3932-44B8-8A3B-31F3354629CF}"/>
              </a:ext>
            </a:extLst>
          </p:cNvPr>
          <p:cNvSpPr/>
          <p:nvPr/>
        </p:nvSpPr>
        <p:spPr>
          <a:xfrm>
            <a:off x="2486378" y="4894412"/>
            <a:ext cx="6705600" cy="156754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5CA0A-784C-46EA-83F3-468F3516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03" y="5113923"/>
            <a:ext cx="6094150" cy="1268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4732CA-B1F5-458F-8D3A-FEA228D5B5CC}"/>
              </a:ext>
            </a:extLst>
          </p:cNvPr>
          <p:cNvSpPr/>
          <p:nvPr/>
        </p:nvSpPr>
        <p:spPr>
          <a:xfrm>
            <a:off x="2152650" y="1744077"/>
            <a:ext cx="3734344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solidFill>
                  <a:prstClr val="black"/>
                </a:solidFill>
              </a:rPr>
              <a:t>Lay out items in the user text segment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A8BDC-52FA-4DBB-AFA1-6F3205D1F58E}"/>
              </a:ext>
            </a:extLst>
          </p:cNvPr>
          <p:cNvSpPr/>
          <p:nvPr/>
        </p:nvSpPr>
        <p:spPr>
          <a:xfrm>
            <a:off x="2644878" y="3518794"/>
            <a:ext cx="207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Instructions go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04134-2D27-44BA-9F78-E75CC699207C}"/>
              </a:ext>
            </a:extLst>
          </p:cNvPr>
          <p:cNvSpPr/>
          <p:nvPr/>
        </p:nvSpPr>
        <p:spPr>
          <a:xfrm>
            <a:off x="6658114" y="3570701"/>
            <a:ext cx="370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Globals</a:t>
            </a:r>
            <a:r>
              <a:rPr lang="en-US" dirty="0"/>
              <a:t> go here</a:t>
            </a:r>
          </a:p>
        </p:txBody>
      </p:sp>
    </p:spTree>
    <p:extLst>
      <p:ext uri="{BB962C8B-B14F-4D97-AF65-F5344CB8AC3E}">
        <p14:creationId xmlns:p14="http://schemas.microsoft.com/office/powerpoint/2010/main" val="25691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17" grpId="0" animBg="1"/>
      <p:bldP spid="11" grpId="0" uiExpand="1" build="p"/>
      <p:bldP spid="16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Labels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618" y="1825625"/>
            <a:ext cx="4424265" cy="4351338"/>
          </a:xfrm>
        </p:spPr>
        <p:txBody>
          <a:bodyPr/>
          <a:lstStyle/>
          <a:p>
            <a:r>
              <a:rPr lang="en-US" dirty="0"/>
              <a:t>The assembler allows us to specify “placeholder” addresses that will be used later</a:t>
            </a:r>
          </a:p>
          <a:p>
            <a:pPr lvl="1"/>
            <a:r>
              <a:rPr lang="en-US" dirty="0"/>
              <a:t>Translated to “real” addresses by a utility called the linker</a:t>
            </a:r>
          </a:p>
          <a:p>
            <a:r>
              <a:rPr lang="en-US" dirty="0"/>
              <a:t>Valid for both data and code locations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FE940-279F-4F7A-B2FE-30D189C181BE}"/>
              </a:ext>
            </a:extLst>
          </p:cNvPr>
          <p:cNvSpPr txBox="1"/>
          <p:nvPr/>
        </p:nvSpPr>
        <p:spPr>
          <a:xfrm>
            <a:off x="6789100" y="4454702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0x12d34a5678a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B2BB2-651F-4CF1-A088-7E41B0E327FD}"/>
              </a:ext>
            </a:extLst>
          </p:cNvPr>
          <p:cNvSpPr txBox="1"/>
          <p:nvPr/>
        </p:nvSpPr>
        <p:spPr>
          <a:xfrm>
            <a:off x="6761106" y="256884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 LBL1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6AABE-2A73-4199-AAC4-E3CC0D846815}"/>
              </a:ext>
            </a:extLst>
          </p:cNvPr>
          <p:cNvSpPr txBox="1"/>
          <p:nvPr/>
        </p:nvSpPr>
        <p:spPr>
          <a:xfrm>
            <a:off x="6820200" y="28425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A8AA9-0893-4FF9-93BE-833F6475C510}"/>
              </a:ext>
            </a:extLst>
          </p:cNvPr>
          <p:cNvSpPr txBox="1"/>
          <p:nvPr/>
        </p:nvSpPr>
        <p:spPr>
          <a:xfrm>
            <a:off x="6761106" y="3195929"/>
            <a:ext cx="21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LBL1: </a:t>
            </a:r>
            <a:r>
              <a:rPr lang="en-US" dirty="0" err="1"/>
              <a:t>movq</a:t>
            </a:r>
            <a:r>
              <a:rPr lang="en-US" dirty="0"/>
              <a:t> $5 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180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System Calls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2845838" y="1892313"/>
            <a:ext cx="595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interact outside program memory, need the help of the 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D1A4A-6870-4CDD-B4F5-CFD36AEA9987}"/>
              </a:ext>
            </a:extLst>
          </p:cNvPr>
          <p:cNvSpPr/>
          <p:nvPr/>
        </p:nvSpPr>
        <p:spPr>
          <a:xfrm>
            <a:off x="2165556" y="3822067"/>
            <a:ext cx="813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Which system call (60 is exit)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(exit takes the return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B97F5-709B-4BDB-B549-6216A39AEA66}"/>
              </a:ext>
            </a:extLst>
          </p:cNvPr>
          <p:cNvSpPr/>
          <p:nvPr/>
        </p:nvSpPr>
        <p:spPr>
          <a:xfrm>
            <a:off x="5521163" y="281663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8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927" y="6499656"/>
            <a:ext cx="20574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 descr="https://www.thisiscolossal.com/wp-content/uploads/2018/11/TimKlein_04.jpg">
            <a:extLst>
              <a:ext uri="{FF2B5EF4-FFF2-40B4-BE49-F238E27FC236}">
                <a16:creationId xmlns:a16="http://schemas.microsoft.com/office/drawing/2014/main" id="{65E8A3B4-26AF-4D42-8E5F-4CBDCC26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4" y="1379567"/>
            <a:ext cx="6135332" cy="48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2BDC9850-8FCC-4AD4-BA79-D1CEE92D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Time to put it all together!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329A8-F3F7-456C-B86F-6BB2A6E241D7}"/>
              </a:ext>
            </a:extLst>
          </p:cNvPr>
          <p:cNvSpPr txBox="1"/>
          <p:nvPr/>
        </p:nvSpPr>
        <p:spPr>
          <a:xfrm>
            <a:off x="1568246" y="6422925"/>
            <a:ext cx="604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Tim Klein - </a:t>
            </a:r>
            <a:r>
              <a:rPr lang="en-US" dirty="0">
                <a:hlinkClick r:id="rId3"/>
              </a:rPr>
              <a:t>https://puzzlemontage.crevado.com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500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7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Complete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2849880" y="2551837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                                                                                                           _start:                                         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593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Actually Running a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4340941" y="25043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Invoking the assembler and linker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13D61-C84D-4DE5-8958-E501ADE51E22}"/>
              </a:ext>
            </a:extLst>
          </p:cNvPr>
          <p:cNvSpPr/>
          <p:nvPr/>
        </p:nvSpPr>
        <p:spPr>
          <a:xfrm>
            <a:off x="4483604" y="3429001"/>
            <a:ext cx="310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</a:p>
        </p:txBody>
      </p:sp>
    </p:spTree>
    <p:extLst>
      <p:ext uri="{BB962C8B-B14F-4D97-AF65-F5344CB8AC3E}">
        <p14:creationId xmlns:p14="http://schemas.microsoft.com/office/powerpoint/2010/main" val="3837970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031-E27A-37DF-A589-CD5ADBEA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DC90A7-9D77-FB42-11E8-F7439BB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7" y="1544272"/>
            <a:ext cx="916304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ISAs</a:t>
            </a:r>
          </a:p>
          <a:p>
            <a:r>
              <a:rPr lang="en-US" dirty="0"/>
              <a:t>Provide an interface from software to hardware</a:t>
            </a:r>
          </a:p>
          <a:p>
            <a:r>
              <a:rPr lang="en-US" dirty="0"/>
              <a:t>We’ll target assembly code, assembler will take it from there</a:t>
            </a:r>
          </a:p>
          <a:p>
            <a:pPr marL="0" indent="0">
              <a:buNone/>
            </a:pPr>
            <a:r>
              <a:rPr lang="en-US" b="1" dirty="0"/>
              <a:t>X64</a:t>
            </a:r>
          </a:p>
          <a:p>
            <a:r>
              <a:rPr lang="en-US" dirty="0"/>
              <a:t>A popular architecture</a:t>
            </a:r>
          </a:p>
          <a:p>
            <a:r>
              <a:rPr lang="en-US" dirty="0"/>
              <a:t>We’ve covered the basic instruction format and a simple program</a:t>
            </a:r>
          </a:p>
        </p:txBody>
      </p:sp>
    </p:spTree>
    <p:extLst>
      <p:ext uri="{BB962C8B-B14F-4D97-AF65-F5344CB8AC3E}">
        <p14:creationId xmlns:p14="http://schemas.microsoft.com/office/powerpoint/2010/main" val="2259807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031-E27A-37DF-A589-CD5ADBEA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DC90A7-9D77-FB42-11E8-F7439BB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7" y="1544272"/>
            <a:ext cx="916304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We’ll dive into more details about X64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3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ISAs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583" y="2414472"/>
            <a:ext cx="5029205" cy="2655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Instruction-Set Architectures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What an ISA does</a:t>
            </a:r>
          </a:p>
          <a:p>
            <a:r>
              <a:rPr lang="en-US" dirty="0"/>
              <a:t>Our target ISA: x64</a:t>
            </a:r>
          </a:p>
          <a:p>
            <a:r>
              <a:rPr lang="en-US" dirty="0"/>
              <a:t>Writing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CD89-F940-7FC1-9F20-B9DFDBE2B9A5}"/>
              </a:ext>
            </a:extLst>
          </p:cNvPr>
          <p:cNvSpPr txBox="1"/>
          <p:nvPr/>
        </p:nvSpPr>
        <p:spPr>
          <a:xfrm>
            <a:off x="825809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8909A-55D2-2DC6-0187-06019F5A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72B274-4A4E-3C37-AC13-146BE6769BF8}"/>
              </a:ext>
            </a:extLst>
          </p:cNvPr>
          <p:cNvSpPr/>
          <p:nvPr/>
        </p:nvSpPr>
        <p:spPr>
          <a:xfrm>
            <a:off x="775504" y="2847370"/>
            <a:ext cx="3321934" cy="5497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Hardware Capabilities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 Intro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427" y="1699469"/>
            <a:ext cx="46238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Computers can store binary sequences in memory</a:t>
            </a:r>
          </a:p>
          <a:p>
            <a:r>
              <a:rPr lang="en-US" dirty="0"/>
              <a:t>An entire program thus needs to be mapped to binary sequences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igh Quality Man giving sword to larger man Blank Meme Template">
            <a:extLst>
              <a:ext uri="{FF2B5EF4-FFF2-40B4-BE49-F238E27FC236}">
                <a16:creationId xmlns:a16="http://schemas.microsoft.com/office/drawing/2014/main" id="{950818CF-7297-4774-9933-FEEDFCA8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99" y="1699469"/>
            <a:ext cx="4540546" cy="391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C75D1-FFFB-4CE1-8443-C256F0517EE6}"/>
              </a:ext>
            </a:extLst>
          </p:cNvPr>
          <p:cNvSpPr txBox="1"/>
          <p:nvPr/>
        </p:nvSpPr>
        <p:spPr>
          <a:xfrm>
            <a:off x="9030418" y="4126796"/>
            <a:ext cx="9970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Electrical </a:t>
            </a:r>
          </a:p>
          <a:p>
            <a:r>
              <a:rPr lang="en-US" sz="1600" dirty="0"/>
              <a:t>Engineers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5549E-593B-4A6F-AC5D-72B42B4227D5}"/>
              </a:ext>
            </a:extLst>
          </p:cNvPr>
          <p:cNvSpPr txBox="1"/>
          <p:nvPr/>
        </p:nvSpPr>
        <p:spPr>
          <a:xfrm rot="21071776">
            <a:off x="8493402" y="3339757"/>
            <a:ext cx="95891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0s and 1s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FC541-CD5F-420D-AC04-ADDAF388C2E9}"/>
              </a:ext>
            </a:extLst>
          </p:cNvPr>
          <p:cNvSpPr txBox="1"/>
          <p:nvPr/>
        </p:nvSpPr>
        <p:spPr>
          <a:xfrm>
            <a:off x="7499365" y="2599225"/>
            <a:ext cx="10224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Computer</a:t>
            </a:r>
          </a:p>
          <a:p>
            <a:r>
              <a:rPr lang="en-US" sz="1600" dirty="0"/>
              <a:t>Scientists</a:t>
            </a:r>
          </a:p>
        </p:txBody>
      </p:sp>
    </p:spTree>
    <p:extLst>
      <p:ext uri="{BB962C8B-B14F-4D97-AF65-F5344CB8AC3E}">
        <p14:creationId xmlns:p14="http://schemas.microsoft.com/office/powerpoint/2010/main" val="10323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W.Y.S.I.N.W.Y.X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Introduction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529D-CD57-4F96-9B6A-5A297C002BAE}"/>
              </a:ext>
            </a:extLst>
          </p:cNvPr>
          <p:cNvSpPr txBox="1">
            <a:spLocks/>
          </p:cNvSpPr>
          <p:nvPr/>
        </p:nvSpPr>
        <p:spPr>
          <a:xfrm>
            <a:off x="920187" y="1578903"/>
            <a:ext cx="5520177" cy="427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What You See (in source code) Is Not What You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eXecute</a:t>
            </a:r>
            <a:endParaRPr lang="en-US" b="1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Many of our abstractions lack explicit representation in machine code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5740B-FCF0-4AE9-966C-E3FCCDAB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883" y="1405994"/>
            <a:ext cx="3109310" cy="472735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320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7A063C-E6F5-4E2A-9206-5296AF644A9C}"/>
              </a:ext>
            </a:extLst>
          </p:cNvPr>
          <p:cNvSpPr/>
          <p:nvPr/>
        </p:nvSpPr>
        <p:spPr>
          <a:xfrm>
            <a:off x="4476996" y="860570"/>
            <a:ext cx="791570" cy="2380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1222570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Hardware Generally Has…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Introduction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0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9DE8EB-18F7-4F6B-8793-F0467BF1613F}"/>
              </a:ext>
            </a:extLst>
          </p:cNvPr>
          <p:cNvSpPr txBox="1">
            <a:spLocks/>
          </p:cNvSpPr>
          <p:nvPr/>
        </p:nvSpPr>
        <p:spPr>
          <a:xfrm>
            <a:off x="398590" y="1600201"/>
            <a:ext cx="51906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Limited number of very fast registers with which to do computation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Comparatively large region of memory to hold data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Some basic instructions from which to build more complex behaviors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E68F4DB-27A2-4E53-ACCB-9B705E22F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807127"/>
            <a:ext cx="4806462" cy="3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339F43FD-4125-4C48-AE49-6CD53B4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7" y="5007009"/>
            <a:ext cx="1828800" cy="18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loud Callout 4">
            <a:extLst>
              <a:ext uri="{FF2B5EF4-FFF2-40B4-BE49-F238E27FC236}">
                <a16:creationId xmlns:a16="http://schemas.microsoft.com/office/drawing/2014/main" id="{BC84D415-410D-42D8-9815-8627F2860A02}"/>
              </a:ext>
            </a:extLst>
          </p:cNvPr>
          <p:cNvSpPr/>
          <p:nvPr/>
        </p:nvSpPr>
        <p:spPr>
          <a:xfrm>
            <a:off x="673377" y="1764038"/>
            <a:ext cx="3010600" cy="3112762"/>
          </a:xfrm>
          <a:prstGeom prst="cloudCallout">
            <a:avLst>
              <a:gd name="adj1" fmla="val -35368"/>
              <a:gd name="adj2" fmla="val 549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87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Missing Abstractions of Machine Code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Introduction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4FC446-B72A-46FC-9225-7E3CC6A9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377" y="2331422"/>
            <a:ext cx="2590800" cy="2025162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sz="2400" dirty="0"/>
              <a:t>Loops</a:t>
            </a:r>
          </a:p>
          <a:p>
            <a:pPr>
              <a:lnSpc>
                <a:spcPts val="2200"/>
              </a:lnSpc>
            </a:pPr>
            <a:r>
              <a:rPr lang="en-US" sz="2400" dirty="0"/>
              <a:t>Expressions</a:t>
            </a:r>
          </a:p>
          <a:p>
            <a:pPr>
              <a:lnSpc>
                <a:spcPts val="2200"/>
              </a:lnSpc>
            </a:pPr>
            <a:r>
              <a:rPr lang="en-US" sz="2400" dirty="0"/>
              <a:t>Variables</a:t>
            </a:r>
          </a:p>
          <a:p>
            <a:pPr>
              <a:lnSpc>
                <a:spcPts val="2200"/>
              </a:lnSpc>
            </a:pPr>
            <a:r>
              <a:rPr lang="en-US" sz="2400" dirty="0"/>
              <a:t>Scope</a:t>
            </a:r>
          </a:p>
          <a:p>
            <a:pPr>
              <a:lnSpc>
                <a:spcPts val="2200"/>
              </a:lnSpc>
            </a:pPr>
            <a:r>
              <a:rPr lang="en-US" sz="2400" dirty="0"/>
              <a:t>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D8C39E5-1A80-4C4F-89CE-DD965034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03" y="4724400"/>
            <a:ext cx="2847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74F841-57FA-4232-8606-4AE768EE0237}"/>
              </a:ext>
            </a:extLst>
          </p:cNvPr>
          <p:cNvGrpSpPr/>
          <p:nvPr/>
        </p:nvGrpSpPr>
        <p:grpSpPr>
          <a:xfrm>
            <a:off x="4940577" y="1929912"/>
            <a:ext cx="3567448" cy="2489688"/>
            <a:chOff x="4724400" y="838200"/>
            <a:chExt cx="3810000" cy="3581399"/>
          </a:xfrm>
        </p:grpSpPr>
        <p:sp>
          <p:nvSpPr>
            <p:cNvPr id="8" name="Cloud Callout 8">
              <a:extLst>
                <a:ext uri="{FF2B5EF4-FFF2-40B4-BE49-F238E27FC236}">
                  <a16:creationId xmlns:a16="http://schemas.microsoft.com/office/drawing/2014/main" id="{1311186C-88FB-4E66-8FA0-DF2086069378}"/>
                </a:ext>
              </a:extLst>
            </p:cNvPr>
            <p:cNvSpPr/>
            <p:nvPr/>
          </p:nvSpPr>
          <p:spPr>
            <a:xfrm>
              <a:off x="4724400" y="838200"/>
              <a:ext cx="3810000" cy="3581399"/>
            </a:xfrm>
            <a:prstGeom prst="cloudCallout">
              <a:avLst>
                <a:gd name="adj1" fmla="val 15813"/>
                <a:gd name="adj2" fmla="val 5556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7797A2-60FC-469D-9B2B-60CEA0E1EB15}"/>
                </a:ext>
              </a:extLst>
            </p:cNvPr>
            <p:cNvSpPr/>
            <p:nvPr/>
          </p:nvSpPr>
          <p:spPr>
            <a:xfrm>
              <a:off x="7467600" y="2362200"/>
              <a:ext cx="533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29C9D0-6F30-4F59-AACF-D8EF34447892}"/>
              </a:ext>
            </a:extLst>
          </p:cNvPr>
          <p:cNvSpPr txBox="1"/>
          <p:nvPr/>
        </p:nvSpPr>
        <p:spPr>
          <a:xfrm>
            <a:off x="5440573" y="2366309"/>
            <a:ext cx="2697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Byte-addressable </a:t>
            </a:r>
          </a:p>
          <a:p>
            <a:r>
              <a:rPr lang="en-US" sz="2400" dirty="0"/>
              <a:t>      memory</a:t>
            </a:r>
          </a:p>
        </p:txBody>
      </p:sp>
    </p:spTree>
    <p:extLst>
      <p:ext uri="{BB962C8B-B14F-4D97-AF65-F5344CB8AC3E}">
        <p14:creationId xmlns:p14="http://schemas.microsoft.com/office/powerpoint/2010/main" val="41142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Programs as Numeric Sequences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 - Introduction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9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91BD6-EFCB-47D1-B118-23A4C7439B4F}"/>
              </a:ext>
            </a:extLst>
          </p:cNvPr>
          <p:cNvSpPr txBox="1"/>
          <p:nvPr/>
        </p:nvSpPr>
        <p:spPr>
          <a:xfrm>
            <a:off x="886940" y="1204957"/>
            <a:ext cx="940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We </a:t>
            </a:r>
            <a:r>
              <a:rPr lang="en-US" sz="3000" b="1" dirty="0" err="1"/>
              <a:t>gotta</a:t>
            </a:r>
            <a:r>
              <a:rPr lang="en-US" sz="3000" b="1" dirty="0"/>
              <a:t> encode the whole dang program into a 1D-array!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Encode data as binary sequences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Encode instructions as binary sequences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EB4C1-C8AF-4800-B386-1F61DBC62BCD}"/>
              </a:ext>
            </a:extLst>
          </p:cNvPr>
          <p:cNvSpPr/>
          <p:nvPr/>
        </p:nvSpPr>
        <p:spPr>
          <a:xfrm>
            <a:off x="5609336" y="4387212"/>
            <a:ext cx="275530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Need to use the </a:t>
            </a:r>
          </a:p>
          <a:p>
            <a:r>
              <a:rPr lang="en-US" sz="3000" dirty="0"/>
              <a:t>same space for</a:t>
            </a:r>
          </a:p>
          <a:p>
            <a:r>
              <a:rPr lang="en-US" sz="3000" dirty="0"/>
              <a:t>many things</a:t>
            </a:r>
          </a:p>
        </p:txBody>
      </p:sp>
      <p:pic>
        <p:nvPicPr>
          <p:cNvPr id="29" name="Picture 2" descr="Disasters Downunder | Natural Disasters">
            <a:extLst>
              <a:ext uri="{FF2B5EF4-FFF2-40B4-BE49-F238E27FC236}">
                <a16:creationId xmlns:a16="http://schemas.microsoft.com/office/drawing/2014/main" id="{549C77E0-777D-4D10-BF1F-61A50735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72" y="4302015"/>
            <a:ext cx="1905906" cy="16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BF63D7-CCDA-447E-83A4-EE31A81FBAD3}"/>
              </a:ext>
            </a:extLst>
          </p:cNvPr>
          <p:cNvGrpSpPr/>
          <p:nvPr/>
        </p:nvGrpSpPr>
        <p:grpSpPr>
          <a:xfrm>
            <a:off x="1535554" y="2897613"/>
            <a:ext cx="8760238" cy="867565"/>
            <a:chOff x="439990" y="5444091"/>
            <a:chExt cx="8760238" cy="8675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E5E1D2-31C2-4FB9-BBBA-5C4045C1BC34}"/>
                </a:ext>
              </a:extLst>
            </p:cNvPr>
            <p:cNvSpPr/>
            <p:nvPr/>
          </p:nvSpPr>
          <p:spPr>
            <a:xfrm>
              <a:off x="445204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4D1EDE-CF97-47F9-B853-6049FAC3B403}"/>
                </a:ext>
              </a:extLst>
            </p:cNvPr>
            <p:cNvSpPr txBox="1"/>
            <p:nvPr/>
          </p:nvSpPr>
          <p:spPr>
            <a:xfrm>
              <a:off x="505198" y="544409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6C6D9F-AAC2-4BA9-8AFF-866A6D9A0C91}"/>
                </a:ext>
              </a:extLst>
            </p:cNvPr>
            <p:cNvSpPr/>
            <p:nvPr/>
          </p:nvSpPr>
          <p:spPr>
            <a:xfrm>
              <a:off x="439990" y="5863740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E91846-D4B0-40AF-A6F4-914EE76DA4FF}"/>
                </a:ext>
              </a:extLst>
            </p:cNvPr>
            <p:cNvSpPr/>
            <p:nvPr/>
          </p:nvSpPr>
          <p:spPr>
            <a:xfrm>
              <a:off x="1276097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F274EB-745D-47A1-A1AD-D9461DEA6BB5}"/>
                </a:ext>
              </a:extLst>
            </p:cNvPr>
            <p:cNvSpPr/>
            <p:nvPr/>
          </p:nvSpPr>
          <p:spPr>
            <a:xfrm>
              <a:off x="2062470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F78B2F-F484-4316-8BE4-EECF93342F36}"/>
                </a:ext>
              </a:extLst>
            </p:cNvPr>
            <p:cNvSpPr/>
            <p:nvPr/>
          </p:nvSpPr>
          <p:spPr>
            <a:xfrm>
              <a:off x="2848843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1F6F7F4-94B3-4612-B1B7-90AA25F5D87A}"/>
                </a:ext>
              </a:extLst>
            </p:cNvPr>
            <p:cNvSpPr/>
            <p:nvPr/>
          </p:nvSpPr>
          <p:spPr>
            <a:xfrm>
              <a:off x="3635216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F00B7C-CB79-45E6-8672-5F0E13154599}"/>
                </a:ext>
              </a:extLst>
            </p:cNvPr>
            <p:cNvSpPr/>
            <p:nvPr/>
          </p:nvSpPr>
          <p:spPr>
            <a:xfrm>
              <a:off x="5207962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AB3ACF3-CC83-4E1D-AC72-6564BC36BF38}"/>
                </a:ext>
              </a:extLst>
            </p:cNvPr>
            <p:cNvSpPr/>
            <p:nvPr/>
          </p:nvSpPr>
          <p:spPr>
            <a:xfrm>
              <a:off x="599433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163C22-3224-4A74-B088-20926BE639CB}"/>
                </a:ext>
              </a:extLst>
            </p:cNvPr>
            <p:cNvSpPr/>
            <p:nvPr/>
          </p:nvSpPr>
          <p:spPr>
            <a:xfrm>
              <a:off x="6780708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1AC1725-FF94-4F78-B151-88F7C88D6A1A}"/>
                </a:ext>
              </a:extLst>
            </p:cNvPr>
            <p:cNvSpPr/>
            <p:nvPr/>
          </p:nvSpPr>
          <p:spPr>
            <a:xfrm>
              <a:off x="7567081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866A66-632C-4064-95E1-84A237F6D219}"/>
                </a:ext>
              </a:extLst>
            </p:cNvPr>
            <p:cNvSpPr/>
            <p:nvPr/>
          </p:nvSpPr>
          <p:spPr>
            <a:xfrm>
              <a:off x="8353454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F6DC95-1E2D-4E2A-AFDC-5BC03B487E8D}"/>
                </a:ext>
              </a:extLst>
            </p:cNvPr>
            <p:cNvSpPr txBox="1"/>
            <p:nvPr/>
          </p:nvSpPr>
          <p:spPr>
            <a:xfrm>
              <a:off x="541591" y="5603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0BD6D0-319A-493B-8E2B-81E5E3F21444}"/>
                </a:ext>
              </a:extLst>
            </p:cNvPr>
            <p:cNvSpPr txBox="1"/>
            <p:nvPr/>
          </p:nvSpPr>
          <p:spPr>
            <a:xfrm>
              <a:off x="1362084" y="56182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848ED8-2001-4222-8CC0-5FA768CEDD31}"/>
                </a:ext>
              </a:extLst>
            </p:cNvPr>
            <p:cNvSpPr txBox="1"/>
            <p:nvPr/>
          </p:nvSpPr>
          <p:spPr>
            <a:xfrm>
              <a:off x="2172509" y="561679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E8B506A-80BE-43A8-9144-596AF7487ED6}"/>
                </a:ext>
              </a:extLst>
            </p:cNvPr>
            <p:cNvSpPr txBox="1"/>
            <p:nvPr/>
          </p:nvSpPr>
          <p:spPr>
            <a:xfrm>
              <a:off x="2969286" y="561537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6D114D9-F4C4-4670-9FA0-43833693E568}"/>
                </a:ext>
              </a:extLst>
            </p:cNvPr>
            <p:cNvSpPr txBox="1"/>
            <p:nvPr/>
          </p:nvSpPr>
          <p:spPr>
            <a:xfrm>
              <a:off x="3736981" y="561394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4501511-4819-4D06-B689-F8853671DEF7}"/>
                </a:ext>
              </a:extLst>
            </p:cNvPr>
            <p:cNvSpPr txBox="1"/>
            <p:nvPr/>
          </p:nvSpPr>
          <p:spPr>
            <a:xfrm>
              <a:off x="4484204" y="561252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E010AA-9F4D-4BAD-993F-CD034516139F}"/>
                </a:ext>
              </a:extLst>
            </p:cNvPr>
            <p:cNvSpPr txBox="1"/>
            <p:nvPr/>
          </p:nvSpPr>
          <p:spPr>
            <a:xfrm>
              <a:off x="6079416" y="5609683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417898-B7CC-44C5-8527-E72CB0297FAD}"/>
                </a:ext>
              </a:extLst>
            </p:cNvPr>
            <p:cNvSpPr txBox="1"/>
            <p:nvPr/>
          </p:nvSpPr>
          <p:spPr>
            <a:xfrm>
              <a:off x="6864203" y="560826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0x0008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DB5A61-455B-4AFE-9D54-E7BF974CECAD}"/>
                </a:ext>
              </a:extLst>
            </p:cNvPr>
            <p:cNvSpPr txBox="1"/>
            <p:nvPr/>
          </p:nvSpPr>
          <p:spPr>
            <a:xfrm>
              <a:off x="7623352" y="5606839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0x0009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AEC7C3D-3D90-4D2B-81C6-F1BA0F69E0FC}"/>
                </a:ext>
              </a:extLst>
            </p:cNvPr>
            <p:cNvSpPr txBox="1"/>
            <p:nvPr/>
          </p:nvSpPr>
          <p:spPr>
            <a:xfrm>
              <a:off x="8450869" y="5605417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C9ABFE5-BD8E-427B-8715-88783053ADA3}"/>
                </a:ext>
              </a:extLst>
            </p:cNvPr>
            <p:cNvSpPr txBox="1"/>
            <p:nvPr/>
          </p:nvSpPr>
          <p:spPr>
            <a:xfrm>
              <a:off x="5301749" y="5609681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0x0006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574C916-491B-42AF-A1F9-7A21B7B22644}"/>
                </a:ext>
              </a:extLst>
            </p:cNvPr>
            <p:cNvSpPr txBox="1"/>
            <p:nvPr/>
          </p:nvSpPr>
          <p:spPr>
            <a:xfrm>
              <a:off x="552833" y="590978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D39B86F-BF89-48DC-8945-52D5175C4CC9}"/>
                </a:ext>
              </a:extLst>
            </p:cNvPr>
            <p:cNvSpPr txBox="1"/>
            <p:nvPr/>
          </p:nvSpPr>
          <p:spPr>
            <a:xfrm>
              <a:off x="1373809" y="5915768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542573-3691-4AD4-8BC7-C7CCE252489B}"/>
                </a:ext>
              </a:extLst>
            </p:cNvPr>
            <p:cNvSpPr txBox="1"/>
            <p:nvPr/>
          </p:nvSpPr>
          <p:spPr>
            <a:xfrm>
              <a:off x="6055176" y="592185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9D39C6-A3E0-483D-8572-87E1A3B6C69A}"/>
                </a:ext>
              </a:extLst>
            </p:cNvPr>
            <p:cNvSpPr txBox="1"/>
            <p:nvPr/>
          </p:nvSpPr>
          <p:spPr>
            <a:xfrm>
              <a:off x="6862671" y="5910483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8EC617-B24B-468B-9769-01B05A632B50}"/>
                </a:ext>
              </a:extLst>
            </p:cNvPr>
            <p:cNvSpPr txBox="1"/>
            <p:nvPr/>
          </p:nvSpPr>
          <p:spPr>
            <a:xfrm>
              <a:off x="7608750" y="5899107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7AF501-05D4-4F2E-B197-44A4C984B7A3}"/>
                </a:ext>
              </a:extLst>
            </p:cNvPr>
            <p:cNvSpPr txBox="1"/>
            <p:nvPr/>
          </p:nvSpPr>
          <p:spPr>
            <a:xfrm>
              <a:off x="8402597" y="5887731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574F21-E496-4686-A6A0-65FF31D36016}"/>
                </a:ext>
              </a:extLst>
            </p:cNvPr>
            <p:cNvSpPr txBox="1"/>
            <p:nvPr/>
          </p:nvSpPr>
          <p:spPr>
            <a:xfrm>
              <a:off x="129904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215D469-F1CA-4DEC-B688-1A20CDBFAEE7}"/>
                </a:ext>
              </a:extLst>
            </p:cNvPr>
            <p:cNvSpPr txBox="1"/>
            <p:nvPr/>
          </p:nvSpPr>
          <p:spPr>
            <a:xfrm>
              <a:off x="212018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356FA9D-67FE-419F-9F34-B47681E6DEEE}"/>
                </a:ext>
              </a:extLst>
            </p:cNvPr>
            <p:cNvSpPr txBox="1"/>
            <p:nvPr/>
          </p:nvSpPr>
          <p:spPr>
            <a:xfrm>
              <a:off x="289356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2ABC425-4F34-422F-B7D1-9475B21E7AC6}"/>
                </a:ext>
              </a:extLst>
            </p:cNvPr>
            <p:cNvSpPr txBox="1"/>
            <p:nvPr/>
          </p:nvSpPr>
          <p:spPr>
            <a:xfrm>
              <a:off x="366693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CFF272E-BCC8-480D-AF02-81422975015F}"/>
                </a:ext>
              </a:extLst>
            </p:cNvPr>
            <p:cNvSpPr txBox="1"/>
            <p:nvPr/>
          </p:nvSpPr>
          <p:spPr>
            <a:xfrm>
              <a:off x="4413012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F55133B-FC07-4972-9BCE-36BCFBAA081F}"/>
                </a:ext>
              </a:extLst>
            </p:cNvPr>
            <p:cNvSpPr txBox="1"/>
            <p:nvPr/>
          </p:nvSpPr>
          <p:spPr>
            <a:xfrm>
              <a:off x="5227330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603D56-0A8C-4396-809B-D9E6BD26BD4D}"/>
                </a:ext>
              </a:extLst>
            </p:cNvPr>
            <p:cNvSpPr txBox="1"/>
            <p:nvPr/>
          </p:nvSpPr>
          <p:spPr>
            <a:xfrm>
              <a:off x="600070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D3B114-93FE-4013-9DC2-81587715D33A}"/>
                </a:ext>
              </a:extLst>
            </p:cNvPr>
            <p:cNvSpPr txBox="1"/>
            <p:nvPr/>
          </p:nvSpPr>
          <p:spPr>
            <a:xfrm>
              <a:off x="678772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715D9A3-32B1-4BF9-9F41-128AFDDF6193}"/>
                </a:ext>
              </a:extLst>
            </p:cNvPr>
            <p:cNvSpPr txBox="1"/>
            <p:nvPr/>
          </p:nvSpPr>
          <p:spPr>
            <a:xfrm>
              <a:off x="7554276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C236A2-B751-40D6-BA1A-9D05CF0B6269}"/>
                </a:ext>
              </a:extLst>
            </p:cNvPr>
            <p:cNvSpPr txBox="1"/>
            <p:nvPr/>
          </p:nvSpPr>
          <p:spPr>
            <a:xfrm>
              <a:off x="8368594" y="545616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1CB00B1-C4C9-4866-A916-F5489BCF3992}"/>
                </a:ext>
              </a:extLst>
            </p:cNvPr>
            <p:cNvSpPr/>
            <p:nvPr/>
          </p:nvSpPr>
          <p:spPr>
            <a:xfrm>
              <a:off x="5185065" y="5874367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0x07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7197B31-A678-4A7E-8DA0-A9E3667D167A}"/>
                </a:ext>
              </a:extLst>
            </p:cNvPr>
            <p:cNvSpPr txBox="1"/>
            <p:nvPr/>
          </p:nvSpPr>
          <p:spPr>
            <a:xfrm>
              <a:off x="2920202" y="5911216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2069830-3143-4BA1-84D7-58BEAEF90AE9}"/>
                </a:ext>
              </a:extLst>
            </p:cNvPr>
            <p:cNvSpPr txBox="1"/>
            <p:nvPr/>
          </p:nvSpPr>
          <p:spPr>
            <a:xfrm>
              <a:off x="3666283" y="590666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FC5D03-0574-4397-98B5-6AF3F50FD4C0}"/>
                </a:ext>
              </a:extLst>
            </p:cNvPr>
            <p:cNvSpPr txBox="1"/>
            <p:nvPr/>
          </p:nvSpPr>
          <p:spPr>
            <a:xfrm>
              <a:off x="4460132" y="5915760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0x03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2998DAA-5530-44AE-9F1A-10F1ADF95749}"/>
                </a:ext>
              </a:extLst>
            </p:cNvPr>
            <p:cNvSpPr txBox="1"/>
            <p:nvPr/>
          </p:nvSpPr>
          <p:spPr>
            <a:xfrm>
              <a:off x="2121016" y="592612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95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54903</TotalTime>
  <Words>2018</Words>
  <Application>Microsoft Office PowerPoint</Application>
  <PresentationFormat>Widescreen</PresentationFormat>
  <Paragraphs>647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This Time Lecture Outline – ISAs</vt:lpstr>
      <vt:lpstr>Last Time Lecture Review - Runtimes </vt:lpstr>
      <vt:lpstr>Last Time Lecture Review - Runtimes </vt:lpstr>
      <vt:lpstr>This Time Lecture Outline – ISAs</vt:lpstr>
      <vt:lpstr>Hardware Capabilities ISAs -  Intro </vt:lpstr>
      <vt:lpstr>W.Y.S.I.N.W.Y.X ISAs - Introduction</vt:lpstr>
      <vt:lpstr>Hardware Generally Has… ISAs - Introduction</vt:lpstr>
      <vt:lpstr>Missing Abstractions of Machine Code ISAs - Introduction</vt:lpstr>
      <vt:lpstr>Programs as Numeric Sequences ISAs - Introduction</vt:lpstr>
      <vt:lpstr>Memory: Intuition ISAs – Hardware Features</vt:lpstr>
      <vt:lpstr>Registers: Intuition ISAs – Hardware Features</vt:lpstr>
      <vt:lpstr>This Time Lecture Outline – ISA Hardware Features</vt:lpstr>
      <vt:lpstr>Processors Conform to ISAs  ISAs – Hardware Features</vt:lpstr>
      <vt:lpstr>The ISA Contract ISAs - Intro</vt:lpstr>
      <vt:lpstr>Instruction Set Architectures ISAs - Intro</vt:lpstr>
      <vt:lpstr>Completely Hypothetical ISA Example ISAs - Intro</vt:lpstr>
      <vt:lpstr>More Realistic Encodings ISAs - Intro</vt:lpstr>
      <vt:lpstr>Encoding Data: Granularity of Access ISAs - Intro</vt:lpstr>
      <vt:lpstr>Data Encodings ISAs - Intro</vt:lpstr>
      <vt:lpstr>Convention: Memory Regions ISAs - Intro</vt:lpstr>
      <vt:lpstr>Data Sub-Regions ISAs - Intro</vt:lpstr>
      <vt:lpstr>This Time Lecture Outline – About x64</vt:lpstr>
      <vt:lpstr>Our ISA: x64 Lecture Outline – About x64</vt:lpstr>
      <vt:lpstr>x86 and x64: A Reputation for Difficulty Lecture Outline – About x64</vt:lpstr>
      <vt:lpstr>x64 Registers Lecture Outline – About x64</vt:lpstr>
      <vt:lpstr>x64 Register Compatibility Lecture Outline – About x64</vt:lpstr>
      <vt:lpstr>This Time Lecture Outline – Writing x64</vt:lpstr>
      <vt:lpstr>Stepping Back From Binary Lecture Outline –Writing x64</vt:lpstr>
      <vt:lpstr>The Assembler Lecture Outline –Writing x64</vt:lpstr>
      <vt:lpstr>ASM Instruction Syntax Lecture Outline –Writing x64</vt:lpstr>
      <vt:lpstr>Directives Lecture Outline –Writing x64</vt:lpstr>
      <vt:lpstr>Segment Directives Lecture Outline –Writing x64</vt:lpstr>
      <vt:lpstr>Labels Lecture Outline –Writing x64</vt:lpstr>
      <vt:lpstr>System Calls Lecture Outline –Writing x64</vt:lpstr>
      <vt:lpstr>Time to put it all together! Lecture Outline –Writing x64</vt:lpstr>
      <vt:lpstr>A Complete Program Lecture Outline –Writing x64</vt:lpstr>
      <vt:lpstr>Actually Running a Program Lecture Outline –Writing x64</vt:lpstr>
      <vt:lpstr>Summary ISAs</vt:lpstr>
      <vt:lpstr>Next Time ISAs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1077</cp:revision>
  <cp:lastPrinted>2018-08-29T18:10:22Z</cp:lastPrinted>
  <dcterms:created xsi:type="dcterms:W3CDTF">2018-07-19T03:57:05Z</dcterms:created>
  <dcterms:modified xsi:type="dcterms:W3CDTF">2023-03-20T18:47:38Z</dcterms:modified>
</cp:coreProperties>
</file>